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3.xml" ContentType="application/vnd.openxmlformats-officedocument.theme+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88" r:id="rId3"/>
    <p:sldMasterId id="2147483714" r:id="rId4"/>
  </p:sldMasterIdLst>
  <p:notesMasterIdLst>
    <p:notesMasterId r:id="rId31"/>
  </p:notesMasterIdLst>
  <p:sldIdLst>
    <p:sldId id="256" r:id="rId5"/>
    <p:sldId id="260" r:id="rId6"/>
    <p:sldId id="257" r:id="rId7"/>
    <p:sldId id="258" r:id="rId8"/>
    <p:sldId id="4574" r:id="rId9"/>
    <p:sldId id="259" r:id="rId10"/>
    <p:sldId id="4569" r:id="rId11"/>
    <p:sldId id="3264" r:id="rId12"/>
    <p:sldId id="3158" r:id="rId13"/>
    <p:sldId id="3180" r:id="rId14"/>
    <p:sldId id="4573" r:id="rId15"/>
    <p:sldId id="3724" r:id="rId16"/>
    <p:sldId id="3726" r:id="rId17"/>
    <p:sldId id="3214" r:id="rId18"/>
    <p:sldId id="507" r:id="rId19"/>
    <p:sldId id="3278" r:id="rId20"/>
    <p:sldId id="2763" r:id="rId21"/>
    <p:sldId id="3196" r:id="rId22"/>
    <p:sldId id="3816" r:id="rId23"/>
    <p:sldId id="3197" r:id="rId24"/>
    <p:sldId id="3198" r:id="rId25"/>
    <p:sldId id="3191" r:id="rId26"/>
    <p:sldId id="3195" r:id="rId27"/>
    <p:sldId id="3172" r:id="rId28"/>
    <p:sldId id="3282" r:id="rId29"/>
    <p:sldId id="261"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AE4D00E-16D6-4A61-BF5B-9DE0465B104B}" v="2" dt="2019-08-08T08:03:08.05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6" d="100"/>
          <a:sy n="86" d="100"/>
        </p:scale>
        <p:origin x="523" y="58"/>
      </p:cViewPr>
      <p:guideLst/>
    </p:cSldViewPr>
  </p:slideViewPr>
  <p:notesTextViewPr>
    <p:cViewPr>
      <p:scale>
        <a:sx n="1" d="1"/>
        <a:sy n="1" d="1"/>
      </p:scale>
      <p:origin x="0" y="0"/>
    </p:cViewPr>
  </p:notesTextViewPr>
  <p:notesViewPr>
    <p:cSldViewPr snapToGrid="0">
      <p:cViewPr varScale="1">
        <p:scale>
          <a:sx n="65" d="100"/>
          <a:sy n="65" d="100"/>
        </p:scale>
        <p:origin x="3154" y="4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slideMaster" Target="slideMasters/slideMaster3.xml"/><Relationship Id="rId21" Type="http://schemas.openxmlformats.org/officeDocument/2006/relationships/slide" Target="slides/slide17.xml"/><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presProps" Target="presProps.xml"/><Relationship Id="rId37"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microsoft.com/office/2016/11/relationships/changesInfo" Target="changesInfos/changesInfo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riju Ghosh" userId="93330360-ec5c-4afd-b5e4-d283febfe7a2" providerId="ADAL" clId="{16AD9078-9CE0-45F0-8555-5B36E9DF305C}"/>
    <pc:docChg chg="undo custSel mod addSld delSld modSld">
      <pc:chgData name="Wriju Ghosh" userId="93330360-ec5c-4afd-b5e4-d283febfe7a2" providerId="ADAL" clId="{16AD9078-9CE0-45F0-8555-5B36E9DF305C}" dt="2019-06-15T05:22:57.415" v="73" actId="2696"/>
      <pc:docMkLst>
        <pc:docMk/>
      </pc:docMkLst>
      <pc:sldChg chg="addSp delSp modSp">
        <pc:chgData name="Wriju Ghosh" userId="93330360-ec5c-4afd-b5e4-d283febfe7a2" providerId="ADAL" clId="{16AD9078-9CE0-45F0-8555-5B36E9DF305C}" dt="2019-06-15T04:46:55.685" v="58" actId="20577"/>
        <pc:sldMkLst>
          <pc:docMk/>
          <pc:sldMk cId="1019281407" sldId="260"/>
        </pc:sldMkLst>
        <pc:spChg chg="del mod">
          <ac:chgData name="Wriju Ghosh" userId="93330360-ec5c-4afd-b5e4-d283febfe7a2" providerId="ADAL" clId="{16AD9078-9CE0-45F0-8555-5B36E9DF305C}" dt="2019-06-15T04:46:46.977" v="55"/>
          <ac:spMkLst>
            <pc:docMk/>
            <pc:sldMk cId="1019281407" sldId="260"/>
            <ac:spMk id="2" creationId="{F38117C2-1BCF-43DB-B97A-1BD890711A64}"/>
          </ac:spMkLst>
        </pc:spChg>
        <pc:spChg chg="mod">
          <ac:chgData name="Wriju Ghosh" userId="93330360-ec5c-4afd-b5e4-d283febfe7a2" providerId="ADAL" clId="{16AD9078-9CE0-45F0-8555-5B36E9DF305C}" dt="2019-06-15T04:46:51.101" v="56" actId="21"/>
          <ac:spMkLst>
            <pc:docMk/>
            <pc:sldMk cId="1019281407" sldId="260"/>
            <ac:spMk id="3" creationId="{01DAFF23-A9C5-44D0-8FEB-17752133E526}"/>
          </ac:spMkLst>
        </pc:spChg>
        <pc:spChg chg="add mod">
          <ac:chgData name="Wriju Ghosh" userId="93330360-ec5c-4afd-b5e4-d283febfe7a2" providerId="ADAL" clId="{16AD9078-9CE0-45F0-8555-5B36E9DF305C}" dt="2019-06-15T04:46:55.685" v="58" actId="20577"/>
          <ac:spMkLst>
            <pc:docMk/>
            <pc:sldMk cId="1019281407" sldId="260"/>
            <ac:spMk id="4" creationId="{F7077307-0E3C-4C72-AB66-6F426FC49DE3}"/>
          </ac:spMkLst>
        </pc:spChg>
      </pc:sldChg>
      <pc:sldChg chg="addSp modSp">
        <pc:chgData name="Wriju Ghosh" userId="93330360-ec5c-4afd-b5e4-d283febfe7a2" providerId="ADAL" clId="{16AD9078-9CE0-45F0-8555-5B36E9DF305C}" dt="2019-06-14T09:38:20.739" v="21" actId="5793"/>
        <pc:sldMkLst>
          <pc:docMk/>
          <pc:sldMk cId="1242961159" sldId="261"/>
        </pc:sldMkLst>
        <pc:spChg chg="add mod">
          <ac:chgData name="Wriju Ghosh" userId="93330360-ec5c-4afd-b5e4-d283febfe7a2" providerId="ADAL" clId="{16AD9078-9CE0-45F0-8555-5B36E9DF305C}" dt="2019-06-14T09:38:14.142" v="8" actId="20577"/>
          <ac:spMkLst>
            <pc:docMk/>
            <pc:sldMk cId="1242961159" sldId="261"/>
            <ac:spMk id="2" creationId="{78D5C901-5E9C-4DD7-A480-A761C2DFF0A8}"/>
          </ac:spMkLst>
        </pc:spChg>
        <pc:spChg chg="add mod">
          <ac:chgData name="Wriju Ghosh" userId="93330360-ec5c-4afd-b5e4-d283febfe7a2" providerId="ADAL" clId="{16AD9078-9CE0-45F0-8555-5B36E9DF305C}" dt="2019-06-14T09:38:20.739" v="21" actId="5793"/>
          <ac:spMkLst>
            <pc:docMk/>
            <pc:sldMk cId="1242961159" sldId="261"/>
            <ac:spMk id="3" creationId="{F633902C-48D5-458E-934C-01687991DA75}"/>
          </ac:spMkLst>
        </pc:spChg>
      </pc:sldChg>
      <pc:sldChg chg="addSp modSp add mod setBg">
        <pc:chgData name="Wriju Ghosh" userId="93330360-ec5c-4afd-b5e4-d283febfe7a2" providerId="ADAL" clId="{16AD9078-9CE0-45F0-8555-5B36E9DF305C}" dt="2019-06-15T04:42:20.288" v="26" actId="26606"/>
        <pc:sldMkLst>
          <pc:docMk/>
          <pc:sldMk cId="149984240" sldId="4574"/>
        </pc:sldMkLst>
        <pc:picChg chg="add mod">
          <ac:chgData name="Wriju Ghosh" userId="93330360-ec5c-4afd-b5e4-d283febfe7a2" providerId="ADAL" clId="{16AD9078-9CE0-45F0-8555-5B36E9DF305C}" dt="2019-06-15T04:42:20.288" v="26" actId="26606"/>
          <ac:picMkLst>
            <pc:docMk/>
            <pc:sldMk cId="149984240" sldId="4574"/>
            <ac:picMk id="3" creationId="{03CB7CE5-831E-4C0A-B760-FD4AEC4FC89F}"/>
          </ac:picMkLst>
        </pc:picChg>
      </pc:sldChg>
      <pc:sldChg chg="addSp delSp modSp add del mod setBg">
        <pc:chgData name="Wriju Ghosh" userId="93330360-ec5c-4afd-b5e4-d283febfe7a2" providerId="ADAL" clId="{16AD9078-9CE0-45F0-8555-5B36E9DF305C}" dt="2019-06-15T05:22:57.415" v="73" actId="2696"/>
        <pc:sldMkLst>
          <pc:docMk/>
          <pc:sldMk cId="2708729423" sldId="4575"/>
        </pc:sldMkLst>
        <pc:spChg chg="del">
          <ac:chgData name="Wriju Ghosh" userId="93330360-ec5c-4afd-b5e4-d283febfe7a2" providerId="ADAL" clId="{16AD9078-9CE0-45F0-8555-5B36E9DF305C}" dt="2019-06-15T04:54:34.189" v="60"/>
          <ac:spMkLst>
            <pc:docMk/>
            <pc:sldMk cId="2708729423" sldId="4575"/>
            <ac:spMk id="2" creationId="{D971F4C4-C6F3-4E97-ABBA-DDBDEEE91294}"/>
          </ac:spMkLst>
        </pc:spChg>
        <pc:spChg chg="del">
          <ac:chgData name="Wriju Ghosh" userId="93330360-ec5c-4afd-b5e4-d283febfe7a2" providerId="ADAL" clId="{16AD9078-9CE0-45F0-8555-5B36E9DF305C}" dt="2019-06-15T04:54:34.189" v="60"/>
          <ac:spMkLst>
            <pc:docMk/>
            <pc:sldMk cId="2708729423" sldId="4575"/>
            <ac:spMk id="3" creationId="{4A4E7001-F4AA-4F02-B78E-AD597F31D588}"/>
          </ac:spMkLst>
        </pc:spChg>
        <pc:spChg chg="add del">
          <ac:chgData name="Wriju Ghosh" userId="93330360-ec5c-4afd-b5e4-d283febfe7a2" providerId="ADAL" clId="{16AD9078-9CE0-45F0-8555-5B36E9DF305C}" dt="2019-06-15T04:55:18.711" v="69" actId="26606"/>
          <ac:spMkLst>
            <pc:docMk/>
            <pc:sldMk cId="2708729423" sldId="4575"/>
            <ac:spMk id="6" creationId="{32BC26D8-82FB-445E-AA49-62A77D7C1EE0}"/>
          </ac:spMkLst>
        </pc:spChg>
        <pc:spChg chg="add del">
          <ac:chgData name="Wriju Ghosh" userId="93330360-ec5c-4afd-b5e4-d283febfe7a2" providerId="ADAL" clId="{16AD9078-9CE0-45F0-8555-5B36E9DF305C}" dt="2019-06-15T04:55:18.711" v="69" actId="26606"/>
          <ac:spMkLst>
            <pc:docMk/>
            <pc:sldMk cId="2708729423" sldId="4575"/>
            <ac:spMk id="7" creationId="{CB44330D-EA18-4254-AA95-EB49948539B8}"/>
          </ac:spMkLst>
        </pc:spChg>
        <pc:spChg chg="add">
          <ac:chgData name="Wriju Ghosh" userId="93330360-ec5c-4afd-b5e4-d283febfe7a2" providerId="ADAL" clId="{16AD9078-9CE0-45F0-8555-5B36E9DF305C}" dt="2019-06-15T04:55:20.506" v="72" actId="26606"/>
          <ac:spMkLst>
            <pc:docMk/>
            <pc:sldMk cId="2708729423" sldId="4575"/>
            <ac:spMk id="8" creationId="{A2509F26-B5DC-4BA7-B476-4CB044237A2E}"/>
          </ac:spMkLst>
        </pc:spChg>
        <pc:spChg chg="add del">
          <ac:chgData name="Wriju Ghosh" userId="93330360-ec5c-4afd-b5e4-d283febfe7a2" providerId="ADAL" clId="{16AD9078-9CE0-45F0-8555-5B36E9DF305C}" dt="2019-06-15T04:55:13.832" v="65" actId="26606"/>
          <ac:spMkLst>
            <pc:docMk/>
            <pc:sldMk cId="2708729423" sldId="4575"/>
            <ac:spMk id="9" creationId="{32BC26D8-82FB-445E-AA49-62A77D7C1EE0}"/>
          </ac:spMkLst>
        </pc:spChg>
        <pc:spChg chg="add">
          <ac:chgData name="Wriju Ghosh" userId="93330360-ec5c-4afd-b5e4-d283febfe7a2" providerId="ADAL" clId="{16AD9078-9CE0-45F0-8555-5B36E9DF305C}" dt="2019-06-15T04:55:20.506" v="72" actId="26606"/>
          <ac:spMkLst>
            <pc:docMk/>
            <pc:sldMk cId="2708729423" sldId="4575"/>
            <ac:spMk id="10" creationId="{DB103EB1-B135-4526-B883-33228FC27FF1}"/>
          </ac:spMkLst>
        </pc:spChg>
        <pc:spChg chg="add del">
          <ac:chgData name="Wriju Ghosh" userId="93330360-ec5c-4afd-b5e4-d283febfe7a2" providerId="ADAL" clId="{16AD9078-9CE0-45F0-8555-5B36E9DF305C}" dt="2019-06-15T04:55:13.832" v="65" actId="26606"/>
          <ac:spMkLst>
            <pc:docMk/>
            <pc:sldMk cId="2708729423" sldId="4575"/>
            <ac:spMk id="11" creationId="{CB44330D-EA18-4254-AA95-EB49948539B8}"/>
          </ac:spMkLst>
        </pc:spChg>
        <pc:picChg chg="add mod">
          <ac:chgData name="Wriju Ghosh" userId="93330360-ec5c-4afd-b5e4-d283febfe7a2" providerId="ADAL" clId="{16AD9078-9CE0-45F0-8555-5B36E9DF305C}" dt="2019-06-15T04:55:20.506" v="72" actId="26606"/>
          <ac:picMkLst>
            <pc:docMk/>
            <pc:sldMk cId="2708729423" sldId="4575"/>
            <ac:picMk id="4" creationId="{88174C97-E099-4AD4-9FD1-7A2E5C83295A}"/>
          </ac:picMkLst>
        </pc:picChg>
      </pc:sldChg>
    </pc:docChg>
  </pc:docChgLst>
  <pc:docChgLst>
    <pc:chgData name="Wriju Ghosh" userId="93330360-ec5c-4afd-b5e4-d283febfe7a2" providerId="ADAL" clId="{48B16314-7323-46E1-B14E-AD2740CD0D75}"/>
    <pc:docChg chg="undo custSel mod addSld delSld modSld sldOrd">
      <pc:chgData name="Wriju Ghosh" userId="93330360-ec5c-4afd-b5e4-d283febfe7a2" providerId="ADAL" clId="{48B16314-7323-46E1-B14E-AD2740CD0D75}" dt="2019-06-04T19:22:54.807" v="92"/>
      <pc:docMkLst>
        <pc:docMk/>
      </pc:docMkLst>
      <pc:sldChg chg="addSp delSp modSp mod setBg setClrOvrMap">
        <pc:chgData name="Wriju Ghosh" userId="93330360-ec5c-4afd-b5e4-d283febfe7a2" providerId="ADAL" clId="{48B16314-7323-46E1-B14E-AD2740CD0D75}" dt="2019-06-04T18:07:59.052" v="40" actId="26606"/>
        <pc:sldMkLst>
          <pc:docMk/>
          <pc:sldMk cId="3169877664" sldId="256"/>
        </pc:sldMkLst>
        <pc:spChg chg="mod">
          <ac:chgData name="Wriju Ghosh" userId="93330360-ec5c-4afd-b5e4-d283febfe7a2" providerId="ADAL" clId="{48B16314-7323-46E1-B14E-AD2740CD0D75}" dt="2019-06-04T18:07:59.052" v="40" actId="26606"/>
          <ac:spMkLst>
            <pc:docMk/>
            <pc:sldMk cId="3169877664" sldId="256"/>
            <ac:spMk id="2" creationId="{A8C1459F-C714-4076-9E8C-32098E4FBBC1}"/>
          </ac:spMkLst>
        </pc:spChg>
        <pc:spChg chg="mod">
          <ac:chgData name="Wriju Ghosh" userId="93330360-ec5c-4afd-b5e4-d283febfe7a2" providerId="ADAL" clId="{48B16314-7323-46E1-B14E-AD2740CD0D75}" dt="2019-06-04T18:07:59.052" v="40" actId="26606"/>
          <ac:spMkLst>
            <pc:docMk/>
            <pc:sldMk cId="3169877664" sldId="256"/>
            <ac:spMk id="3" creationId="{5B136725-6D00-456C-B232-45A91EE18A08}"/>
          </ac:spMkLst>
        </pc:spChg>
        <pc:spChg chg="add del">
          <ac:chgData name="Wriju Ghosh" userId="93330360-ec5c-4afd-b5e4-d283febfe7a2" providerId="ADAL" clId="{48B16314-7323-46E1-B14E-AD2740CD0D75}" dt="2019-06-04T18:07:49.701" v="35" actId="26606"/>
          <ac:spMkLst>
            <pc:docMk/>
            <pc:sldMk cId="3169877664" sldId="256"/>
            <ac:spMk id="8" creationId="{2A8AA5BC-4F7A-4226-8F99-6D824B226A97}"/>
          </ac:spMkLst>
        </pc:spChg>
        <pc:spChg chg="add del">
          <ac:chgData name="Wriju Ghosh" userId="93330360-ec5c-4afd-b5e4-d283febfe7a2" providerId="ADAL" clId="{48B16314-7323-46E1-B14E-AD2740CD0D75}" dt="2019-06-04T18:07:56.728" v="37" actId="26606"/>
          <ac:spMkLst>
            <pc:docMk/>
            <pc:sldMk cId="3169877664" sldId="256"/>
            <ac:spMk id="9" creationId="{71B2258F-86CA-4D4D-8270-BC05FCDEBFB3}"/>
          </ac:spMkLst>
        </pc:spChg>
        <pc:spChg chg="add del">
          <ac:chgData name="Wriju Ghosh" userId="93330360-ec5c-4afd-b5e4-d283febfe7a2" providerId="ADAL" clId="{48B16314-7323-46E1-B14E-AD2740CD0D75}" dt="2019-06-04T18:07:49.701" v="35" actId="26606"/>
          <ac:spMkLst>
            <pc:docMk/>
            <pc:sldMk cId="3169877664" sldId="256"/>
            <ac:spMk id="10" creationId="{3E5445C6-DD42-4979-86FF-03730E8C6DB0}"/>
          </ac:spMkLst>
        </pc:spChg>
        <pc:spChg chg="add del">
          <ac:chgData name="Wriju Ghosh" userId="93330360-ec5c-4afd-b5e4-d283febfe7a2" providerId="ADAL" clId="{48B16314-7323-46E1-B14E-AD2740CD0D75}" dt="2019-06-04T18:07:59.023" v="39" actId="26606"/>
          <ac:spMkLst>
            <pc:docMk/>
            <pc:sldMk cId="3169877664" sldId="256"/>
            <ac:spMk id="14" creationId="{87CC2527-562A-4F69-B487-4371E5B243E7}"/>
          </ac:spMkLst>
        </pc:spChg>
        <pc:spChg chg="add">
          <ac:chgData name="Wriju Ghosh" userId="93330360-ec5c-4afd-b5e4-d283febfe7a2" providerId="ADAL" clId="{48B16314-7323-46E1-B14E-AD2740CD0D75}" dt="2019-06-04T18:07:59.052" v="40" actId="26606"/>
          <ac:spMkLst>
            <pc:docMk/>
            <pc:sldMk cId="3169877664" sldId="256"/>
            <ac:spMk id="16" creationId="{71B2258F-86CA-4D4D-8270-BC05FCDEBFB3}"/>
          </ac:spMkLst>
        </pc:spChg>
        <pc:picChg chg="add del">
          <ac:chgData name="Wriju Ghosh" userId="93330360-ec5c-4afd-b5e4-d283febfe7a2" providerId="ADAL" clId="{48B16314-7323-46E1-B14E-AD2740CD0D75}" dt="2019-06-04T18:07:56.728" v="37" actId="26606"/>
          <ac:picMkLst>
            <pc:docMk/>
            <pc:sldMk cId="3169877664" sldId="256"/>
            <ac:picMk id="5" creationId="{498EF9E6-28E4-44FD-B8F6-F70201BBE807}"/>
          </ac:picMkLst>
        </pc:picChg>
        <pc:picChg chg="add del">
          <ac:chgData name="Wriju Ghosh" userId="93330360-ec5c-4afd-b5e4-d283febfe7a2" providerId="ADAL" clId="{48B16314-7323-46E1-B14E-AD2740CD0D75}" dt="2019-06-04T18:07:59.023" v="39" actId="26606"/>
          <ac:picMkLst>
            <pc:docMk/>
            <pc:sldMk cId="3169877664" sldId="256"/>
            <ac:picMk id="13" creationId="{07B5DC07-68BA-42D3-AC58-2490DFCE03B1}"/>
          </ac:picMkLst>
        </pc:picChg>
        <pc:picChg chg="add">
          <ac:chgData name="Wriju Ghosh" userId="93330360-ec5c-4afd-b5e4-d283febfe7a2" providerId="ADAL" clId="{48B16314-7323-46E1-B14E-AD2740CD0D75}" dt="2019-06-04T18:07:59.052" v="40" actId="26606"/>
          <ac:picMkLst>
            <pc:docMk/>
            <pc:sldMk cId="3169877664" sldId="256"/>
            <ac:picMk id="17" creationId="{498EF9E6-28E4-44FD-B8F6-F70201BBE807}"/>
          </ac:picMkLst>
        </pc:picChg>
        <pc:cxnChg chg="add del">
          <ac:chgData name="Wriju Ghosh" userId="93330360-ec5c-4afd-b5e4-d283febfe7a2" providerId="ADAL" clId="{48B16314-7323-46E1-B14E-AD2740CD0D75}" dt="2019-06-04T18:07:59.023" v="39" actId="26606"/>
          <ac:cxnSpMkLst>
            <pc:docMk/>
            <pc:sldMk cId="3169877664" sldId="256"/>
            <ac:cxnSpMk id="11" creationId="{BCDAEC91-5BCE-4B55-9CC0-43EF94CB734B}"/>
          </ac:cxnSpMkLst>
        </pc:cxnChg>
        <pc:cxnChg chg="add del">
          <ac:chgData name="Wriju Ghosh" userId="93330360-ec5c-4afd-b5e4-d283febfe7a2" providerId="ADAL" clId="{48B16314-7323-46E1-B14E-AD2740CD0D75}" dt="2019-06-04T18:07:49.701" v="35" actId="26606"/>
          <ac:cxnSpMkLst>
            <pc:docMk/>
            <pc:sldMk cId="3169877664" sldId="256"/>
            <ac:cxnSpMk id="12" creationId="{45000665-DFC7-417E-8FD7-516A0F15C975}"/>
          </ac:cxnSpMkLst>
        </pc:cxnChg>
      </pc:sldChg>
      <pc:sldChg chg="delSp delDesignElem">
        <pc:chgData name="Wriju Ghosh" userId="93330360-ec5c-4afd-b5e4-d283febfe7a2" providerId="ADAL" clId="{48B16314-7323-46E1-B14E-AD2740CD0D75}" dt="2019-06-04T18:07:14.014" v="2"/>
        <pc:sldMkLst>
          <pc:docMk/>
          <pc:sldMk cId="426211592" sldId="257"/>
        </pc:sldMkLst>
        <pc:spChg chg="del">
          <ac:chgData name="Wriju Ghosh" userId="93330360-ec5c-4afd-b5e4-d283febfe7a2" providerId="ADAL" clId="{48B16314-7323-46E1-B14E-AD2740CD0D75}" dt="2019-06-04T18:07:14.014" v="2"/>
          <ac:spMkLst>
            <pc:docMk/>
            <pc:sldMk cId="426211592" sldId="257"/>
            <ac:spMk id="73" creationId="{A2509F26-B5DC-4BA7-B476-4CB044237A2E}"/>
          </ac:spMkLst>
        </pc:spChg>
        <pc:spChg chg="del">
          <ac:chgData name="Wriju Ghosh" userId="93330360-ec5c-4afd-b5e4-d283febfe7a2" providerId="ADAL" clId="{48B16314-7323-46E1-B14E-AD2740CD0D75}" dt="2019-06-04T18:07:14.014" v="2"/>
          <ac:spMkLst>
            <pc:docMk/>
            <pc:sldMk cId="426211592" sldId="257"/>
            <ac:spMk id="75" creationId="{DB103EB1-B135-4526-B883-33228FC27FF1}"/>
          </ac:spMkLst>
        </pc:spChg>
      </pc:sldChg>
      <pc:sldChg chg="delSp delDesignElem">
        <pc:chgData name="Wriju Ghosh" userId="93330360-ec5c-4afd-b5e4-d283febfe7a2" providerId="ADAL" clId="{48B16314-7323-46E1-B14E-AD2740CD0D75}" dt="2019-06-04T18:07:14.014" v="2"/>
        <pc:sldMkLst>
          <pc:docMk/>
          <pc:sldMk cId="930164341" sldId="258"/>
        </pc:sldMkLst>
        <pc:spChg chg="del">
          <ac:chgData name="Wriju Ghosh" userId="93330360-ec5c-4afd-b5e4-d283febfe7a2" providerId="ADAL" clId="{48B16314-7323-46E1-B14E-AD2740CD0D75}" dt="2019-06-04T18:07:14.014" v="2"/>
          <ac:spMkLst>
            <pc:docMk/>
            <pc:sldMk cId="930164341" sldId="258"/>
            <ac:spMk id="71" creationId="{A9F529C3-C941-49FD-8C67-82F134F64BDB}"/>
          </ac:spMkLst>
        </pc:spChg>
        <pc:spChg chg="del">
          <ac:chgData name="Wriju Ghosh" userId="93330360-ec5c-4afd-b5e4-d283febfe7a2" providerId="ADAL" clId="{48B16314-7323-46E1-B14E-AD2740CD0D75}" dt="2019-06-04T18:07:14.014" v="2"/>
          <ac:spMkLst>
            <pc:docMk/>
            <pc:sldMk cId="930164341" sldId="258"/>
            <ac:spMk id="73" creationId="{20586029-32A0-47E5-9AEC-AE3ABA6B94D0}"/>
          </ac:spMkLst>
        </pc:spChg>
        <pc:cxnChg chg="del">
          <ac:chgData name="Wriju Ghosh" userId="93330360-ec5c-4afd-b5e4-d283febfe7a2" providerId="ADAL" clId="{48B16314-7323-46E1-B14E-AD2740CD0D75}" dt="2019-06-04T18:07:14.014" v="2"/>
          <ac:cxnSpMkLst>
            <pc:docMk/>
            <pc:sldMk cId="930164341" sldId="258"/>
            <ac:cxnSpMk id="75" creationId="{8C730EAB-A532-4295-A302-FB4B90DB9F5E}"/>
          </ac:cxnSpMkLst>
        </pc:cxnChg>
      </pc:sldChg>
      <pc:sldChg chg="modSp">
        <pc:chgData name="Wriju Ghosh" userId="93330360-ec5c-4afd-b5e4-d283febfe7a2" providerId="ADAL" clId="{48B16314-7323-46E1-B14E-AD2740CD0D75}" dt="2019-06-04T18:09:51.988" v="68" actId="20577"/>
        <pc:sldMkLst>
          <pc:docMk/>
          <pc:sldMk cId="1019281407" sldId="260"/>
        </pc:sldMkLst>
        <pc:spChg chg="mod">
          <ac:chgData name="Wriju Ghosh" userId="93330360-ec5c-4afd-b5e4-d283febfe7a2" providerId="ADAL" clId="{48B16314-7323-46E1-B14E-AD2740CD0D75}" dt="2019-06-04T18:09:44.085" v="50" actId="20577"/>
          <ac:spMkLst>
            <pc:docMk/>
            <pc:sldMk cId="1019281407" sldId="260"/>
            <ac:spMk id="2" creationId="{F38117C2-1BCF-43DB-B97A-1BD890711A64}"/>
          </ac:spMkLst>
        </pc:spChg>
        <pc:spChg chg="mod">
          <ac:chgData name="Wriju Ghosh" userId="93330360-ec5c-4afd-b5e4-d283febfe7a2" providerId="ADAL" clId="{48B16314-7323-46E1-B14E-AD2740CD0D75}" dt="2019-06-04T18:09:51.988" v="68" actId="20577"/>
          <ac:spMkLst>
            <pc:docMk/>
            <pc:sldMk cId="1019281407" sldId="260"/>
            <ac:spMk id="3" creationId="{01DAFF23-A9C5-44D0-8FEB-17752133E526}"/>
          </ac:spMkLst>
        </pc:spChg>
      </pc:sldChg>
      <pc:sldChg chg="add modNotes">
        <pc:chgData name="Wriju Ghosh" userId="93330360-ec5c-4afd-b5e4-d283febfe7a2" providerId="ADAL" clId="{48B16314-7323-46E1-B14E-AD2740CD0D75}" dt="2019-06-04T19:22:54.807" v="92"/>
        <pc:sldMkLst>
          <pc:docMk/>
          <pc:sldMk cId="1242961159" sldId="261"/>
        </pc:sldMkLst>
      </pc:sldChg>
      <pc:sldChg chg="del">
        <pc:chgData name="Wriju Ghosh" userId="93330360-ec5c-4afd-b5e4-d283febfe7a2" providerId="ADAL" clId="{48B16314-7323-46E1-B14E-AD2740CD0D75}" dt="2019-06-04T19:14:05.633" v="80" actId="47"/>
        <pc:sldMkLst>
          <pc:docMk/>
          <pc:sldMk cId="3269014958" sldId="528"/>
        </pc:sldMkLst>
      </pc:sldChg>
      <pc:sldChg chg="del">
        <pc:chgData name="Wriju Ghosh" userId="93330360-ec5c-4afd-b5e4-d283febfe7a2" providerId="ADAL" clId="{48B16314-7323-46E1-B14E-AD2740CD0D75}" dt="2019-06-04T19:13:13.258" v="73" actId="47"/>
        <pc:sldMkLst>
          <pc:docMk/>
          <pc:sldMk cId="14070554" sldId="3182"/>
        </pc:sldMkLst>
      </pc:sldChg>
      <pc:sldChg chg="del">
        <pc:chgData name="Wriju Ghosh" userId="93330360-ec5c-4afd-b5e4-d283febfe7a2" providerId="ADAL" clId="{48B16314-7323-46E1-B14E-AD2740CD0D75}" dt="2019-06-04T19:14:03.368" v="79" actId="47"/>
        <pc:sldMkLst>
          <pc:docMk/>
          <pc:sldMk cId="1566026692" sldId="3190"/>
        </pc:sldMkLst>
      </pc:sldChg>
      <pc:sldChg chg="del">
        <pc:chgData name="Wriju Ghosh" userId="93330360-ec5c-4afd-b5e4-d283febfe7a2" providerId="ADAL" clId="{48B16314-7323-46E1-B14E-AD2740CD0D75}" dt="2019-06-04T19:14:42.874" v="88" actId="47"/>
        <pc:sldMkLst>
          <pc:docMk/>
          <pc:sldMk cId="1587235119" sldId="3194"/>
        </pc:sldMkLst>
      </pc:sldChg>
      <pc:sldChg chg="del">
        <pc:chgData name="Wriju Ghosh" userId="93330360-ec5c-4afd-b5e4-d283febfe7a2" providerId="ADAL" clId="{48B16314-7323-46E1-B14E-AD2740CD0D75}" dt="2019-06-04T19:13:08.828" v="72" actId="47"/>
        <pc:sldMkLst>
          <pc:docMk/>
          <pc:sldMk cId="1451375417" sldId="3212"/>
        </pc:sldMkLst>
      </pc:sldChg>
      <pc:sldChg chg="del">
        <pc:chgData name="Wriju Ghosh" userId="93330360-ec5c-4afd-b5e4-d283febfe7a2" providerId="ADAL" clId="{48B16314-7323-46E1-B14E-AD2740CD0D75}" dt="2019-06-04T19:12:52.574" v="70" actId="47"/>
        <pc:sldMkLst>
          <pc:docMk/>
          <pc:sldMk cId="1694719539" sldId="3213"/>
        </pc:sldMkLst>
      </pc:sldChg>
      <pc:sldChg chg="del">
        <pc:chgData name="Wriju Ghosh" userId="93330360-ec5c-4afd-b5e4-d283febfe7a2" providerId="ADAL" clId="{48B16314-7323-46E1-B14E-AD2740CD0D75}" dt="2019-06-04T19:13:56.050" v="77" actId="47"/>
        <pc:sldMkLst>
          <pc:docMk/>
          <pc:sldMk cId="3112643632" sldId="3216"/>
        </pc:sldMkLst>
      </pc:sldChg>
      <pc:sldChg chg="del">
        <pc:chgData name="Wriju Ghosh" userId="93330360-ec5c-4afd-b5e4-d283febfe7a2" providerId="ADAL" clId="{48B16314-7323-46E1-B14E-AD2740CD0D75}" dt="2019-06-04T19:14:50.298" v="89" actId="47"/>
        <pc:sldMkLst>
          <pc:docMk/>
          <pc:sldMk cId="923155729" sldId="3220"/>
        </pc:sldMkLst>
      </pc:sldChg>
      <pc:sldChg chg="del">
        <pc:chgData name="Wriju Ghosh" userId="93330360-ec5c-4afd-b5e4-d283febfe7a2" providerId="ADAL" clId="{48B16314-7323-46E1-B14E-AD2740CD0D75}" dt="2019-06-04T19:15:09.533" v="91" actId="47"/>
        <pc:sldMkLst>
          <pc:docMk/>
          <pc:sldMk cId="2810848019" sldId="3284"/>
        </pc:sldMkLst>
      </pc:sldChg>
      <pc:sldChg chg="del">
        <pc:chgData name="Wriju Ghosh" userId="93330360-ec5c-4afd-b5e4-d283febfe7a2" providerId="ADAL" clId="{48B16314-7323-46E1-B14E-AD2740CD0D75}" dt="2019-06-04T19:13:18.268" v="75" actId="47"/>
        <pc:sldMkLst>
          <pc:docMk/>
          <pc:sldMk cId="4084015293" sldId="3805"/>
        </pc:sldMkLst>
      </pc:sldChg>
      <pc:sldChg chg="del">
        <pc:chgData name="Wriju Ghosh" userId="93330360-ec5c-4afd-b5e4-d283febfe7a2" providerId="ADAL" clId="{48B16314-7323-46E1-B14E-AD2740CD0D75}" dt="2019-06-04T19:14:25.442" v="86" actId="47"/>
        <pc:sldMkLst>
          <pc:docMk/>
          <pc:sldMk cId="637785923" sldId="4560"/>
        </pc:sldMkLst>
      </pc:sldChg>
      <pc:sldChg chg="del">
        <pc:chgData name="Wriju Ghosh" userId="93330360-ec5c-4afd-b5e4-d283febfe7a2" providerId="ADAL" clId="{48B16314-7323-46E1-B14E-AD2740CD0D75}" dt="2019-06-04T19:14:17.525" v="84" actId="47"/>
        <pc:sldMkLst>
          <pc:docMk/>
          <pc:sldMk cId="1352061368" sldId="4566"/>
        </pc:sldMkLst>
      </pc:sldChg>
      <pc:sldChg chg="ord">
        <pc:chgData name="Wriju Ghosh" userId="93330360-ec5c-4afd-b5e4-d283febfe7a2" providerId="ADAL" clId="{48B16314-7323-46E1-B14E-AD2740CD0D75}" dt="2019-06-04T19:12:44.886" v="69"/>
        <pc:sldMkLst>
          <pc:docMk/>
          <pc:sldMk cId="2948504543" sldId="4569"/>
        </pc:sldMkLst>
      </pc:sldChg>
      <pc:sldChg chg="del">
        <pc:chgData name="Wriju Ghosh" userId="93330360-ec5c-4afd-b5e4-d283febfe7a2" providerId="ADAL" clId="{48B16314-7323-46E1-B14E-AD2740CD0D75}" dt="2019-06-04T19:14:51.835" v="90" actId="47"/>
        <pc:sldMkLst>
          <pc:docMk/>
          <pc:sldMk cId="224500243" sldId="4606"/>
        </pc:sldMkLst>
      </pc:sldChg>
      <pc:sldChg chg="del">
        <pc:chgData name="Wriju Ghosh" userId="93330360-ec5c-4afd-b5e4-d283febfe7a2" providerId="ADAL" clId="{48B16314-7323-46E1-B14E-AD2740CD0D75}" dt="2019-06-04T19:14:07.421" v="81" actId="47"/>
        <pc:sldMkLst>
          <pc:docMk/>
          <pc:sldMk cId="546132933" sldId="4612"/>
        </pc:sldMkLst>
      </pc:sldChg>
      <pc:sldChg chg="del">
        <pc:chgData name="Wriju Ghosh" userId="93330360-ec5c-4afd-b5e4-d283febfe7a2" providerId="ADAL" clId="{48B16314-7323-46E1-B14E-AD2740CD0D75}" dt="2019-06-04T19:14:09.832" v="82" actId="47"/>
        <pc:sldMkLst>
          <pc:docMk/>
          <pc:sldMk cId="1687202833" sldId="4613"/>
        </pc:sldMkLst>
      </pc:sldChg>
      <pc:sldChg chg="del">
        <pc:chgData name="Wriju Ghosh" userId="93330360-ec5c-4afd-b5e4-d283febfe7a2" providerId="ADAL" clId="{48B16314-7323-46E1-B14E-AD2740CD0D75}" dt="2019-06-04T19:14:11.270" v="83" actId="47"/>
        <pc:sldMkLst>
          <pc:docMk/>
          <pc:sldMk cId="765538307" sldId="4614"/>
        </pc:sldMkLst>
      </pc:sldChg>
      <pc:sldChg chg="del">
        <pc:chgData name="Wriju Ghosh" userId="93330360-ec5c-4afd-b5e4-d283febfe7a2" providerId="ADAL" clId="{48B16314-7323-46E1-B14E-AD2740CD0D75}" dt="2019-06-04T19:12:57.595" v="71" actId="47"/>
        <pc:sldMkLst>
          <pc:docMk/>
          <pc:sldMk cId="164881765" sldId="4686"/>
        </pc:sldMkLst>
      </pc:sldChg>
      <pc:sldChg chg="del">
        <pc:chgData name="Wriju Ghosh" userId="93330360-ec5c-4afd-b5e4-d283febfe7a2" providerId="ADAL" clId="{48B16314-7323-46E1-B14E-AD2740CD0D75}" dt="2019-06-04T19:13:14.677" v="74" actId="47"/>
        <pc:sldMkLst>
          <pc:docMk/>
          <pc:sldMk cId="3942792231" sldId="4687"/>
        </pc:sldMkLst>
      </pc:sldChg>
      <pc:sldChg chg="del">
        <pc:chgData name="Wriju Ghosh" userId="93330360-ec5c-4afd-b5e4-d283febfe7a2" providerId="ADAL" clId="{48B16314-7323-46E1-B14E-AD2740CD0D75}" dt="2019-06-04T19:13:34.936" v="76" actId="47"/>
        <pc:sldMkLst>
          <pc:docMk/>
          <pc:sldMk cId="3615298425" sldId="4688"/>
        </pc:sldMkLst>
      </pc:sldChg>
      <pc:sldChg chg="del">
        <pc:chgData name="Wriju Ghosh" userId="93330360-ec5c-4afd-b5e4-d283febfe7a2" providerId="ADAL" clId="{48B16314-7323-46E1-B14E-AD2740CD0D75}" dt="2019-06-04T19:13:57.415" v="78" actId="47"/>
        <pc:sldMkLst>
          <pc:docMk/>
          <pc:sldMk cId="492577522" sldId="4689"/>
        </pc:sldMkLst>
      </pc:sldChg>
      <pc:sldChg chg="del">
        <pc:chgData name="Wriju Ghosh" userId="93330360-ec5c-4afd-b5e4-d283febfe7a2" providerId="ADAL" clId="{48B16314-7323-46E1-B14E-AD2740CD0D75}" dt="2019-06-04T19:14:18.650" v="85" actId="47"/>
        <pc:sldMkLst>
          <pc:docMk/>
          <pc:sldMk cId="1899214631" sldId="4690"/>
        </pc:sldMkLst>
      </pc:sldChg>
      <pc:sldChg chg="del">
        <pc:chgData name="Wriju Ghosh" userId="93330360-ec5c-4afd-b5e4-d283febfe7a2" providerId="ADAL" clId="{48B16314-7323-46E1-B14E-AD2740CD0D75}" dt="2019-06-04T19:14:29.760" v="87" actId="47"/>
        <pc:sldMkLst>
          <pc:docMk/>
          <pc:sldMk cId="444364326" sldId="4691"/>
        </pc:sldMkLst>
      </pc:sldChg>
    </pc:docChg>
  </pc:docChgLst>
  <pc:docChgLst>
    <pc:chgData name="Wriju Ghosh" userId="93330360-ec5c-4afd-b5e4-d283febfe7a2" providerId="ADAL" clId="{5AE4D00E-16D6-4A61-BF5B-9DE0465B104B}"/>
    <pc:docChg chg="custSel addSld delSld modSld">
      <pc:chgData name="Wriju Ghosh" userId="93330360-ec5c-4afd-b5e4-d283febfe7a2" providerId="ADAL" clId="{5AE4D00E-16D6-4A61-BF5B-9DE0465B104B}" dt="2019-08-08T08:08:57.936" v="6" actId="2696"/>
      <pc:docMkLst>
        <pc:docMk/>
      </pc:docMkLst>
      <pc:sldChg chg="delSp delAnim">
        <pc:chgData name="Wriju Ghosh" userId="93330360-ec5c-4afd-b5e4-d283febfe7a2" providerId="ADAL" clId="{5AE4D00E-16D6-4A61-BF5B-9DE0465B104B}" dt="2019-08-08T07:15:49.328" v="0" actId="478"/>
        <pc:sldMkLst>
          <pc:docMk/>
          <pc:sldMk cId="2397869863" sldId="3816"/>
        </pc:sldMkLst>
        <pc:grpChg chg="del">
          <ac:chgData name="Wriju Ghosh" userId="93330360-ec5c-4afd-b5e4-d283febfe7a2" providerId="ADAL" clId="{5AE4D00E-16D6-4A61-BF5B-9DE0465B104B}" dt="2019-08-08T07:15:49.328" v="0" actId="478"/>
          <ac:grpSpMkLst>
            <pc:docMk/>
            <pc:sldMk cId="2397869863" sldId="3816"/>
            <ac:grpSpMk id="13" creationId="{7C654A56-0979-4C24-B9AA-B784892FE7A5}"/>
          </ac:grpSpMkLst>
        </pc:grpChg>
      </pc:sldChg>
      <pc:sldChg chg="addSp modSp add del modAnim">
        <pc:chgData name="Wriju Ghosh" userId="93330360-ec5c-4afd-b5e4-d283febfe7a2" providerId="ADAL" clId="{5AE4D00E-16D6-4A61-BF5B-9DE0465B104B}" dt="2019-08-08T08:08:57.936" v="6" actId="2696"/>
        <pc:sldMkLst>
          <pc:docMk/>
          <pc:sldMk cId="1921374083" sldId="4575"/>
        </pc:sldMkLst>
        <pc:picChg chg="add mod">
          <ac:chgData name="Wriju Ghosh" userId="93330360-ec5c-4afd-b5e4-d283febfe7a2" providerId="ADAL" clId="{5AE4D00E-16D6-4A61-BF5B-9DE0465B104B}" dt="2019-08-08T08:03:26.596" v="5" actId="14100"/>
          <ac:picMkLst>
            <pc:docMk/>
            <pc:sldMk cId="1921374083" sldId="4575"/>
            <ac:picMk id="2" creationId="{8679545D-ADD0-4DD3-A62C-8276D707663C}"/>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5FACCC5-5EEC-4990-B56D-615D9CC8DE2D}" type="datetimeFigureOut">
              <a:rPr lang="en-US" smtClean="0"/>
              <a:t>08-Aug-19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373FAE5-2E7A-46B1-916B-DE278286850D}" type="slidenum">
              <a:rPr lang="en-US" smtClean="0"/>
              <a:t>‹#›</a:t>
            </a:fld>
            <a:endParaRPr lang="en-US"/>
          </a:p>
        </p:txBody>
      </p:sp>
    </p:spTree>
    <p:extLst>
      <p:ext uri="{BB962C8B-B14F-4D97-AF65-F5344CB8AC3E}">
        <p14:creationId xmlns:p14="http://schemas.microsoft.com/office/powerpoint/2010/main" val="15066851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azure.microsoft.com/en-us/blog/azure-iot-central-available-for-partners-to-manage-and-extend-customer-solutions/"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373FAE5-2E7A-46B1-916B-DE278286850D}" type="slidenum">
              <a:rPr lang="en-US" smtClean="0"/>
              <a:t>1</a:t>
            </a:fld>
            <a:endParaRPr lang="en-US"/>
          </a:p>
        </p:txBody>
      </p:sp>
    </p:spTree>
    <p:extLst>
      <p:ext uri="{BB962C8B-B14F-4D97-AF65-F5344CB8AC3E}">
        <p14:creationId xmlns:p14="http://schemas.microsoft.com/office/powerpoint/2010/main" val="23438791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r>
              <a:rPr lang="en-US" sz="1400"/>
              <a:t>Adding devices to an IoT solution has historically been manual and error prone </a:t>
            </a:r>
          </a:p>
          <a:p>
            <a:pPr marL="0" lvl="1" defTabSz="932742">
              <a:lnSpc>
                <a:spcPct val="90000"/>
              </a:lnSpc>
              <a:spcBef>
                <a:spcPts val="1800"/>
              </a:spcBef>
              <a:buSzPct val="90000"/>
              <a:defRPr/>
            </a:pPr>
            <a:r>
              <a:rPr lang="en-US" sz="2800">
                <a:solidFill>
                  <a:srgbClr val="D83B01"/>
                </a:solidFill>
                <a:latin typeface="Segoe UI Light"/>
              </a:rPr>
              <a:t>What IoT needs is “plug and play” device provisioning</a:t>
            </a:r>
          </a:p>
          <a:p>
            <a:pPr marL="0" lvl="1" defTabSz="932742">
              <a:lnSpc>
                <a:spcPct val="90000"/>
              </a:lnSpc>
              <a:spcBef>
                <a:spcPts val="1800"/>
              </a:spcBef>
              <a:buSzPct val="90000"/>
              <a:defRPr/>
            </a:pPr>
            <a:r>
              <a:rPr lang="en-US" sz="2800">
                <a:solidFill>
                  <a:srgbClr val="D83B01"/>
                </a:solidFill>
                <a:latin typeface="Segoe UI Light"/>
              </a:rPr>
              <a:t>Where the automation and repeatability controlled in a central location</a:t>
            </a:r>
            <a:endParaRPr lang="en-US" sz="2000">
              <a:gradFill>
                <a:gsLst>
                  <a:gs pos="1250">
                    <a:srgbClr val="353535"/>
                  </a:gs>
                  <a:gs pos="100000">
                    <a:srgbClr val="353535"/>
                  </a:gs>
                </a:gsLst>
                <a:lin ang="5400000" scaled="0"/>
              </a:gradFill>
            </a:endParaRPr>
          </a:p>
          <a:p>
            <a:endParaRPr lang="en-US"/>
          </a:p>
        </p:txBody>
      </p:sp>
      <p:sp>
        <p:nvSpPr>
          <p:cNvPr id="4" name="Slide Number Placeholder 3"/>
          <p:cNvSpPr>
            <a:spLocks noGrp="1"/>
          </p:cNvSpPr>
          <p:nvPr>
            <p:ph type="sldNum" sz="quarter" idx="10"/>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0169784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2205">
              <a:lnSpc>
                <a:spcPct val="90000"/>
              </a:lnSpc>
              <a:spcAft>
                <a:spcPts val="600"/>
              </a:spcAft>
              <a:defRPr/>
            </a:pPr>
            <a:r>
              <a:rPr lang="en-US" sz="1200" kern="0">
                <a:latin typeface="Segoe UI Light"/>
              </a:rPr>
              <a:t> </a:t>
            </a:r>
            <a:endParaRPr lang="en-US"/>
          </a:p>
          <a:p>
            <a:endParaRPr lang="en-US"/>
          </a:p>
        </p:txBody>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316245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373FAE5-2E7A-46B1-916B-DE278286850D}" type="slidenum">
              <a:rPr lang="en-US" smtClean="0"/>
              <a:t>19</a:t>
            </a:fld>
            <a:endParaRPr lang="en-US"/>
          </a:p>
        </p:txBody>
      </p:sp>
    </p:spTree>
    <p:extLst>
      <p:ext uri="{BB962C8B-B14F-4D97-AF65-F5344CB8AC3E}">
        <p14:creationId xmlns:p14="http://schemas.microsoft.com/office/powerpoint/2010/main" val="24196581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2205">
              <a:lnSpc>
                <a:spcPct val="90000"/>
              </a:lnSpc>
              <a:spcAft>
                <a:spcPts val="600"/>
              </a:spcAft>
              <a:defRPr/>
            </a:pPr>
            <a:r>
              <a:rPr lang="en-US" sz="1200" kern="0">
                <a:latin typeface="Segoe UI Light"/>
              </a:rPr>
              <a:t>Azure Time Series Insights is a fully managed analytics, storage, and visualization service that makes it incredibly simple to explore and analyze billions of events simultaneously.</a:t>
            </a:r>
          </a:p>
          <a:p>
            <a:pPr defTabSz="932205">
              <a:lnSpc>
                <a:spcPct val="90000"/>
              </a:lnSpc>
              <a:spcAft>
                <a:spcPts val="600"/>
              </a:spcAft>
              <a:defRPr/>
            </a:pPr>
            <a:endParaRPr lang="en-US" sz="1200" i="1" kern="0">
              <a:latin typeface="Segoe UI Light"/>
            </a:endParaRPr>
          </a:p>
          <a:p>
            <a:pPr marL="342834" indent="-342834">
              <a:lnSpc>
                <a:spcPct val="100000"/>
              </a:lnSpc>
              <a:spcBef>
                <a:spcPts val="0"/>
              </a:spcBef>
              <a:buClrTx/>
              <a:buSzTx/>
              <a:buFont typeface="Arial" panose="020B0604020202020204" pitchFamily="34" charset="0"/>
              <a:buChar char="•"/>
              <a:defRPr/>
            </a:pPr>
            <a:r>
              <a:rPr lang="en-US" sz="1200" spc="-102">
                <a:ln w="3175">
                  <a:noFill/>
                </a:ln>
                <a:latin typeface="Segoe UI Light"/>
                <a:cs typeface="Segoe UI" pitchFamily="34" charset="0"/>
              </a:rPr>
              <a:t>Time series data represents how an asset or process changes over time</a:t>
            </a:r>
          </a:p>
          <a:p>
            <a:pPr marL="342834" indent="-342834">
              <a:lnSpc>
                <a:spcPct val="100000"/>
              </a:lnSpc>
              <a:spcBef>
                <a:spcPts val="0"/>
              </a:spcBef>
              <a:buClrTx/>
              <a:buSzTx/>
              <a:buFont typeface="Arial" panose="020B0604020202020204" pitchFamily="34" charset="0"/>
              <a:buChar char="•"/>
              <a:defRPr/>
            </a:pPr>
            <a:endParaRPr lang="en-US" sz="1200" spc="-102">
              <a:ln w="3175">
                <a:noFill/>
              </a:ln>
              <a:latin typeface="Segoe UI Light"/>
              <a:cs typeface="Segoe UI" pitchFamily="34" charset="0"/>
            </a:endParaRPr>
          </a:p>
          <a:p>
            <a:pPr marL="342834" indent="-342834">
              <a:lnSpc>
                <a:spcPct val="100000"/>
              </a:lnSpc>
              <a:spcBef>
                <a:spcPts val="0"/>
              </a:spcBef>
              <a:buClrTx/>
              <a:buSzTx/>
              <a:buFont typeface="Arial" panose="020B0604020202020204" pitchFamily="34" charset="0"/>
              <a:buChar char="•"/>
              <a:defRPr/>
            </a:pPr>
            <a:r>
              <a:rPr lang="en-US" sz="1200" spc="-102">
                <a:ln w="3175">
                  <a:noFill/>
                </a:ln>
                <a:latin typeface="Segoe UI Light"/>
                <a:cs typeface="Segoe UI" pitchFamily="34" charset="0"/>
              </a:rPr>
              <a:t>Time series data has a timestamp and time most meaningful as an axis</a:t>
            </a:r>
          </a:p>
          <a:p>
            <a:pPr marL="342834" indent="-342834">
              <a:lnSpc>
                <a:spcPct val="100000"/>
              </a:lnSpc>
              <a:spcBef>
                <a:spcPts val="0"/>
              </a:spcBef>
              <a:buClrTx/>
              <a:buSzTx/>
              <a:buFont typeface="Arial" panose="020B0604020202020204" pitchFamily="34" charset="0"/>
              <a:buChar char="•"/>
              <a:defRPr/>
            </a:pPr>
            <a:endParaRPr lang="en-US" sz="1200" spc="-102">
              <a:ln w="3175">
                <a:noFill/>
              </a:ln>
              <a:latin typeface="Segoe UI Light"/>
              <a:cs typeface="Segoe UI" pitchFamily="34" charset="0"/>
            </a:endParaRPr>
          </a:p>
          <a:p>
            <a:pPr marL="342834" indent="-342834">
              <a:lnSpc>
                <a:spcPct val="100000"/>
              </a:lnSpc>
              <a:spcBef>
                <a:spcPts val="0"/>
              </a:spcBef>
              <a:buClrTx/>
              <a:buSzTx/>
              <a:buFont typeface="Arial" panose="020B0604020202020204" pitchFamily="34" charset="0"/>
              <a:buChar char="•"/>
              <a:defRPr/>
            </a:pPr>
            <a:r>
              <a:rPr lang="en-US" sz="1200" spc="-102">
                <a:ln w="3175">
                  <a:noFill/>
                </a:ln>
                <a:latin typeface="Segoe UI Light"/>
                <a:cs typeface="Segoe UI" pitchFamily="34" charset="0"/>
              </a:rPr>
              <a:t>Storing, indexing, querying, analyzing, and visualizing is challenging</a:t>
            </a:r>
          </a:p>
          <a:p>
            <a:pPr>
              <a:lnSpc>
                <a:spcPct val="100000"/>
              </a:lnSpc>
              <a:spcBef>
                <a:spcPts val="0"/>
              </a:spcBef>
              <a:buClrTx/>
              <a:buSzTx/>
              <a:defRPr/>
            </a:pPr>
            <a:endParaRPr lang="en-US" sz="1200" spc="-102">
              <a:ln w="3175">
                <a:noFill/>
              </a:ln>
              <a:latin typeface="Segoe UI Light"/>
              <a:cs typeface="Segoe UI" pitchFamily="34" charset="0"/>
            </a:endParaRPr>
          </a:p>
          <a:p>
            <a:pPr marL="342834" indent="-342834">
              <a:lnSpc>
                <a:spcPct val="100000"/>
              </a:lnSpc>
              <a:spcBef>
                <a:spcPts val="0"/>
              </a:spcBef>
              <a:buClrTx/>
              <a:buSzTx/>
              <a:buFont typeface="Arial" panose="020B0604020202020204" pitchFamily="34" charset="0"/>
              <a:buChar char="•"/>
              <a:defRPr/>
            </a:pPr>
            <a:r>
              <a:rPr lang="en-US" sz="1200" spc="-102" err="1">
                <a:ln w="3175">
                  <a:noFill/>
                </a:ln>
                <a:latin typeface="Segoe UI Light"/>
                <a:cs typeface="Segoe UI" pitchFamily="34" charset="0"/>
              </a:rPr>
              <a:t>IIoT</a:t>
            </a:r>
            <a:r>
              <a:rPr lang="en-US" sz="1200" spc="-102">
                <a:ln w="3175">
                  <a:noFill/>
                </a:ln>
                <a:latin typeface="Segoe UI Light"/>
                <a:cs typeface="Segoe UI" pitchFamily="34" charset="0"/>
              </a:rPr>
              <a:t> exponentially generating more time series data</a:t>
            </a:r>
          </a:p>
          <a:p>
            <a:endParaRPr lang="en-US"/>
          </a:p>
          <a:p>
            <a:endParaRPr lang="en-US"/>
          </a:p>
        </p:txBody>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625537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When you take a step back, you can see what happens when you pull it all together.</a:t>
            </a:r>
          </a:p>
          <a:p>
            <a:pPr marL="171450" indent="-171450">
              <a:buFont typeface="Arial" panose="020B0604020202020204" pitchFamily="34" charset="0"/>
              <a:buChar char="•"/>
            </a:pPr>
            <a:r>
              <a:rPr lang="en-US"/>
              <a:t>Windows 10 IoT gives you the foundation of the secure OS with long-term support and loads of manageability options built in.</a:t>
            </a:r>
          </a:p>
          <a:p>
            <a:pPr marL="171450" indent="-171450">
              <a:buFont typeface="Arial" panose="020B0604020202020204" pitchFamily="34" charset="0"/>
              <a:buChar char="•"/>
            </a:pPr>
            <a:r>
              <a:rPr lang="en-US"/>
              <a:t>Windows Update with Device Update Center gives you security updates and puts you in full control of your devices.</a:t>
            </a:r>
          </a:p>
          <a:p>
            <a:pPr marL="171450" indent="-171450">
              <a:buFont typeface="Arial" panose="020B0604020202020204" pitchFamily="34" charset="0"/>
              <a:buChar char="•"/>
            </a:pPr>
            <a:r>
              <a:rPr lang="en-US"/>
              <a:t>Azure IoT Hub or enterprise device management will you get full device management right out of the box.</a:t>
            </a:r>
          </a:p>
          <a:p>
            <a:pPr marL="171450" indent="-171450">
              <a:buFont typeface="Arial" panose="020B0604020202020204" pitchFamily="34" charset="0"/>
              <a:buChar char="•"/>
            </a:pPr>
            <a:r>
              <a:rPr lang="en-US"/>
              <a:t>And the combination of Azure ML, Azure IoT Edge, and Windows AI makes it easy to bring accelerated, cloud-powered AI to your device.</a:t>
            </a:r>
          </a:p>
          <a:p>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a:t>[IoT Core supports enterprise device management / MDM. Intune enrollment works, but full Intune support not yet committed for RS5.]</a:t>
            </a:r>
          </a:p>
          <a:p>
            <a:endParaRPr lang="en-US"/>
          </a:p>
          <a:p>
            <a:endParaRPr lang="en-US"/>
          </a:p>
          <a:p>
            <a:endParaRPr lang="en-US"/>
          </a:p>
        </p:txBody>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369760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205" rtl="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a:ln>
                  <a:noFill/>
                </a:ln>
                <a:solidFill>
                  <a:prstClr val="black"/>
                </a:solidFill>
                <a:effectLst/>
                <a:uLnTx/>
                <a:uFillTx/>
                <a:latin typeface="Segoe UI Light"/>
                <a:ea typeface="+mn-ea"/>
                <a:cs typeface="+mn-cs"/>
              </a:rPr>
              <a:t>Azure Time Series Insights is a fully managed analytics, storage, and visualization service that makes it incredibly simple to explore and analyze billions of events simultaneously.</a:t>
            </a:r>
          </a:p>
          <a:p>
            <a:pPr marL="0" marR="0" lvl="0" indent="0" algn="l" defTabSz="932205" rtl="0" eaLnBrk="1" fontAlgn="auto" latinLnBrk="0" hangingPunct="1">
              <a:lnSpc>
                <a:spcPct val="90000"/>
              </a:lnSpc>
              <a:spcBef>
                <a:spcPts val="0"/>
              </a:spcBef>
              <a:spcAft>
                <a:spcPts val="600"/>
              </a:spcAft>
              <a:buClrTx/>
              <a:buSzTx/>
              <a:buFontTx/>
              <a:buNone/>
              <a:tabLst/>
              <a:defRPr/>
            </a:pPr>
            <a:endParaRPr kumimoji="0" lang="en-US" sz="1200" b="0" i="1" u="none" strike="noStrike" kern="0" cap="none" spc="0" normalizeH="0" baseline="0" noProof="0">
              <a:ln>
                <a:noFill/>
              </a:ln>
              <a:solidFill>
                <a:prstClr val="black"/>
              </a:solidFill>
              <a:effectLst/>
              <a:uLnTx/>
              <a:uFillTx/>
              <a:latin typeface="Segoe UI Light"/>
              <a:ea typeface="+mn-ea"/>
              <a:cs typeface="+mn-cs"/>
            </a:endParaRPr>
          </a:p>
          <a:p>
            <a:pPr marL="342834" marR="0" lvl="0" indent="-342834" algn="l" defTabSz="91431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102" normalizeH="0" baseline="0" noProof="0">
                <a:ln w="3175">
                  <a:noFill/>
                </a:ln>
                <a:solidFill>
                  <a:prstClr val="black"/>
                </a:solidFill>
                <a:effectLst/>
                <a:uLnTx/>
                <a:uFillTx/>
                <a:latin typeface="Segoe UI Light"/>
                <a:ea typeface="+mn-ea"/>
                <a:cs typeface="Segoe UI" pitchFamily="34" charset="0"/>
              </a:rPr>
              <a:t>Time series data represents how an asset or process changes over time</a:t>
            </a:r>
          </a:p>
          <a:p>
            <a:pPr marL="342834" marR="0" lvl="0" indent="-342834" algn="l" defTabSz="914314"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200" b="0" i="0" u="none" strike="noStrike" kern="1200" cap="none" spc="-102" normalizeH="0" baseline="0" noProof="0">
              <a:ln w="3175">
                <a:noFill/>
              </a:ln>
              <a:solidFill>
                <a:prstClr val="black"/>
              </a:solidFill>
              <a:effectLst/>
              <a:uLnTx/>
              <a:uFillTx/>
              <a:latin typeface="Segoe UI Light"/>
              <a:ea typeface="+mn-ea"/>
              <a:cs typeface="Segoe UI" pitchFamily="34" charset="0"/>
            </a:endParaRPr>
          </a:p>
          <a:p>
            <a:pPr marL="342834" marR="0" lvl="0" indent="-342834" algn="l" defTabSz="91431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102" normalizeH="0" baseline="0" noProof="0">
                <a:ln w="3175">
                  <a:noFill/>
                </a:ln>
                <a:solidFill>
                  <a:prstClr val="black"/>
                </a:solidFill>
                <a:effectLst/>
                <a:uLnTx/>
                <a:uFillTx/>
                <a:latin typeface="Segoe UI Light"/>
                <a:ea typeface="+mn-ea"/>
                <a:cs typeface="Segoe UI" pitchFamily="34" charset="0"/>
              </a:rPr>
              <a:t>Time series data has a timestamp and time most meaningful as an axis</a:t>
            </a:r>
          </a:p>
          <a:p>
            <a:pPr marL="342834" marR="0" lvl="0" indent="-342834" algn="l" defTabSz="914314"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200" b="0" i="0" u="none" strike="noStrike" kern="1200" cap="none" spc="-102" normalizeH="0" baseline="0" noProof="0">
              <a:ln w="3175">
                <a:noFill/>
              </a:ln>
              <a:solidFill>
                <a:prstClr val="black"/>
              </a:solidFill>
              <a:effectLst/>
              <a:uLnTx/>
              <a:uFillTx/>
              <a:latin typeface="Segoe UI Light"/>
              <a:ea typeface="+mn-ea"/>
              <a:cs typeface="Segoe UI" pitchFamily="34" charset="0"/>
            </a:endParaRPr>
          </a:p>
          <a:p>
            <a:pPr marL="342834" marR="0" lvl="0" indent="-342834" algn="l" defTabSz="91431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102" normalizeH="0" baseline="0" noProof="0">
                <a:ln w="3175">
                  <a:noFill/>
                </a:ln>
                <a:solidFill>
                  <a:prstClr val="black"/>
                </a:solidFill>
                <a:effectLst/>
                <a:uLnTx/>
                <a:uFillTx/>
                <a:latin typeface="Segoe UI Light"/>
                <a:ea typeface="+mn-ea"/>
                <a:cs typeface="Segoe UI" pitchFamily="34" charset="0"/>
              </a:rPr>
              <a:t>Storing, indexing, querying, analyzing, and visualizing is challenging</a:t>
            </a:r>
          </a:p>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102" normalizeH="0" baseline="0" noProof="0">
              <a:ln w="3175">
                <a:noFill/>
              </a:ln>
              <a:solidFill>
                <a:prstClr val="black"/>
              </a:solidFill>
              <a:effectLst/>
              <a:uLnTx/>
              <a:uFillTx/>
              <a:latin typeface="Segoe UI Light"/>
              <a:ea typeface="+mn-ea"/>
              <a:cs typeface="Segoe UI" pitchFamily="34" charset="0"/>
            </a:endParaRPr>
          </a:p>
          <a:p>
            <a:pPr marL="342834" marR="0" lvl="0" indent="-342834" algn="l" defTabSz="91431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102" normalizeH="0" baseline="0" noProof="0" err="1">
                <a:ln w="3175">
                  <a:noFill/>
                </a:ln>
                <a:solidFill>
                  <a:prstClr val="black"/>
                </a:solidFill>
                <a:effectLst/>
                <a:uLnTx/>
                <a:uFillTx/>
                <a:latin typeface="Segoe UI Light"/>
                <a:ea typeface="+mn-ea"/>
                <a:cs typeface="Segoe UI" pitchFamily="34" charset="0"/>
              </a:rPr>
              <a:t>IIoT</a:t>
            </a:r>
            <a:r>
              <a:rPr kumimoji="0" lang="en-US" sz="1200" b="0" i="0" u="none" strike="noStrike" kern="1200" cap="none" spc="-102" normalizeH="0" baseline="0" noProof="0">
                <a:ln w="3175">
                  <a:noFill/>
                </a:ln>
                <a:solidFill>
                  <a:prstClr val="black"/>
                </a:solidFill>
                <a:effectLst/>
                <a:uLnTx/>
                <a:uFillTx/>
                <a:latin typeface="Segoe UI Light"/>
                <a:ea typeface="+mn-ea"/>
                <a:cs typeface="Segoe UI" pitchFamily="34" charset="0"/>
              </a:rPr>
              <a:t> exponentially generating more time series data</a:t>
            </a:r>
          </a:p>
        </p:txBody>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369355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660025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C633E1FF-1329-4EEF-BF00-ED2310E0CD12}"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1317016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r>
              <a:rPr lang="en-US" sz="1200" b="1" kern="1200">
                <a:solidFill>
                  <a:schemeClr val="tx1"/>
                </a:solidFill>
                <a:effectLst/>
                <a:latin typeface="+mn-lt"/>
                <a:ea typeface="+mn-ea"/>
                <a:cs typeface="+mn-cs"/>
              </a:rPr>
              <a:t>Speaker notes:</a:t>
            </a:r>
          </a:p>
          <a:p>
            <a:pPr marL="0" marR="0" lvl="0" indent="0" algn="l" defTabSz="932688"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mn-lt"/>
                <a:ea typeface="+mn-ea"/>
                <a:cs typeface="+mn-cs"/>
              </a:rPr>
              <a:t>At the core an IoT application consists of the following subsystems: 1) </a:t>
            </a:r>
            <a:r>
              <a:rPr lang="en-US" sz="1200" b="1" kern="1200">
                <a:solidFill>
                  <a:schemeClr val="tx1"/>
                </a:solidFill>
                <a:effectLst/>
                <a:latin typeface="+mn-lt"/>
                <a:ea typeface="+mn-ea"/>
                <a:cs typeface="+mn-cs"/>
              </a:rPr>
              <a:t>devices</a:t>
            </a:r>
            <a:r>
              <a:rPr lang="en-US" sz="1200" kern="1200">
                <a:solidFill>
                  <a:schemeClr val="tx1"/>
                </a:solidFill>
                <a:effectLst/>
                <a:latin typeface="+mn-lt"/>
                <a:ea typeface="+mn-ea"/>
                <a:cs typeface="+mn-cs"/>
              </a:rPr>
              <a:t> (and/or on premise edge gateways) that have the ability to securely register with the cloud, and connectivity options for sending and receiving data with the cloud, 2) a cloud gateway service, or </a:t>
            </a:r>
            <a:r>
              <a:rPr lang="en-US" sz="1200" b="1" kern="1200">
                <a:solidFill>
                  <a:schemeClr val="tx1"/>
                </a:solidFill>
                <a:effectLst/>
                <a:latin typeface="+mn-lt"/>
                <a:ea typeface="+mn-ea"/>
                <a:cs typeface="+mn-cs"/>
              </a:rPr>
              <a:t>hub</a:t>
            </a:r>
            <a:r>
              <a:rPr lang="en-US" sz="1200" kern="1200">
                <a:solidFill>
                  <a:schemeClr val="tx1"/>
                </a:solidFill>
                <a:effectLst/>
                <a:latin typeface="+mn-lt"/>
                <a:ea typeface="+mn-ea"/>
                <a:cs typeface="+mn-cs"/>
              </a:rPr>
              <a:t>, to securely accept that data and provide device management capabilities, 3)  </a:t>
            </a:r>
            <a:r>
              <a:rPr lang="en-US" sz="1200" b="1" kern="1200">
                <a:solidFill>
                  <a:schemeClr val="tx1"/>
                </a:solidFill>
                <a:effectLst/>
                <a:latin typeface="+mn-lt"/>
                <a:ea typeface="+mn-ea"/>
                <a:cs typeface="+mn-cs"/>
              </a:rPr>
              <a:t>stream processors</a:t>
            </a:r>
            <a:r>
              <a:rPr lang="en-US" sz="1200" kern="1200">
                <a:solidFill>
                  <a:schemeClr val="tx1"/>
                </a:solidFill>
                <a:effectLst/>
                <a:latin typeface="+mn-lt"/>
                <a:ea typeface="+mn-ea"/>
                <a:cs typeface="+mn-cs"/>
              </a:rPr>
              <a:t> that consume that data, integrate with </a:t>
            </a:r>
            <a:r>
              <a:rPr lang="en-US" sz="1200" b="1" kern="1200">
                <a:solidFill>
                  <a:schemeClr val="tx1"/>
                </a:solidFill>
                <a:effectLst/>
                <a:latin typeface="+mn-lt"/>
                <a:ea typeface="+mn-ea"/>
                <a:cs typeface="+mn-cs"/>
              </a:rPr>
              <a:t>business processes</a:t>
            </a:r>
            <a:r>
              <a:rPr lang="en-US" sz="1200" kern="1200">
                <a:solidFill>
                  <a:schemeClr val="tx1"/>
                </a:solidFill>
                <a:effectLst/>
                <a:latin typeface="+mn-lt"/>
                <a:ea typeface="+mn-ea"/>
                <a:cs typeface="+mn-cs"/>
              </a:rPr>
              <a:t>, and place the data into </a:t>
            </a:r>
            <a:r>
              <a:rPr lang="en-US" sz="1200" b="1" kern="1200">
                <a:solidFill>
                  <a:schemeClr val="tx1"/>
                </a:solidFill>
                <a:effectLst/>
                <a:latin typeface="+mn-lt"/>
                <a:ea typeface="+mn-ea"/>
                <a:cs typeface="+mn-cs"/>
              </a:rPr>
              <a:t>storage</a:t>
            </a:r>
            <a:r>
              <a:rPr lang="en-US" sz="1200" kern="1200">
                <a:solidFill>
                  <a:schemeClr val="tx1"/>
                </a:solidFill>
                <a:effectLst/>
                <a:latin typeface="+mn-lt"/>
                <a:ea typeface="+mn-ea"/>
                <a:cs typeface="+mn-cs"/>
              </a:rPr>
              <a:t>, and 4) a </a:t>
            </a:r>
            <a:r>
              <a:rPr lang="en-US" sz="1200" b="1" kern="1200">
                <a:solidFill>
                  <a:schemeClr val="tx1"/>
                </a:solidFill>
                <a:effectLst/>
                <a:latin typeface="+mn-lt"/>
                <a:ea typeface="+mn-ea"/>
                <a:cs typeface="+mn-cs"/>
              </a:rPr>
              <a:t>user interface</a:t>
            </a:r>
            <a:r>
              <a:rPr lang="en-US" sz="1200" kern="1200">
                <a:solidFill>
                  <a:schemeClr val="tx1"/>
                </a:solidFill>
                <a:effectLst/>
                <a:latin typeface="+mn-lt"/>
                <a:ea typeface="+mn-ea"/>
                <a:cs typeface="+mn-cs"/>
              </a:rPr>
              <a:t> to visualize telemetry data and facilitate device management.   </a:t>
            </a:r>
          </a:p>
          <a:p>
            <a:endParaRPr lang="en-US"/>
          </a:p>
          <a:p>
            <a:endParaRPr lang="en-US"/>
          </a:p>
        </p:txBody>
      </p:sp>
      <p:sp>
        <p:nvSpPr>
          <p:cNvPr id="4" name="Slide Number Placeholder 3"/>
          <p:cNvSpPr>
            <a:spLocks noGrp="1"/>
          </p:cNvSpPr>
          <p:nvPr>
            <p:ph type="sldNum" sz="quarter" idx="10"/>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8515735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https://github.com/Microsoft/vscode-iot-workbench/blob/master/docs/iot-devkit/devkit-shakeshake.md</a:t>
            </a:r>
          </a:p>
        </p:txBody>
      </p:sp>
      <p:sp>
        <p:nvSpPr>
          <p:cNvPr id="4" name="Slide Number Placeholder 3"/>
          <p:cNvSpPr>
            <a:spLocks noGrp="1"/>
          </p:cNvSpPr>
          <p:nvPr>
            <p:ph type="sldNum" sz="quarter" idx="5"/>
          </p:nvPr>
        </p:nvSpPr>
        <p:spPr/>
        <p:txBody>
          <a:bodyPr/>
          <a:lstStyle/>
          <a:p>
            <a:fld id="{5373FAE5-2E7A-46B1-916B-DE278286850D}" type="slidenum">
              <a:rPr lang="en-US" smtClean="0"/>
              <a:t>26</a:t>
            </a:fld>
            <a:endParaRPr lang="en-US"/>
          </a:p>
        </p:txBody>
      </p:sp>
    </p:spTree>
    <p:extLst>
      <p:ext uri="{BB962C8B-B14F-4D97-AF65-F5344CB8AC3E}">
        <p14:creationId xmlns:p14="http://schemas.microsoft.com/office/powerpoint/2010/main" val="31421189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A9D2FCC9-2ED6-40BE-B585-74722D74E164}"/>
              </a:ext>
            </a:extLst>
          </p:cNvPr>
          <p:cNvSpPr>
            <a:spLocks noGrp="1"/>
          </p:cNvSpPr>
          <p:nvPr>
            <p:ph type="body" idx="1"/>
          </p:nvPr>
        </p:nvSpPr>
        <p:spPr/>
        <p:txBody>
          <a:bodyPr/>
          <a:lstStyle/>
          <a:p>
            <a:r>
              <a:rPr lang="en-US" sz="1200" kern="1200">
                <a:solidFill>
                  <a:schemeClr val="tx1"/>
                </a:solidFill>
                <a:effectLst/>
                <a:latin typeface="+mn-lt"/>
                <a:ea typeface="+mn-ea"/>
                <a:cs typeface="+mn-cs"/>
              </a:rPr>
              <a:t> </a:t>
            </a:r>
          </a:p>
          <a:p>
            <a:endParaRPr lang="en-US"/>
          </a:p>
        </p:txBody>
      </p:sp>
    </p:spTree>
    <p:extLst>
      <p:ext uri="{BB962C8B-B14F-4D97-AF65-F5344CB8AC3E}">
        <p14:creationId xmlns:p14="http://schemas.microsoft.com/office/powerpoint/2010/main" val="37943023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0DBB4822-08FA-4ACE-A0FE-23159A244C4B}"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798823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Reduces the complexity of IoT solutions with a fully managed SaaS offering for customers and partners that enables powerful IoT scenarios without requiring cloud solution expertise.</a:t>
            </a:r>
          </a:p>
          <a:p>
            <a:endParaRPr lang="en-US"/>
          </a:p>
          <a:p>
            <a:r>
              <a:rPr lang="en-US"/>
              <a:t>Simplifies the development process and makes it easy and fast for customers to get started, making digital transformation more accessible to everyone.</a:t>
            </a:r>
          </a:p>
          <a:p>
            <a:endParaRPr lang="en-US"/>
          </a:p>
          <a:p>
            <a:r>
              <a:rPr lang="en-US"/>
              <a:t>Available along with our existing platform-as-a-service (PaaS) solution, Azure IoT solution accelerators which enables deep customization and full control. </a:t>
            </a:r>
          </a:p>
          <a:p>
            <a:endParaRPr lang="en-US"/>
          </a:p>
          <a:p>
            <a:r>
              <a:rPr lang="en-US"/>
              <a:t>List from Ignite:</a:t>
            </a:r>
          </a:p>
          <a:p>
            <a:pPr marL="171450" marR="0" lvl="0" indent="-171450" algn="l" defTabSz="931969" rtl="0" eaLnBrk="1" fontAlgn="auto" latinLnBrk="0" hangingPunct="1">
              <a:lnSpc>
                <a:spcPct val="100000"/>
              </a:lnSpc>
              <a:spcBef>
                <a:spcPct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w="3175">
                  <a:noFill/>
                </a:ln>
                <a:solidFill>
                  <a:prstClr val="black"/>
                </a:solidFill>
                <a:effectLst/>
                <a:uLnTx/>
                <a:uFillTx/>
                <a:latin typeface="Segoe UI" panose="020B0502040204020203" pitchFamily="34" charset="0"/>
                <a:ea typeface="+mn-ea"/>
                <a:cs typeface="Segoe UI" panose="020B0502040204020203" pitchFamily="34" charset="0"/>
                <a:sym typeface="Wingdings" panose="05000000000000000000" pitchFamily="2" charset="2"/>
              </a:rPr>
              <a:t>Fully managed SaaS solution</a:t>
            </a:r>
          </a:p>
          <a:p>
            <a:pPr marL="171450" marR="0" lvl="0" indent="-171450" algn="l" defTabSz="931969" rtl="0" eaLnBrk="1" fontAlgn="auto" latinLnBrk="0" hangingPunct="1">
              <a:lnSpc>
                <a:spcPct val="100000"/>
              </a:lnSpc>
              <a:spcBef>
                <a:spcPct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w="3175">
                  <a:noFill/>
                </a:ln>
                <a:solidFill>
                  <a:prstClr val="black"/>
                </a:solidFill>
                <a:effectLst/>
                <a:uLnTx/>
                <a:uFillTx/>
                <a:latin typeface="Segoe UI" panose="020B0502040204020203" pitchFamily="34" charset="0"/>
                <a:ea typeface="+mn-ea"/>
                <a:cs typeface="Segoe UI" panose="020B0502040204020203" pitchFamily="34" charset="0"/>
                <a:sym typeface="Wingdings" panose="05000000000000000000" pitchFamily="2" charset="2"/>
              </a:rPr>
              <a:t>No cloud expertise required</a:t>
            </a:r>
          </a:p>
          <a:p>
            <a:pPr marL="171450" marR="0" lvl="0" indent="-171450" algn="l" defTabSz="931969" rtl="0" eaLnBrk="1" fontAlgn="auto" latinLnBrk="0" hangingPunct="1">
              <a:lnSpc>
                <a:spcPct val="100000"/>
              </a:lnSpc>
              <a:spcBef>
                <a:spcPct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w="3175">
                  <a:noFill/>
                </a:ln>
                <a:solidFill>
                  <a:prstClr val="black"/>
                </a:solidFill>
                <a:effectLst/>
                <a:uLnTx/>
                <a:uFillTx/>
                <a:latin typeface="Segoe UI" panose="020B0502040204020203" pitchFamily="34" charset="0"/>
                <a:ea typeface="+mn-ea"/>
                <a:cs typeface="Segoe UI" panose="020B0502040204020203" pitchFamily="34" charset="0"/>
                <a:sym typeface="Wingdings" panose="05000000000000000000" pitchFamily="2" charset="2"/>
              </a:rPr>
              <a:t>Built in security best practices</a:t>
            </a:r>
          </a:p>
          <a:p>
            <a:pPr marL="171450" marR="0" lvl="0" indent="-171450" algn="l" defTabSz="931969" rtl="0" eaLnBrk="1" fontAlgn="auto" latinLnBrk="0" hangingPunct="1">
              <a:lnSpc>
                <a:spcPct val="100000"/>
              </a:lnSpc>
              <a:spcBef>
                <a:spcPct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w="3175">
                  <a:noFill/>
                </a:ln>
                <a:solidFill>
                  <a:prstClr val="black"/>
                </a:solidFill>
                <a:effectLst/>
                <a:uLnTx/>
                <a:uFillTx/>
                <a:latin typeface="Segoe UI" panose="020B0502040204020203" pitchFamily="34" charset="0"/>
                <a:ea typeface="+mn-ea"/>
                <a:cs typeface="Segoe UI" panose="020B0502040204020203" pitchFamily="34" charset="0"/>
                <a:sym typeface="Wingdings" panose="05000000000000000000" pitchFamily="2" charset="2"/>
              </a:rPr>
              <a:t>New extensibility features</a:t>
            </a:r>
          </a:p>
          <a:p>
            <a:pPr marL="171450" marR="0" lvl="0" indent="-171450" algn="l" defTabSz="931969" rtl="0" eaLnBrk="1" fontAlgn="auto" latinLnBrk="0" hangingPunct="1">
              <a:lnSpc>
                <a:spcPct val="100000"/>
              </a:lnSpc>
              <a:spcBef>
                <a:spcPct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w="3175">
                  <a:noFill/>
                </a:ln>
                <a:solidFill>
                  <a:prstClr val="black"/>
                </a:solidFill>
                <a:effectLst/>
                <a:uLnTx/>
                <a:uFillTx/>
                <a:latin typeface="Segoe UI" panose="020B0502040204020203" pitchFamily="34" charset="0"/>
                <a:ea typeface="+mn-ea"/>
                <a:cs typeface="Segoe UI" panose="020B0502040204020203" pitchFamily="34" charset="0"/>
                <a:sym typeface="Wingdings" panose="05000000000000000000" pitchFamily="2" charset="2"/>
              </a:rPr>
              <a:t>Transparent and predictable per device pricing</a:t>
            </a:r>
          </a:p>
          <a:p>
            <a:endParaRPr lang="en-US"/>
          </a:p>
          <a:p>
            <a:endParaRPr lang="en-US"/>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a:effectLst/>
            </a:endParaRP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a:effectLst/>
              </a:rPr>
              <a:t>--------------------------------------------------------------------</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a:effectLst/>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a:effectLst/>
              </a:rPr>
              <a:t>Azure IoT Central is a market differentiating first SaaS offering for IoT by a hyperscale cloud provider designed to make IoT simple and accessible to large number of customers </a:t>
            </a:r>
            <a:r>
              <a:rPr lang="en-US" sz="1200" kern="1200">
                <a:solidFill>
                  <a:schemeClr val="tx1"/>
                </a:solidFill>
                <a:effectLst/>
                <a:latin typeface="+mn-lt"/>
                <a:ea typeface="+mn-ea"/>
                <a:cs typeface="+mn-cs"/>
              </a:rPr>
              <a:t>who want to take advantage of IoT without knowing anything about the cloud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a:effectLst/>
              </a:rPr>
              <a:t>Built on the Microsoft Cloud, Azure IoT Central is a Software-as-a-Service (SaaS) solution, designed to enable the rapid innovation, design, configuration and integration of smart products with enterprise-grade systems and applications to reduce product manufacturer’s go-to-market cycle and increase the speed at which they can innovate, so they can stay ahead of their competition and deliver smart products that delight their customers.</a:t>
            </a:r>
            <a:endParaRPr lang="en-US">
              <a:effectLst/>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a:solidFill>
                  <a:schemeClr val="tx1"/>
                </a:solidFill>
                <a:effectLst/>
                <a:latin typeface="+mn-lt"/>
                <a:ea typeface="+mn-ea"/>
                <a:cs typeface="+mn-cs"/>
              </a:rPr>
              <a:t>With IoT Central, we harness the key complexities of </a:t>
            </a:r>
            <a:r>
              <a:rPr lang="en-US" sz="1200" b="1" kern="1200">
                <a:solidFill>
                  <a:schemeClr val="tx1"/>
                </a:solidFill>
                <a:effectLst/>
                <a:latin typeface="+mn-lt"/>
                <a:ea typeface="+mn-ea"/>
                <a:cs typeface="+mn-cs"/>
              </a:rPr>
              <a:t>operating, managing, securing and scaling</a:t>
            </a:r>
            <a:r>
              <a:rPr lang="en-US" sz="1200" kern="1200">
                <a:solidFill>
                  <a:schemeClr val="tx1"/>
                </a:solidFill>
                <a:effectLst/>
                <a:latin typeface="+mn-lt"/>
                <a:ea typeface="+mn-ea"/>
                <a:cs typeface="+mn-cs"/>
              </a:rPr>
              <a:t> an IoT solution so customers can get results fast bring their connected product vision to life faster, without requiring cloud solution expertise.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a:solidFill>
                  <a:schemeClr val="tx1"/>
                </a:solidFill>
                <a:effectLst/>
                <a:latin typeface="+mn-lt"/>
                <a:ea typeface="+mn-ea"/>
                <a:cs typeface="+mn-cs"/>
              </a:rPr>
              <a:t>Connect devices, set monitoring rules over your devices and get results fast by leveraging a fully-managed solution with built-in analytics for quick insights.</a:t>
            </a:r>
          </a:p>
          <a:p>
            <a:pPr marL="171450" indent="-171450">
              <a:buFont typeface="Arial" panose="020B0604020202020204" pitchFamily="34" charset="0"/>
              <a:buChar char="•"/>
            </a:pPr>
            <a:r>
              <a:rPr lang="en-US" sz="1200" kern="1200">
                <a:solidFill>
                  <a:schemeClr val="tx1"/>
                </a:solidFill>
                <a:effectLst/>
                <a:latin typeface="+mn-lt"/>
                <a:ea typeface="+mn-ea"/>
                <a:cs typeface="+mn-cs"/>
              </a:rPr>
              <a:t>Azure IoT Central enables manufacturers to create a true digital representation of their products by modelling and connecting their products, collecting and analyzing data they send, and integrating with backend business processes.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a:solidFill>
                <a:schemeClr val="tx1"/>
              </a:solidFill>
              <a:effectLst/>
              <a:latin typeface="+mn-lt"/>
              <a:ea typeface="+mn-ea"/>
              <a:cs typeface="+mn-cs"/>
            </a:endParaRPr>
          </a:p>
          <a:p>
            <a:pPr marL="0" indent="0">
              <a:buFontTx/>
              <a:buNone/>
            </a:pPr>
            <a:r>
              <a:rPr lang="en-US" b="1"/>
              <a:t>Auto scaling</a:t>
            </a:r>
          </a:p>
          <a:p>
            <a:pPr marL="628650" lvl="1" indent="-171450">
              <a:buFontTx/>
              <a:buChar char="-"/>
            </a:pPr>
            <a:r>
              <a:rPr lang="en-US"/>
              <a:t>IoT Hub is a cutting edge IoT service to ingest massive amount of IoT data</a:t>
            </a:r>
          </a:p>
          <a:p>
            <a:pPr marL="628650" lvl="1" indent="-171450">
              <a:buFontTx/>
              <a:buChar char="-"/>
            </a:pPr>
            <a:r>
              <a:rPr lang="en-US"/>
              <a:t>If 1 device, certain scale. if a million, manual or code to scale</a:t>
            </a:r>
          </a:p>
          <a:p>
            <a:pPr marL="628650" lvl="1" indent="-171450">
              <a:buFontTx/>
              <a:buChar char="-"/>
            </a:pPr>
            <a:r>
              <a:rPr lang="en-US"/>
              <a:t>we handle this, we scale not only the Hub but all the underlying tech</a:t>
            </a:r>
          </a:p>
          <a:p>
            <a:pPr marL="628650" lvl="1" indent="-171450">
              <a:buFontTx/>
              <a:buChar char="-"/>
            </a:pPr>
            <a:endParaRPr lang="en-US"/>
          </a:p>
          <a:p>
            <a:pPr marL="0" lvl="0" indent="0">
              <a:buFontTx/>
              <a:buNone/>
            </a:pPr>
            <a:r>
              <a:rPr lang="en-US" b="1"/>
              <a:t>Extensibility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mn-lt"/>
                <a:ea typeface="+mn-ea"/>
                <a:cs typeface="+mn-cs"/>
              </a:rPr>
              <a:t>In addition to the recently announced set of </a:t>
            </a:r>
            <a:r>
              <a:rPr lang="en-US" sz="1200" u="sng" kern="1200">
                <a:solidFill>
                  <a:schemeClr val="tx1"/>
                </a:solidFill>
                <a:effectLst/>
                <a:latin typeface="+mn-lt"/>
                <a:ea typeface="+mn-ea"/>
                <a:cs typeface="+mn-cs"/>
                <a:hlinkClick r:id="rId3"/>
              </a:rPr>
              <a:t>extensibility features</a:t>
            </a:r>
            <a:r>
              <a:rPr lang="en-US" sz="1200" kern="1200">
                <a:solidFill>
                  <a:schemeClr val="tx1"/>
                </a:solidFill>
                <a:effectLst/>
                <a:latin typeface="+mn-lt"/>
                <a:ea typeface="+mn-ea"/>
                <a:cs typeface="+mn-cs"/>
              </a:rPr>
              <a:t>, customers can now use Azure Functions to trigger serverless workflows that execute business logic without the need for setting up custom applications or infrastructure. The IoT Central connector for Microsoft Flow opens up hundreds of published connectors for no-code integrations to enable powerful scenarios like Connected Field Service (CFS) that help reduce costly scheduled maintenance by proactively detecting and resolving issues.</a:t>
            </a:r>
          </a:p>
          <a:p>
            <a:pPr marL="0" lvl="0" indent="0">
              <a:buFontTx/>
              <a:buNone/>
            </a:pPr>
            <a:endParaRPr lang="en-US"/>
          </a:p>
          <a:p>
            <a:pPr marL="0" lvl="0" indent="0">
              <a:buFontTx/>
              <a:buNone/>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b="1"/>
              <a:t>Additional features worth calling out &lt;not included in slide bullets&gt;</a:t>
            </a:r>
          </a:p>
          <a:p>
            <a:pPr marL="171450" lvl="0" indent="-171450">
              <a:buFontTx/>
              <a:buChar char="-"/>
            </a:pPr>
            <a:r>
              <a:rPr lang="en-US"/>
              <a:t>ARM template: create solutions larger than </a:t>
            </a:r>
            <a:r>
              <a:rPr lang="en-US" err="1"/>
              <a:t>IoTC</a:t>
            </a:r>
            <a:r>
              <a:rPr lang="en-US"/>
              <a:t> and deploy everything at once in marketplace or within your specific app</a:t>
            </a:r>
          </a:p>
          <a:p>
            <a:pPr marL="171450" lvl="0" indent="-171450">
              <a:buFontTx/>
              <a:buChar char="-"/>
            </a:pPr>
            <a:r>
              <a:rPr lang="en-US" err="1"/>
              <a:t>IoTC</a:t>
            </a:r>
            <a:r>
              <a:rPr lang="en-US"/>
              <a:t> has Single-Sign-On so you use a single account to benefit from services across Azure and Office</a:t>
            </a:r>
          </a:p>
          <a:p>
            <a:pPr marL="171450" lvl="0" indent="-171450">
              <a:buFontTx/>
              <a:buChar char="-"/>
            </a:pPr>
            <a:r>
              <a:rPr lang="en-US"/>
              <a:t>Transparent and predictable pricing - price per device: makes it super easy to understand and plan cost of IoT solution</a:t>
            </a:r>
          </a:p>
          <a:p>
            <a:r>
              <a:rPr lang="en-US"/>
              <a:t>-   Free trial: no need for Azure subscription</a:t>
            </a:r>
          </a:p>
          <a:p>
            <a:endParaRPr lang="en-US"/>
          </a:p>
          <a:p>
            <a:endParaRPr lang="en-US"/>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166158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653834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2205">
              <a:lnSpc>
                <a:spcPct val="90000"/>
              </a:lnSpc>
              <a:spcAft>
                <a:spcPts val="600"/>
              </a:spcAft>
              <a:defRPr/>
            </a:pPr>
            <a:r>
              <a:rPr lang="en-US" sz="1200" kern="0">
                <a:latin typeface="Segoe UI Light"/>
              </a:rPr>
              <a:t> </a:t>
            </a:r>
            <a:endParaRPr lang="en-US"/>
          </a:p>
          <a:p>
            <a:endParaRPr lang="en-US"/>
          </a:p>
        </p:txBody>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129672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http://www.zdnet.com/emerging-tech-is-transforming-the-workplace-7000028960/</a:t>
            </a:r>
          </a:p>
          <a:p>
            <a:endParaRPr lang="en-US"/>
          </a:p>
          <a:p>
            <a:r>
              <a:rPr lang="en-US"/>
              <a:t>Our solution, Azure Digital Twins</a:t>
            </a:r>
          </a:p>
          <a:p>
            <a:pPr lvl="1"/>
            <a:r>
              <a:rPr lang="en-US"/>
              <a:t>Model not just devices—people, spaces</a:t>
            </a:r>
          </a:p>
          <a:p>
            <a:endParaRPr lang="en-US"/>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48FCB617-4D25-4140-B0E9-BB6C61D4123D}"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285881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613913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0DDCC18-5A0B-504D-8CCE-4D3433E3ADB3}"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18791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9AFA71-0ACB-4FBD-90FC-46BF859B1D0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0B2B2EC-532B-4ACF-9EE0-17B43F6C29C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783545B-3FD6-41A9-A1DA-78BBA17B01C2}"/>
              </a:ext>
            </a:extLst>
          </p:cNvPr>
          <p:cNvSpPr>
            <a:spLocks noGrp="1"/>
          </p:cNvSpPr>
          <p:nvPr>
            <p:ph type="dt" sz="half" idx="10"/>
          </p:nvPr>
        </p:nvSpPr>
        <p:spPr/>
        <p:txBody>
          <a:bodyPr/>
          <a:lstStyle/>
          <a:p>
            <a:fld id="{F171088A-E607-47B3-A80B-E6CD1A36C6F1}" type="datetimeFigureOut">
              <a:rPr lang="en-US" smtClean="0"/>
              <a:t>08-Aug-19</a:t>
            </a:fld>
            <a:endParaRPr lang="en-US"/>
          </a:p>
        </p:txBody>
      </p:sp>
      <p:sp>
        <p:nvSpPr>
          <p:cNvPr id="5" name="Footer Placeholder 4">
            <a:extLst>
              <a:ext uri="{FF2B5EF4-FFF2-40B4-BE49-F238E27FC236}">
                <a16:creationId xmlns:a16="http://schemas.microsoft.com/office/drawing/2014/main" id="{E9FB348F-E458-438E-9BF0-BFCCAE28EFC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B12D09C-DB05-4665-9511-842D3F93FE15}"/>
              </a:ext>
            </a:extLst>
          </p:cNvPr>
          <p:cNvSpPr>
            <a:spLocks noGrp="1"/>
          </p:cNvSpPr>
          <p:nvPr>
            <p:ph type="sldNum" sz="quarter" idx="12"/>
          </p:nvPr>
        </p:nvSpPr>
        <p:spPr/>
        <p:txBody>
          <a:bodyPr/>
          <a:lstStyle/>
          <a:p>
            <a:fld id="{F2E601CE-4997-41D2-84BF-6EA0EB84F46E}" type="slidenum">
              <a:rPr lang="en-US" smtClean="0"/>
              <a:t>‹#›</a:t>
            </a:fld>
            <a:endParaRPr lang="en-US"/>
          </a:p>
        </p:txBody>
      </p:sp>
    </p:spTree>
    <p:extLst>
      <p:ext uri="{BB962C8B-B14F-4D97-AF65-F5344CB8AC3E}">
        <p14:creationId xmlns:p14="http://schemas.microsoft.com/office/powerpoint/2010/main" val="37862440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470FE5-CC1D-4401-83B8-C3BF24EA446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616F486-63CE-42E0-AC4F-26E20416C07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CA34683-6BBF-49F1-B233-AFA154EAC264}"/>
              </a:ext>
            </a:extLst>
          </p:cNvPr>
          <p:cNvSpPr>
            <a:spLocks noGrp="1"/>
          </p:cNvSpPr>
          <p:nvPr>
            <p:ph type="dt" sz="half" idx="10"/>
          </p:nvPr>
        </p:nvSpPr>
        <p:spPr/>
        <p:txBody>
          <a:bodyPr/>
          <a:lstStyle/>
          <a:p>
            <a:fld id="{F171088A-E607-47B3-A80B-E6CD1A36C6F1}" type="datetimeFigureOut">
              <a:rPr lang="en-US" smtClean="0"/>
              <a:t>08-Aug-19</a:t>
            </a:fld>
            <a:endParaRPr lang="en-US"/>
          </a:p>
        </p:txBody>
      </p:sp>
      <p:sp>
        <p:nvSpPr>
          <p:cNvPr id="5" name="Footer Placeholder 4">
            <a:extLst>
              <a:ext uri="{FF2B5EF4-FFF2-40B4-BE49-F238E27FC236}">
                <a16:creationId xmlns:a16="http://schemas.microsoft.com/office/drawing/2014/main" id="{FA18D775-2B4B-44FD-9A3F-7B43A9C9CA3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3DD63CA-B5F4-4732-8BCB-6199AE497552}"/>
              </a:ext>
            </a:extLst>
          </p:cNvPr>
          <p:cNvSpPr>
            <a:spLocks noGrp="1"/>
          </p:cNvSpPr>
          <p:nvPr>
            <p:ph type="sldNum" sz="quarter" idx="12"/>
          </p:nvPr>
        </p:nvSpPr>
        <p:spPr/>
        <p:txBody>
          <a:bodyPr/>
          <a:lstStyle/>
          <a:p>
            <a:fld id="{F2E601CE-4997-41D2-84BF-6EA0EB84F46E}" type="slidenum">
              <a:rPr lang="en-US" smtClean="0"/>
              <a:t>‹#›</a:t>
            </a:fld>
            <a:endParaRPr lang="en-US"/>
          </a:p>
        </p:txBody>
      </p:sp>
    </p:spTree>
    <p:extLst>
      <p:ext uri="{BB962C8B-B14F-4D97-AF65-F5344CB8AC3E}">
        <p14:creationId xmlns:p14="http://schemas.microsoft.com/office/powerpoint/2010/main" val="35172381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DB57343-FDD8-470E-A0ED-44C1441FB9E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D7FB564-9F54-4CD4-A3FB-E4DFC7647F3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5DCB27-08BE-44C7-B80B-E0A5046AE531}"/>
              </a:ext>
            </a:extLst>
          </p:cNvPr>
          <p:cNvSpPr>
            <a:spLocks noGrp="1"/>
          </p:cNvSpPr>
          <p:nvPr>
            <p:ph type="dt" sz="half" idx="10"/>
          </p:nvPr>
        </p:nvSpPr>
        <p:spPr/>
        <p:txBody>
          <a:bodyPr/>
          <a:lstStyle/>
          <a:p>
            <a:fld id="{F171088A-E607-47B3-A80B-E6CD1A36C6F1}" type="datetimeFigureOut">
              <a:rPr lang="en-US" smtClean="0"/>
              <a:t>08-Aug-19</a:t>
            </a:fld>
            <a:endParaRPr lang="en-US"/>
          </a:p>
        </p:txBody>
      </p:sp>
      <p:sp>
        <p:nvSpPr>
          <p:cNvPr id="5" name="Footer Placeholder 4">
            <a:extLst>
              <a:ext uri="{FF2B5EF4-FFF2-40B4-BE49-F238E27FC236}">
                <a16:creationId xmlns:a16="http://schemas.microsoft.com/office/drawing/2014/main" id="{A50D58D0-97AF-4DA2-910A-CA4840BBCD4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DE1223-0A6C-48FF-AA7B-2D6CA6B09CAE}"/>
              </a:ext>
            </a:extLst>
          </p:cNvPr>
          <p:cNvSpPr>
            <a:spLocks noGrp="1"/>
          </p:cNvSpPr>
          <p:nvPr>
            <p:ph type="sldNum" sz="quarter" idx="12"/>
          </p:nvPr>
        </p:nvSpPr>
        <p:spPr/>
        <p:txBody>
          <a:bodyPr/>
          <a:lstStyle/>
          <a:p>
            <a:fld id="{F2E601CE-4997-41D2-84BF-6EA0EB84F46E}" type="slidenum">
              <a:rPr lang="en-US" smtClean="0"/>
              <a:t>‹#›</a:t>
            </a:fld>
            <a:endParaRPr lang="en-US"/>
          </a:p>
        </p:txBody>
      </p:sp>
    </p:spTree>
    <p:extLst>
      <p:ext uri="{BB962C8B-B14F-4D97-AF65-F5344CB8AC3E}">
        <p14:creationId xmlns:p14="http://schemas.microsoft.com/office/powerpoint/2010/main" val="21702274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rgbClr val="0D0D0D"/>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grpSp>
        <p:nvGrpSpPr>
          <p:cNvPr id="23" name="Group 21">
            <a:extLst>
              <a:ext uri="{FF2B5EF4-FFF2-40B4-BE49-F238E27FC236}">
                <a16:creationId xmlns:a16="http://schemas.microsoft.com/office/drawing/2014/main" id="{CCA3297E-0F93-4552-85D2-88342B4B6234}"/>
              </a:ext>
            </a:extLst>
          </p:cNvPr>
          <p:cNvGrpSpPr>
            <a:grpSpLocks noChangeAspect="1"/>
          </p:cNvGrpSpPr>
          <p:nvPr userDrawn="1"/>
        </p:nvGrpSpPr>
        <p:grpSpPr bwMode="auto">
          <a:xfrm>
            <a:off x="584200" y="585788"/>
            <a:ext cx="2032492" cy="292608"/>
            <a:chOff x="428" y="664"/>
            <a:chExt cx="4126" cy="594"/>
          </a:xfrm>
        </p:grpSpPr>
        <p:sp>
          <p:nvSpPr>
            <p:cNvPr id="24" name="Freeform 22">
              <a:extLst>
                <a:ext uri="{FF2B5EF4-FFF2-40B4-BE49-F238E27FC236}">
                  <a16:creationId xmlns:a16="http://schemas.microsoft.com/office/drawing/2014/main" id="{E6AC06CD-6E57-4912-AF59-31B0BC18B27D}"/>
                </a:ext>
              </a:extLst>
            </p:cNvPr>
            <p:cNvSpPr>
              <a:spLocks noEditPoints="1"/>
            </p:cNvSpPr>
            <p:nvPr/>
          </p:nvSpPr>
          <p:spPr bwMode="auto">
            <a:xfrm>
              <a:off x="3296" y="784"/>
              <a:ext cx="335" cy="354"/>
            </a:xfrm>
            <a:custGeom>
              <a:avLst/>
              <a:gdLst>
                <a:gd name="T0" fmla="*/ 202 w 335"/>
                <a:gd name="T1" fmla="*/ 0 h 354"/>
                <a:gd name="T2" fmla="*/ 335 w 335"/>
                <a:gd name="T3" fmla="*/ 354 h 354"/>
                <a:gd name="T4" fmla="*/ 267 w 335"/>
                <a:gd name="T5" fmla="*/ 354 h 354"/>
                <a:gd name="T6" fmla="*/ 237 w 335"/>
                <a:gd name="T7" fmla="*/ 266 h 354"/>
                <a:gd name="T8" fmla="*/ 96 w 335"/>
                <a:gd name="T9" fmla="*/ 266 h 354"/>
                <a:gd name="T10" fmla="*/ 67 w 335"/>
                <a:gd name="T11" fmla="*/ 354 h 354"/>
                <a:gd name="T12" fmla="*/ 0 w 335"/>
                <a:gd name="T13" fmla="*/ 354 h 354"/>
                <a:gd name="T14" fmla="*/ 133 w 335"/>
                <a:gd name="T15" fmla="*/ 0 h 354"/>
                <a:gd name="T16" fmla="*/ 202 w 335"/>
                <a:gd name="T17" fmla="*/ 0 h 354"/>
                <a:gd name="T18" fmla="*/ 165 w 335"/>
                <a:gd name="T19" fmla="*/ 66 h 354"/>
                <a:gd name="T20" fmla="*/ 112 w 335"/>
                <a:gd name="T21" fmla="*/ 214 h 354"/>
                <a:gd name="T22" fmla="*/ 218 w 335"/>
                <a:gd name="T23" fmla="*/ 214 h 354"/>
                <a:gd name="T24" fmla="*/ 167 w 335"/>
                <a:gd name="T25" fmla="*/ 66 h 354"/>
                <a:gd name="T26" fmla="*/ 165 w 335"/>
                <a:gd name="T27" fmla="*/ 66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54">
                  <a:moveTo>
                    <a:pt x="202" y="0"/>
                  </a:moveTo>
                  <a:lnTo>
                    <a:pt x="335" y="354"/>
                  </a:lnTo>
                  <a:lnTo>
                    <a:pt x="267" y="354"/>
                  </a:lnTo>
                  <a:lnTo>
                    <a:pt x="237" y="266"/>
                  </a:lnTo>
                  <a:lnTo>
                    <a:pt x="96" y="266"/>
                  </a:lnTo>
                  <a:lnTo>
                    <a:pt x="67" y="354"/>
                  </a:lnTo>
                  <a:lnTo>
                    <a:pt x="0" y="354"/>
                  </a:lnTo>
                  <a:lnTo>
                    <a:pt x="133" y="0"/>
                  </a:lnTo>
                  <a:lnTo>
                    <a:pt x="202" y="0"/>
                  </a:lnTo>
                  <a:close/>
                  <a:moveTo>
                    <a:pt x="165" y="66"/>
                  </a:moveTo>
                  <a:lnTo>
                    <a:pt x="112" y="214"/>
                  </a:lnTo>
                  <a:lnTo>
                    <a:pt x="218" y="214"/>
                  </a:lnTo>
                  <a:lnTo>
                    <a:pt x="167" y="66"/>
                  </a:lnTo>
                  <a:lnTo>
                    <a:pt x="165" y="6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5" name="Freeform 23">
              <a:extLst>
                <a:ext uri="{FF2B5EF4-FFF2-40B4-BE49-F238E27FC236}">
                  <a16:creationId xmlns:a16="http://schemas.microsoft.com/office/drawing/2014/main" id="{1FB6540D-FE4E-4D51-BF2D-3A6D666316DE}"/>
                </a:ext>
              </a:extLst>
            </p:cNvPr>
            <p:cNvSpPr>
              <a:spLocks/>
            </p:cNvSpPr>
            <p:nvPr/>
          </p:nvSpPr>
          <p:spPr bwMode="auto">
            <a:xfrm>
              <a:off x="3651" y="883"/>
              <a:ext cx="213" cy="255"/>
            </a:xfrm>
            <a:custGeom>
              <a:avLst/>
              <a:gdLst>
                <a:gd name="T0" fmla="*/ 8 w 213"/>
                <a:gd name="T1" fmla="*/ 0 h 255"/>
                <a:gd name="T2" fmla="*/ 211 w 213"/>
                <a:gd name="T3" fmla="*/ 0 h 255"/>
                <a:gd name="T4" fmla="*/ 211 w 213"/>
                <a:gd name="T5" fmla="*/ 24 h 255"/>
                <a:gd name="T6" fmla="*/ 78 w 213"/>
                <a:gd name="T7" fmla="*/ 208 h 255"/>
                <a:gd name="T8" fmla="*/ 213 w 213"/>
                <a:gd name="T9" fmla="*/ 208 h 255"/>
                <a:gd name="T10" fmla="*/ 213 w 213"/>
                <a:gd name="T11" fmla="*/ 255 h 255"/>
                <a:gd name="T12" fmla="*/ 0 w 213"/>
                <a:gd name="T13" fmla="*/ 255 h 255"/>
                <a:gd name="T14" fmla="*/ 0 w 213"/>
                <a:gd name="T15" fmla="*/ 229 h 255"/>
                <a:gd name="T16" fmla="*/ 131 w 213"/>
                <a:gd name="T17" fmla="*/ 49 h 255"/>
                <a:gd name="T18" fmla="*/ 8 w 213"/>
                <a:gd name="T19" fmla="*/ 49 h 255"/>
                <a:gd name="T20" fmla="*/ 8 w 213"/>
                <a:gd name="T21"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3" h="255">
                  <a:moveTo>
                    <a:pt x="8" y="0"/>
                  </a:moveTo>
                  <a:lnTo>
                    <a:pt x="211" y="0"/>
                  </a:lnTo>
                  <a:lnTo>
                    <a:pt x="211" y="24"/>
                  </a:lnTo>
                  <a:lnTo>
                    <a:pt x="78" y="208"/>
                  </a:lnTo>
                  <a:lnTo>
                    <a:pt x="213" y="208"/>
                  </a:lnTo>
                  <a:lnTo>
                    <a:pt x="213" y="255"/>
                  </a:lnTo>
                  <a:lnTo>
                    <a:pt x="0" y="255"/>
                  </a:lnTo>
                  <a:lnTo>
                    <a:pt x="0" y="229"/>
                  </a:lnTo>
                  <a:lnTo>
                    <a:pt x="131" y="49"/>
                  </a:lnTo>
                  <a:lnTo>
                    <a:pt x="8" y="49"/>
                  </a:lnTo>
                  <a:lnTo>
                    <a:pt x="8"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6" name="Freeform 24">
              <a:extLst>
                <a:ext uri="{FF2B5EF4-FFF2-40B4-BE49-F238E27FC236}">
                  <a16:creationId xmlns:a16="http://schemas.microsoft.com/office/drawing/2014/main" id="{B1B507C2-89A8-49E0-8A1C-0CC243D2C78D}"/>
                </a:ext>
              </a:extLst>
            </p:cNvPr>
            <p:cNvSpPr>
              <a:spLocks/>
            </p:cNvSpPr>
            <p:nvPr/>
          </p:nvSpPr>
          <p:spPr bwMode="auto">
            <a:xfrm>
              <a:off x="3890" y="883"/>
              <a:ext cx="227" cy="260"/>
            </a:xfrm>
            <a:custGeom>
              <a:avLst/>
              <a:gdLst>
                <a:gd name="T0" fmla="*/ 111 w 111"/>
                <a:gd name="T1" fmla="*/ 0 h 126"/>
                <a:gd name="T2" fmla="*/ 111 w 111"/>
                <a:gd name="T3" fmla="*/ 124 h 126"/>
                <a:gd name="T4" fmla="*/ 81 w 111"/>
                <a:gd name="T5" fmla="*/ 124 h 126"/>
                <a:gd name="T6" fmla="*/ 81 w 111"/>
                <a:gd name="T7" fmla="*/ 108 h 126"/>
                <a:gd name="T8" fmla="*/ 81 w 111"/>
                <a:gd name="T9" fmla="*/ 108 h 126"/>
                <a:gd name="T10" fmla="*/ 66 w 111"/>
                <a:gd name="T11" fmla="*/ 121 h 126"/>
                <a:gd name="T12" fmla="*/ 44 w 111"/>
                <a:gd name="T13" fmla="*/ 126 h 126"/>
                <a:gd name="T14" fmla="*/ 11 w 111"/>
                <a:gd name="T15" fmla="*/ 114 h 126"/>
                <a:gd name="T16" fmla="*/ 0 w 111"/>
                <a:gd name="T17" fmla="*/ 76 h 126"/>
                <a:gd name="T18" fmla="*/ 0 w 111"/>
                <a:gd name="T19" fmla="*/ 0 h 126"/>
                <a:gd name="T20" fmla="*/ 29 w 111"/>
                <a:gd name="T21" fmla="*/ 0 h 126"/>
                <a:gd name="T22" fmla="*/ 29 w 111"/>
                <a:gd name="T23" fmla="*/ 72 h 126"/>
                <a:gd name="T24" fmla="*/ 35 w 111"/>
                <a:gd name="T25" fmla="*/ 96 h 126"/>
                <a:gd name="T26" fmla="*/ 54 w 111"/>
                <a:gd name="T27" fmla="*/ 104 h 126"/>
                <a:gd name="T28" fmla="*/ 74 w 111"/>
                <a:gd name="T29" fmla="*/ 95 h 126"/>
                <a:gd name="T30" fmla="*/ 81 w 111"/>
                <a:gd name="T31" fmla="*/ 72 h 126"/>
                <a:gd name="T32" fmla="*/ 81 w 111"/>
                <a:gd name="T33" fmla="*/ 0 h 126"/>
                <a:gd name="T34" fmla="*/ 111 w 111"/>
                <a:gd name="T35"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1" h="126">
                  <a:moveTo>
                    <a:pt x="111" y="0"/>
                  </a:moveTo>
                  <a:cubicBezTo>
                    <a:pt x="111" y="124"/>
                    <a:pt x="111" y="124"/>
                    <a:pt x="111" y="124"/>
                  </a:cubicBezTo>
                  <a:cubicBezTo>
                    <a:pt x="81" y="124"/>
                    <a:pt x="81" y="124"/>
                    <a:pt x="81" y="124"/>
                  </a:cubicBezTo>
                  <a:cubicBezTo>
                    <a:pt x="81" y="108"/>
                    <a:pt x="81" y="108"/>
                    <a:pt x="81" y="108"/>
                  </a:cubicBezTo>
                  <a:cubicBezTo>
                    <a:pt x="81" y="108"/>
                    <a:pt x="81" y="108"/>
                    <a:pt x="81" y="108"/>
                  </a:cubicBezTo>
                  <a:cubicBezTo>
                    <a:pt x="77" y="114"/>
                    <a:pt x="72" y="118"/>
                    <a:pt x="66" y="121"/>
                  </a:cubicBezTo>
                  <a:cubicBezTo>
                    <a:pt x="59" y="124"/>
                    <a:pt x="52" y="126"/>
                    <a:pt x="44" y="126"/>
                  </a:cubicBezTo>
                  <a:cubicBezTo>
                    <a:pt x="29" y="126"/>
                    <a:pt x="18" y="122"/>
                    <a:pt x="11" y="114"/>
                  </a:cubicBezTo>
                  <a:cubicBezTo>
                    <a:pt x="3" y="106"/>
                    <a:pt x="0" y="93"/>
                    <a:pt x="0" y="76"/>
                  </a:cubicBezTo>
                  <a:cubicBezTo>
                    <a:pt x="0" y="0"/>
                    <a:pt x="0" y="0"/>
                    <a:pt x="0" y="0"/>
                  </a:cubicBezTo>
                  <a:cubicBezTo>
                    <a:pt x="29" y="0"/>
                    <a:pt x="29" y="0"/>
                    <a:pt x="29" y="0"/>
                  </a:cubicBezTo>
                  <a:cubicBezTo>
                    <a:pt x="29" y="72"/>
                    <a:pt x="29" y="72"/>
                    <a:pt x="29" y="72"/>
                  </a:cubicBezTo>
                  <a:cubicBezTo>
                    <a:pt x="29" y="83"/>
                    <a:pt x="31" y="91"/>
                    <a:pt x="35" y="96"/>
                  </a:cubicBezTo>
                  <a:cubicBezTo>
                    <a:pt x="40" y="101"/>
                    <a:pt x="46" y="104"/>
                    <a:pt x="54" y="104"/>
                  </a:cubicBezTo>
                  <a:cubicBezTo>
                    <a:pt x="62" y="104"/>
                    <a:pt x="69" y="101"/>
                    <a:pt x="74" y="95"/>
                  </a:cubicBezTo>
                  <a:cubicBezTo>
                    <a:pt x="79" y="89"/>
                    <a:pt x="81" y="82"/>
                    <a:pt x="81" y="72"/>
                  </a:cubicBezTo>
                  <a:cubicBezTo>
                    <a:pt x="81" y="0"/>
                    <a:pt x="81" y="0"/>
                    <a:pt x="81" y="0"/>
                  </a:cubicBezTo>
                  <a:lnTo>
                    <a:pt x="111"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7" name="Freeform 25">
              <a:extLst>
                <a:ext uri="{FF2B5EF4-FFF2-40B4-BE49-F238E27FC236}">
                  <a16:creationId xmlns:a16="http://schemas.microsoft.com/office/drawing/2014/main" id="{4A273316-480D-4672-8FD3-B0EAE47D0344}"/>
                </a:ext>
              </a:extLst>
            </p:cNvPr>
            <p:cNvSpPr>
              <a:spLocks/>
            </p:cNvSpPr>
            <p:nvPr/>
          </p:nvSpPr>
          <p:spPr bwMode="auto">
            <a:xfrm>
              <a:off x="4172" y="879"/>
              <a:ext cx="147" cy="259"/>
            </a:xfrm>
            <a:custGeom>
              <a:avLst/>
              <a:gdLst>
                <a:gd name="T0" fmla="*/ 61 w 72"/>
                <a:gd name="T1" fmla="*/ 0 h 126"/>
                <a:gd name="T2" fmla="*/ 67 w 72"/>
                <a:gd name="T3" fmla="*/ 1 h 126"/>
                <a:gd name="T4" fmla="*/ 72 w 72"/>
                <a:gd name="T5" fmla="*/ 2 h 126"/>
                <a:gd name="T6" fmla="*/ 72 w 72"/>
                <a:gd name="T7" fmla="*/ 32 h 126"/>
                <a:gd name="T8" fmla="*/ 65 w 72"/>
                <a:gd name="T9" fmla="*/ 28 h 126"/>
                <a:gd name="T10" fmla="*/ 54 w 72"/>
                <a:gd name="T11" fmla="*/ 27 h 126"/>
                <a:gd name="T12" fmla="*/ 36 w 72"/>
                <a:gd name="T13" fmla="*/ 36 h 126"/>
                <a:gd name="T14" fmla="*/ 29 w 72"/>
                <a:gd name="T15" fmla="*/ 64 h 126"/>
                <a:gd name="T16" fmla="*/ 29 w 72"/>
                <a:gd name="T17" fmla="*/ 126 h 126"/>
                <a:gd name="T18" fmla="*/ 0 w 72"/>
                <a:gd name="T19" fmla="*/ 126 h 126"/>
                <a:gd name="T20" fmla="*/ 0 w 72"/>
                <a:gd name="T21" fmla="*/ 2 h 126"/>
                <a:gd name="T22" fmla="*/ 29 w 72"/>
                <a:gd name="T23" fmla="*/ 2 h 126"/>
                <a:gd name="T24" fmla="*/ 29 w 72"/>
                <a:gd name="T25" fmla="*/ 22 h 126"/>
                <a:gd name="T26" fmla="*/ 29 w 72"/>
                <a:gd name="T27" fmla="*/ 22 h 126"/>
                <a:gd name="T28" fmla="*/ 41 w 72"/>
                <a:gd name="T29" fmla="*/ 6 h 126"/>
                <a:gd name="T30" fmla="*/ 61 w 72"/>
                <a:gd name="T31"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2" h="126">
                  <a:moveTo>
                    <a:pt x="61" y="0"/>
                  </a:moveTo>
                  <a:cubicBezTo>
                    <a:pt x="63" y="0"/>
                    <a:pt x="65" y="1"/>
                    <a:pt x="67" y="1"/>
                  </a:cubicBezTo>
                  <a:cubicBezTo>
                    <a:pt x="69" y="1"/>
                    <a:pt x="70" y="2"/>
                    <a:pt x="72" y="2"/>
                  </a:cubicBezTo>
                  <a:cubicBezTo>
                    <a:pt x="72" y="32"/>
                    <a:pt x="72" y="32"/>
                    <a:pt x="72" y="32"/>
                  </a:cubicBezTo>
                  <a:cubicBezTo>
                    <a:pt x="70" y="31"/>
                    <a:pt x="68" y="29"/>
                    <a:pt x="65" y="28"/>
                  </a:cubicBezTo>
                  <a:cubicBezTo>
                    <a:pt x="62" y="27"/>
                    <a:pt x="58" y="27"/>
                    <a:pt x="54" y="27"/>
                  </a:cubicBezTo>
                  <a:cubicBezTo>
                    <a:pt x="47" y="27"/>
                    <a:pt x="41" y="30"/>
                    <a:pt x="36" y="36"/>
                  </a:cubicBezTo>
                  <a:cubicBezTo>
                    <a:pt x="31" y="42"/>
                    <a:pt x="29" y="51"/>
                    <a:pt x="29" y="64"/>
                  </a:cubicBezTo>
                  <a:cubicBezTo>
                    <a:pt x="29" y="126"/>
                    <a:pt x="29" y="126"/>
                    <a:pt x="29" y="126"/>
                  </a:cubicBezTo>
                  <a:cubicBezTo>
                    <a:pt x="0" y="126"/>
                    <a:pt x="0" y="126"/>
                    <a:pt x="0" y="126"/>
                  </a:cubicBezTo>
                  <a:cubicBezTo>
                    <a:pt x="0" y="2"/>
                    <a:pt x="0" y="2"/>
                    <a:pt x="0" y="2"/>
                  </a:cubicBezTo>
                  <a:cubicBezTo>
                    <a:pt x="29" y="2"/>
                    <a:pt x="29" y="2"/>
                    <a:pt x="29" y="2"/>
                  </a:cubicBezTo>
                  <a:cubicBezTo>
                    <a:pt x="29" y="22"/>
                    <a:pt x="29" y="22"/>
                    <a:pt x="29" y="22"/>
                  </a:cubicBezTo>
                  <a:cubicBezTo>
                    <a:pt x="29" y="22"/>
                    <a:pt x="29" y="22"/>
                    <a:pt x="29" y="22"/>
                  </a:cubicBezTo>
                  <a:cubicBezTo>
                    <a:pt x="32" y="15"/>
                    <a:pt x="36" y="10"/>
                    <a:pt x="41" y="6"/>
                  </a:cubicBezTo>
                  <a:cubicBezTo>
                    <a:pt x="47" y="2"/>
                    <a:pt x="53" y="0"/>
                    <a:pt x="61"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8" name="Freeform 26">
              <a:extLst>
                <a:ext uri="{FF2B5EF4-FFF2-40B4-BE49-F238E27FC236}">
                  <a16:creationId xmlns:a16="http://schemas.microsoft.com/office/drawing/2014/main" id="{BC01E698-A488-4CD3-BE95-559AF05EDCEF}"/>
                </a:ext>
              </a:extLst>
            </p:cNvPr>
            <p:cNvSpPr>
              <a:spLocks noEditPoints="1"/>
            </p:cNvSpPr>
            <p:nvPr/>
          </p:nvSpPr>
          <p:spPr bwMode="auto">
            <a:xfrm>
              <a:off x="4321" y="879"/>
              <a:ext cx="233" cy="266"/>
            </a:xfrm>
            <a:custGeom>
              <a:avLst/>
              <a:gdLst>
                <a:gd name="T0" fmla="*/ 104 w 114"/>
                <a:gd name="T1" fmla="*/ 95 h 129"/>
                <a:gd name="T2" fmla="*/ 104 w 114"/>
                <a:gd name="T3" fmla="*/ 119 h 129"/>
                <a:gd name="T4" fmla="*/ 85 w 114"/>
                <a:gd name="T5" fmla="*/ 127 h 129"/>
                <a:gd name="T6" fmla="*/ 60 w 114"/>
                <a:gd name="T7" fmla="*/ 129 h 129"/>
                <a:gd name="T8" fmla="*/ 16 w 114"/>
                <a:gd name="T9" fmla="*/ 113 h 129"/>
                <a:gd name="T10" fmla="*/ 0 w 114"/>
                <a:gd name="T11" fmla="*/ 66 h 129"/>
                <a:gd name="T12" fmla="*/ 17 w 114"/>
                <a:gd name="T13" fmla="*/ 19 h 129"/>
                <a:gd name="T14" fmla="*/ 59 w 114"/>
                <a:gd name="T15" fmla="*/ 0 h 129"/>
                <a:gd name="T16" fmla="*/ 99 w 114"/>
                <a:gd name="T17" fmla="*/ 16 h 129"/>
                <a:gd name="T18" fmla="*/ 114 w 114"/>
                <a:gd name="T19" fmla="*/ 59 h 129"/>
                <a:gd name="T20" fmla="*/ 114 w 114"/>
                <a:gd name="T21" fmla="*/ 73 h 129"/>
                <a:gd name="T22" fmla="*/ 29 w 114"/>
                <a:gd name="T23" fmla="*/ 73 h 129"/>
                <a:gd name="T24" fmla="*/ 41 w 114"/>
                <a:gd name="T25" fmla="*/ 99 h 129"/>
                <a:gd name="T26" fmla="*/ 67 w 114"/>
                <a:gd name="T27" fmla="*/ 107 h 129"/>
                <a:gd name="T28" fmla="*/ 87 w 114"/>
                <a:gd name="T29" fmla="*/ 104 h 129"/>
                <a:gd name="T30" fmla="*/ 104 w 114"/>
                <a:gd name="T31" fmla="*/ 95 h 129"/>
                <a:gd name="T32" fmla="*/ 85 w 114"/>
                <a:gd name="T33" fmla="*/ 52 h 129"/>
                <a:gd name="T34" fmla="*/ 78 w 114"/>
                <a:gd name="T35" fmla="*/ 30 h 129"/>
                <a:gd name="T36" fmla="*/ 59 w 114"/>
                <a:gd name="T37" fmla="*/ 22 h 129"/>
                <a:gd name="T38" fmla="*/ 41 w 114"/>
                <a:gd name="T39" fmla="*/ 30 h 129"/>
                <a:gd name="T40" fmla="*/ 30 w 114"/>
                <a:gd name="T41" fmla="*/ 52 h 129"/>
                <a:gd name="T42" fmla="*/ 85 w 114"/>
                <a:gd name="T43" fmla="*/ 5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29">
                  <a:moveTo>
                    <a:pt x="104" y="95"/>
                  </a:moveTo>
                  <a:cubicBezTo>
                    <a:pt x="104" y="119"/>
                    <a:pt x="104" y="119"/>
                    <a:pt x="104" y="119"/>
                  </a:cubicBezTo>
                  <a:cubicBezTo>
                    <a:pt x="99" y="122"/>
                    <a:pt x="92" y="125"/>
                    <a:pt x="85" y="127"/>
                  </a:cubicBezTo>
                  <a:cubicBezTo>
                    <a:pt x="77" y="128"/>
                    <a:pt x="69" y="129"/>
                    <a:pt x="60" y="129"/>
                  </a:cubicBezTo>
                  <a:cubicBezTo>
                    <a:pt x="41" y="129"/>
                    <a:pt x="26" y="124"/>
                    <a:pt x="16" y="113"/>
                  </a:cubicBezTo>
                  <a:cubicBezTo>
                    <a:pt x="5" y="101"/>
                    <a:pt x="0" y="86"/>
                    <a:pt x="0" y="66"/>
                  </a:cubicBezTo>
                  <a:cubicBezTo>
                    <a:pt x="0" y="47"/>
                    <a:pt x="6" y="31"/>
                    <a:pt x="17" y="19"/>
                  </a:cubicBezTo>
                  <a:cubicBezTo>
                    <a:pt x="28" y="6"/>
                    <a:pt x="42" y="0"/>
                    <a:pt x="59" y="0"/>
                  </a:cubicBezTo>
                  <a:cubicBezTo>
                    <a:pt x="76" y="0"/>
                    <a:pt x="90" y="5"/>
                    <a:pt x="99" y="16"/>
                  </a:cubicBezTo>
                  <a:cubicBezTo>
                    <a:pt x="109" y="26"/>
                    <a:pt x="114" y="41"/>
                    <a:pt x="114" y="59"/>
                  </a:cubicBezTo>
                  <a:cubicBezTo>
                    <a:pt x="114" y="73"/>
                    <a:pt x="114" y="73"/>
                    <a:pt x="114" y="73"/>
                  </a:cubicBezTo>
                  <a:cubicBezTo>
                    <a:pt x="29" y="73"/>
                    <a:pt x="29" y="73"/>
                    <a:pt x="29" y="73"/>
                  </a:cubicBezTo>
                  <a:cubicBezTo>
                    <a:pt x="30" y="86"/>
                    <a:pt x="34" y="94"/>
                    <a:pt x="41" y="99"/>
                  </a:cubicBezTo>
                  <a:cubicBezTo>
                    <a:pt x="47" y="104"/>
                    <a:pt x="56" y="107"/>
                    <a:pt x="67" y="107"/>
                  </a:cubicBezTo>
                  <a:cubicBezTo>
                    <a:pt x="74" y="107"/>
                    <a:pt x="80" y="106"/>
                    <a:pt x="87" y="104"/>
                  </a:cubicBezTo>
                  <a:cubicBezTo>
                    <a:pt x="93" y="101"/>
                    <a:pt x="99" y="99"/>
                    <a:pt x="104" y="95"/>
                  </a:cubicBezTo>
                  <a:close/>
                  <a:moveTo>
                    <a:pt x="85" y="52"/>
                  </a:moveTo>
                  <a:cubicBezTo>
                    <a:pt x="85" y="42"/>
                    <a:pt x="83" y="35"/>
                    <a:pt x="78" y="30"/>
                  </a:cubicBezTo>
                  <a:cubicBezTo>
                    <a:pt x="74" y="25"/>
                    <a:pt x="68" y="22"/>
                    <a:pt x="59" y="22"/>
                  </a:cubicBezTo>
                  <a:cubicBezTo>
                    <a:pt x="52" y="22"/>
                    <a:pt x="46" y="25"/>
                    <a:pt x="41" y="30"/>
                  </a:cubicBezTo>
                  <a:cubicBezTo>
                    <a:pt x="35" y="35"/>
                    <a:pt x="31" y="42"/>
                    <a:pt x="30" y="52"/>
                  </a:cubicBezTo>
                  <a:lnTo>
                    <a:pt x="85" y="5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9" name="Freeform 27">
              <a:extLst>
                <a:ext uri="{FF2B5EF4-FFF2-40B4-BE49-F238E27FC236}">
                  <a16:creationId xmlns:a16="http://schemas.microsoft.com/office/drawing/2014/main" id="{8D29D99E-BE67-46FF-A12E-57E492AB24C9}"/>
                </a:ext>
              </a:extLst>
            </p:cNvPr>
            <p:cNvSpPr>
              <a:spLocks noEditPoints="1"/>
            </p:cNvSpPr>
            <p:nvPr/>
          </p:nvSpPr>
          <p:spPr bwMode="auto">
            <a:xfrm>
              <a:off x="1192" y="757"/>
              <a:ext cx="1996" cy="388"/>
            </a:xfrm>
            <a:custGeom>
              <a:avLst/>
              <a:gdLst>
                <a:gd name="T0" fmla="*/ 157 w 977"/>
                <a:gd name="T1" fmla="*/ 185 h 188"/>
                <a:gd name="T2" fmla="*/ 103 w 977"/>
                <a:gd name="T3" fmla="*/ 185 h 188"/>
                <a:gd name="T4" fmla="*/ 28 w 977"/>
                <a:gd name="T5" fmla="*/ 50 h 188"/>
                <a:gd name="T6" fmla="*/ 0 w 977"/>
                <a:gd name="T7" fmla="*/ 13 h 188"/>
                <a:gd name="T8" fmla="*/ 94 w 977"/>
                <a:gd name="T9" fmla="*/ 141 h 188"/>
                <a:gd name="T10" fmla="*/ 212 w 977"/>
                <a:gd name="T11" fmla="*/ 26 h 188"/>
                <a:gd name="T12" fmla="*/ 243 w 977"/>
                <a:gd name="T13" fmla="*/ 14 h 188"/>
                <a:gd name="T14" fmla="*/ 230 w 977"/>
                <a:gd name="T15" fmla="*/ 42 h 188"/>
                <a:gd name="T16" fmla="*/ 245 w 977"/>
                <a:gd name="T17" fmla="*/ 61 h 188"/>
                <a:gd name="T18" fmla="*/ 215 w 977"/>
                <a:gd name="T19" fmla="*/ 61 h 188"/>
                <a:gd name="T20" fmla="*/ 347 w 977"/>
                <a:gd name="T21" fmla="*/ 161 h 188"/>
                <a:gd name="T22" fmla="*/ 346 w 977"/>
                <a:gd name="T23" fmla="*/ 186 h 188"/>
                <a:gd name="T24" fmla="*/ 265 w 977"/>
                <a:gd name="T25" fmla="*/ 127 h 188"/>
                <a:gd name="T26" fmla="*/ 349 w 977"/>
                <a:gd name="T27" fmla="*/ 60 h 188"/>
                <a:gd name="T28" fmla="*/ 348 w 977"/>
                <a:gd name="T29" fmla="*/ 86 h 188"/>
                <a:gd name="T30" fmla="*/ 295 w 977"/>
                <a:gd name="T31" fmla="*/ 124 h 188"/>
                <a:gd name="T32" fmla="*/ 445 w 977"/>
                <a:gd name="T33" fmla="*/ 59 h 188"/>
                <a:gd name="T34" fmla="*/ 456 w 977"/>
                <a:gd name="T35" fmla="*/ 91 h 188"/>
                <a:gd name="T36" fmla="*/ 420 w 977"/>
                <a:gd name="T37" fmla="*/ 95 h 188"/>
                <a:gd name="T38" fmla="*/ 384 w 977"/>
                <a:gd name="T39" fmla="*/ 185 h 188"/>
                <a:gd name="T40" fmla="*/ 413 w 977"/>
                <a:gd name="T41" fmla="*/ 81 h 188"/>
                <a:gd name="T42" fmla="*/ 445 w 977"/>
                <a:gd name="T43" fmla="*/ 59 h 188"/>
                <a:gd name="T44" fmla="*/ 523 w 977"/>
                <a:gd name="T45" fmla="*/ 59 h 188"/>
                <a:gd name="T46" fmla="*/ 567 w 977"/>
                <a:gd name="T47" fmla="*/ 171 h 188"/>
                <a:gd name="T48" fmla="*/ 457 w 977"/>
                <a:gd name="T49" fmla="*/ 125 h 188"/>
                <a:gd name="T50" fmla="*/ 522 w 977"/>
                <a:gd name="T51" fmla="*/ 164 h 188"/>
                <a:gd name="T52" fmla="*/ 546 w 977"/>
                <a:gd name="T53" fmla="*/ 93 h 188"/>
                <a:gd name="T54" fmla="*/ 488 w 977"/>
                <a:gd name="T55" fmla="*/ 124 h 188"/>
                <a:gd name="T56" fmla="*/ 650 w 977"/>
                <a:gd name="T57" fmla="*/ 113 h 188"/>
                <a:gd name="T58" fmla="*/ 668 w 977"/>
                <a:gd name="T59" fmla="*/ 178 h 188"/>
                <a:gd name="T60" fmla="*/ 599 w 977"/>
                <a:gd name="T61" fmla="*/ 182 h 188"/>
                <a:gd name="T62" fmla="*/ 632 w 977"/>
                <a:gd name="T63" fmla="*/ 165 h 188"/>
                <a:gd name="T64" fmla="*/ 647 w 977"/>
                <a:gd name="T65" fmla="*/ 143 h 188"/>
                <a:gd name="T66" fmla="*/ 599 w 977"/>
                <a:gd name="T67" fmla="*/ 97 h 188"/>
                <a:gd name="T68" fmla="*/ 661 w 977"/>
                <a:gd name="T69" fmla="*/ 60 h 188"/>
                <a:gd name="T70" fmla="*/ 661 w 977"/>
                <a:gd name="T71" fmla="*/ 85 h 188"/>
                <a:gd name="T72" fmla="*/ 628 w 977"/>
                <a:gd name="T73" fmla="*/ 94 h 188"/>
                <a:gd name="T74" fmla="*/ 759 w 977"/>
                <a:gd name="T75" fmla="*/ 59 h 188"/>
                <a:gd name="T76" fmla="*/ 804 w 977"/>
                <a:gd name="T77" fmla="*/ 171 h 188"/>
                <a:gd name="T78" fmla="*/ 694 w 977"/>
                <a:gd name="T79" fmla="*/ 125 h 188"/>
                <a:gd name="T80" fmla="*/ 758 w 977"/>
                <a:gd name="T81" fmla="*/ 164 h 188"/>
                <a:gd name="T82" fmla="*/ 782 w 977"/>
                <a:gd name="T83" fmla="*/ 93 h 188"/>
                <a:gd name="T84" fmla="*/ 724 w 977"/>
                <a:gd name="T85" fmla="*/ 124 h 188"/>
                <a:gd name="T86" fmla="*/ 874 w 977"/>
                <a:gd name="T87" fmla="*/ 185 h 188"/>
                <a:gd name="T88" fmla="*/ 824 w 977"/>
                <a:gd name="T89" fmla="*/ 85 h 188"/>
                <a:gd name="T90" fmla="*/ 845 w 977"/>
                <a:gd name="T91" fmla="*/ 44 h 188"/>
                <a:gd name="T92" fmla="*/ 900 w 977"/>
                <a:gd name="T93" fmla="*/ 0 h 188"/>
                <a:gd name="T94" fmla="*/ 902 w 977"/>
                <a:gd name="T95" fmla="*/ 25 h 188"/>
                <a:gd name="T96" fmla="*/ 874 w 977"/>
                <a:gd name="T97" fmla="*/ 47 h 188"/>
                <a:gd name="T98" fmla="*/ 918 w 977"/>
                <a:gd name="T99" fmla="*/ 34 h 188"/>
                <a:gd name="T100" fmla="*/ 977 w 977"/>
                <a:gd name="T101" fmla="*/ 61 h 188"/>
                <a:gd name="T102" fmla="*/ 947 w 977"/>
                <a:gd name="T103" fmla="*/ 143 h 188"/>
                <a:gd name="T104" fmla="*/ 970 w 977"/>
                <a:gd name="T105" fmla="*/ 163 h 188"/>
                <a:gd name="T106" fmla="*/ 967 w 977"/>
                <a:gd name="T107" fmla="*/ 187 h 188"/>
                <a:gd name="T108" fmla="*/ 918 w 977"/>
                <a:gd name="T109" fmla="*/ 149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77" h="188">
                  <a:moveTo>
                    <a:pt x="187" y="13"/>
                  </a:moveTo>
                  <a:cubicBezTo>
                    <a:pt x="187" y="185"/>
                    <a:pt x="187" y="185"/>
                    <a:pt x="187" y="185"/>
                  </a:cubicBezTo>
                  <a:cubicBezTo>
                    <a:pt x="157" y="185"/>
                    <a:pt x="157" y="185"/>
                    <a:pt x="157" y="185"/>
                  </a:cubicBezTo>
                  <a:cubicBezTo>
                    <a:pt x="157" y="50"/>
                    <a:pt x="157" y="50"/>
                    <a:pt x="157" y="50"/>
                  </a:cubicBezTo>
                  <a:cubicBezTo>
                    <a:pt x="157" y="50"/>
                    <a:pt x="157" y="50"/>
                    <a:pt x="157" y="50"/>
                  </a:cubicBezTo>
                  <a:cubicBezTo>
                    <a:pt x="103" y="185"/>
                    <a:pt x="103" y="185"/>
                    <a:pt x="103" y="185"/>
                  </a:cubicBezTo>
                  <a:cubicBezTo>
                    <a:pt x="83" y="185"/>
                    <a:pt x="83" y="185"/>
                    <a:pt x="83" y="185"/>
                  </a:cubicBezTo>
                  <a:cubicBezTo>
                    <a:pt x="28" y="50"/>
                    <a:pt x="28" y="50"/>
                    <a:pt x="28" y="50"/>
                  </a:cubicBezTo>
                  <a:cubicBezTo>
                    <a:pt x="28" y="50"/>
                    <a:pt x="28" y="50"/>
                    <a:pt x="28" y="50"/>
                  </a:cubicBezTo>
                  <a:cubicBezTo>
                    <a:pt x="28" y="185"/>
                    <a:pt x="28" y="185"/>
                    <a:pt x="28" y="185"/>
                  </a:cubicBezTo>
                  <a:cubicBezTo>
                    <a:pt x="0" y="185"/>
                    <a:pt x="0" y="185"/>
                    <a:pt x="0" y="185"/>
                  </a:cubicBezTo>
                  <a:cubicBezTo>
                    <a:pt x="0" y="13"/>
                    <a:pt x="0" y="13"/>
                    <a:pt x="0" y="13"/>
                  </a:cubicBezTo>
                  <a:cubicBezTo>
                    <a:pt x="43" y="13"/>
                    <a:pt x="43" y="13"/>
                    <a:pt x="43" y="13"/>
                  </a:cubicBezTo>
                  <a:cubicBezTo>
                    <a:pt x="93" y="141"/>
                    <a:pt x="93" y="141"/>
                    <a:pt x="93" y="141"/>
                  </a:cubicBezTo>
                  <a:cubicBezTo>
                    <a:pt x="94" y="141"/>
                    <a:pt x="94" y="141"/>
                    <a:pt x="94" y="141"/>
                  </a:cubicBezTo>
                  <a:cubicBezTo>
                    <a:pt x="146" y="13"/>
                    <a:pt x="146" y="13"/>
                    <a:pt x="146" y="13"/>
                  </a:cubicBezTo>
                  <a:lnTo>
                    <a:pt x="187" y="13"/>
                  </a:lnTo>
                  <a:close/>
                  <a:moveTo>
                    <a:pt x="212" y="26"/>
                  </a:moveTo>
                  <a:cubicBezTo>
                    <a:pt x="212" y="21"/>
                    <a:pt x="214" y="17"/>
                    <a:pt x="218" y="14"/>
                  </a:cubicBezTo>
                  <a:cubicBezTo>
                    <a:pt x="221" y="10"/>
                    <a:pt x="225" y="9"/>
                    <a:pt x="230" y="9"/>
                  </a:cubicBezTo>
                  <a:cubicBezTo>
                    <a:pt x="235" y="9"/>
                    <a:pt x="240" y="10"/>
                    <a:pt x="243" y="14"/>
                  </a:cubicBezTo>
                  <a:cubicBezTo>
                    <a:pt x="246" y="17"/>
                    <a:pt x="248" y="21"/>
                    <a:pt x="248" y="26"/>
                  </a:cubicBezTo>
                  <a:cubicBezTo>
                    <a:pt x="248" y="30"/>
                    <a:pt x="246" y="34"/>
                    <a:pt x="243" y="38"/>
                  </a:cubicBezTo>
                  <a:cubicBezTo>
                    <a:pt x="239" y="41"/>
                    <a:pt x="235" y="42"/>
                    <a:pt x="230" y="42"/>
                  </a:cubicBezTo>
                  <a:cubicBezTo>
                    <a:pt x="225" y="42"/>
                    <a:pt x="221" y="41"/>
                    <a:pt x="218" y="38"/>
                  </a:cubicBezTo>
                  <a:cubicBezTo>
                    <a:pt x="214" y="34"/>
                    <a:pt x="212" y="30"/>
                    <a:pt x="212" y="26"/>
                  </a:cubicBezTo>
                  <a:close/>
                  <a:moveTo>
                    <a:pt x="245" y="61"/>
                  </a:moveTo>
                  <a:cubicBezTo>
                    <a:pt x="245" y="185"/>
                    <a:pt x="245" y="185"/>
                    <a:pt x="245" y="185"/>
                  </a:cubicBezTo>
                  <a:cubicBezTo>
                    <a:pt x="215" y="185"/>
                    <a:pt x="215" y="185"/>
                    <a:pt x="215" y="185"/>
                  </a:cubicBezTo>
                  <a:cubicBezTo>
                    <a:pt x="215" y="61"/>
                    <a:pt x="215" y="61"/>
                    <a:pt x="215" y="61"/>
                  </a:cubicBezTo>
                  <a:lnTo>
                    <a:pt x="245" y="61"/>
                  </a:lnTo>
                  <a:close/>
                  <a:moveTo>
                    <a:pt x="333" y="164"/>
                  </a:moveTo>
                  <a:cubicBezTo>
                    <a:pt x="337" y="164"/>
                    <a:pt x="342" y="163"/>
                    <a:pt x="347" y="161"/>
                  </a:cubicBezTo>
                  <a:cubicBezTo>
                    <a:pt x="353" y="159"/>
                    <a:pt x="357" y="156"/>
                    <a:pt x="362" y="153"/>
                  </a:cubicBezTo>
                  <a:cubicBezTo>
                    <a:pt x="362" y="180"/>
                    <a:pt x="362" y="180"/>
                    <a:pt x="362" y="180"/>
                  </a:cubicBezTo>
                  <a:cubicBezTo>
                    <a:pt x="357" y="183"/>
                    <a:pt x="352" y="185"/>
                    <a:pt x="346" y="186"/>
                  </a:cubicBezTo>
                  <a:cubicBezTo>
                    <a:pt x="340" y="188"/>
                    <a:pt x="334" y="188"/>
                    <a:pt x="327" y="188"/>
                  </a:cubicBezTo>
                  <a:cubicBezTo>
                    <a:pt x="308" y="188"/>
                    <a:pt x="294" y="183"/>
                    <a:pt x="282" y="171"/>
                  </a:cubicBezTo>
                  <a:cubicBezTo>
                    <a:pt x="271" y="160"/>
                    <a:pt x="265" y="145"/>
                    <a:pt x="265" y="127"/>
                  </a:cubicBezTo>
                  <a:cubicBezTo>
                    <a:pt x="265" y="107"/>
                    <a:pt x="271" y="91"/>
                    <a:pt x="282" y="78"/>
                  </a:cubicBezTo>
                  <a:cubicBezTo>
                    <a:pt x="294" y="65"/>
                    <a:pt x="311" y="58"/>
                    <a:pt x="332" y="58"/>
                  </a:cubicBezTo>
                  <a:cubicBezTo>
                    <a:pt x="337" y="58"/>
                    <a:pt x="343" y="59"/>
                    <a:pt x="349" y="60"/>
                  </a:cubicBezTo>
                  <a:cubicBezTo>
                    <a:pt x="354" y="62"/>
                    <a:pt x="359" y="64"/>
                    <a:pt x="362" y="65"/>
                  </a:cubicBezTo>
                  <a:cubicBezTo>
                    <a:pt x="362" y="93"/>
                    <a:pt x="362" y="93"/>
                    <a:pt x="362" y="93"/>
                  </a:cubicBezTo>
                  <a:cubicBezTo>
                    <a:pt x="357" y="90"/>
                    <a:pt x="353" y="87"/>
                    <a:pt x="348" y="86"/>
                  </a:cubicBezTo>
                  <a:cubicBezTo>
                    <a:pt x="343" y="84"/>
                    <a:pt x="339" y="83"/>
                    <a:pt x="334" y="83"/>
                  </a:cubicBezTo>
                  <a:cubicBezTo>
                    <a:pt x="322" y="83"/>
                    <a:pt x="313" y="87"/>
                    <a:pt x="306" y="94"/>
                  </a:cubicBezTo>
                  <a:cubicBezTo>
                    <a:pt x="299" y="102"/>
                    <a:pt x="295" y="112"/>
                    <a:pt x="295" y="124"/>
                  </a:cubicBezTo>
                  <a:cubicBezTo>
                    <a:pt x="295" y="137"/>
                    <a:pt x="299" y="147"/>
                    <a:pt x="305" y="154"/>
                  </a:cubicBezTo>
                  <a:cubicBezTo>
                    <a:pt x="312" y="161"/>
                    <a:pt x="321" y="164"/>
                    <a:pt x="333" y="164"/>
                  </a:cubicBezTo>
                  <a:close/>
                  <a:moveTo>
                    <a:pt x="445" y="59"/>
                  </a:moveTo>
                  <a:cubicBezTo>
                    <a:pt x="447" y="59"/>
                    <a:pt x="449" y="60"/>
                    <a:pt x="451" y="60"/>
                  </a:cubicBezTo>
                  <a:cubicBezTo>
                    <a:pt x="453" y="60"/>
                    <a:pt x="455" y="61"/>
                    <a:pt x="456" y="61"/>
                  </a:cubicBezTo>
                  <a:cubicBezTo>
                    <a:pt x="456" y="91"/>
                    <a:pt x="456" y="91"/>
                    <a:pt x="456" y="91"/>
                  </a:cubicBezTo>
                  <a:cubicBezTo>
                    <a:pt x="454" y="90"/>
                    <a:pt x="452" y="88"/>
                    <a:pt x="449" y="87"/>
                  </a:cubicBezTo>
                  <a:cubicBezTo>
                    <a:pt x="446" y="86"/>
                    <a:pt x="443" y="86"/>
                    <a:pt x="439" y="86"/>
                  </a:cubicBezTo>
                  <a:cubicBezTo>
                    <a:pt x="431" y="86"/>
                    <a:pt x="425" y="89"/>
                    <a:pt x="420" y="95"/>
                  </a:cubicBezTo>
                  <a:cubicBezTo>
                    <a:pt x="415" y="101"/>
                    <a:pt x="413" y="110"/>
                    <a:pt x="413" y="123"/>
                  </a:cubicBezTo>
                  <a:cubicBezTo>
                    <a:pt x="413" y="185"/>
                    <a:pt x="413" y="185"/>
                    <a:pt x="413" y="185"/>
                  </a:cubicBezTo>
                  <a:cubicBezTo>
                    <a:pt x="384" y="185"/>
                    <a:pt x="384" y="185"/>
                    <a:pt x="384" y="185"/>
                  </a:cubicBezTo>
                  <a:cubicBezTo>
                    <a:pt x="384" y="61"/>
                    <a:pt x="384" y="61"/>
                    <a:pt x="384" y="61"/>
                  </a:cubicBezTo>
                  <a:cubicBezTo>
                    <a:pt x="413" y="61"/>
                    <a:pt x="413" y="61"/>
                    <a:pt x="413" y="61"/>
                  </a:cubicBezTo>
                  <a:cubicBezTo>
                    <a:pt x="413" y="81"/>
                    <a:pt x="413" y="81"/>
                    <a:pt x="413" y="81"/>
                  </a:cubicBezTo>
                  <a:cubicBezTo>
                    <a:pt x="413" y="81"/>
                    <a:pt x="413" y="81"/>
                    <a:pt x="413" y="81"/>
                  </a:cubicBezTo>
                  <a:cubicBezTo>
                    <a:pt x="416" y="74"/>
                    <a:pt x="420" y="69"/>
                    <a:pt x="426" y="65"/>
                  </a:cubicBezTo>
                  <a:cubicBezTo>
                    <a:pt x="431" y="61"/>
                    <a:pt x="437" y="59"/>
                    <a:pt x="445" y="59"/>
                  </a:cubicBezTo>
                  <a:close/>
                  <a:moveTo>
                    <a:pt x="457" y="125"/>
                  </a:moveTo>
                  <a:cubicBezTo>
                    <a:pt x="457" y="105"/>
                    <a:pt x="463" y="89"/>
                    <a:pt x="475" y="77"/>
                  </a:cubicBezTo>
                  <a:cubicBezTo>
                    <a:pt x="486" y="65"/>
                    <a:pt x="502" y="59"/>
                    <a:pt x="523" y="59"/>
                  </a:cubicBezTo>
                  <a:cubicBezTo>
                    <a:pt x="542" y="59"/>
                    <a:pt x="558" y="64"/>
                    <a:pt x="568" y="76"/>
                  </a:cubicBezTo>
                  <a:cubicBezTo>
                    <a:pt x="579" y="87"/>
                    <a:pt x="585" y="103"/>
                    <a:pt x="585" y="123"/>
                  </a:cubicBezTo>
                  <a:cubicBezTo>
                    <a:pt x="585" y="143"/>
                    <a:pt x="579" y="159"/>
                    <a:pt x="567" y="171"/>
                  </a:cubicBezTo>
                  <a:cubicBezTo>
                    <a:pt x="556" y="182"/>
                    <a:pt x="540" y="188"/>
                    <a:pt x="520" y="188"/>
                  </a:cubicBezTo>
                  <a:cubicBezTo>
                    <a:pt x="501" y="188"/>
                    <a:pt x="486" y="183"/>
                    <a:pt x="474" y="171"/>
                  </a:cubicBezTo>
                  <a:cubicBezTo>
                    <a:pt x="463" y="160"/>
                    <a:pt x="457" y="145"/>
                    <a:pt x="457" y="125"/>
                  </a:cubicBezTo>
                  <a:close/>
                  <a:moveTo>
                    <a:pt x="488" y="124"/>
                  </a:moveTo>
                  <a:cubicBezTo>
                    <a:pt x="488" y="137"/>
                    <a:pt x="491" y="147"/>
                    <a:pt x="497" y="154"/>
                  </a:cubicBezTo>
                  <a:cubicBezTo>
                    <a:pt x="503" y="161"/>
                    <a:pt x="511" y="164"/>
                    <a:pt x="522" y="164"/>
                  </a:cubicBezTo>
                  <a:cubicBezTo>
                    <a:pt x="532" y="164"/>
                    <a:pt x="541" y="161"/>
                    <a:pt x="546" y="154"/>
                  </a:cubicBezTo>
                  <a:cubicBezTo>
                    <a:pt x="552" y="147"/>
                    <a:pt x="554" y="137"/>
                    <a:pt x="554" y="124"/>
                  </a:cubicBezTo>
                  <a:cubicBezTo>
                    <a:pt x="554" y="110"/>
                    <a:pt x="551" y="100"/>
                    <a:pt x="546" y="93"/>
                  </a:cubicBezTo>
                  <a:cubicBezTo>
                    <a:pt x="540" y="87"/>
                    <a:pt x="532" y="83"/>
                    <a:pt x="522" y="83"/>
                  </a:cubicBezTo>
                  <a:cubicBezTo>
                    <a:pt x="511" y="83"/>
                    <a:pt x="503" y="87"/>
                    <a:pt x="497" y="94"/>
                  </a:cubicBezTo>
                  <a:cubicBezTo>
                    <a:pt x="491" y="101"/>
                    <a:pt x="488" y="111"/>
                    <a:pt x="488" y="124"/>
                  </a:cubicBezTo>
                  <a:close/>
                  <a:moveTo>
                    <a:pt x="628" y="94"/>
                  </a:moveTo>
                  <a:cubicBezTo>
                    <a:pt x="628" y="98"/>
                    <a:pt x="629" y="101"/>
                    <a:pt x="632" y="104"/>
                  </a:cubicBezTo>
                  <a:cubicBezTo>
                    <a:pt x="635" y="106"/>
                    <a:pt x="641" y="109"/>
                    <a:pt x="650" y="113"/>
                  </a:cubicBezTo>
                  <a:cubicBezTo>
                    <a:pt x="661" y="117"/>
                    <a:pt x="669" y="123"/>
                    <a:pt x="674" y="129"/>
                  </a:cubicBezTo>
                  <a:cubicBezTo>
                    <a:pt x="679" y="134"/>
                    <a:pt x="681" y="141"/>
                    <a:pt x="681" y="150"/>
                  </a:cubicBezTo>
                  <a:cubicBezTo>
                    <a:pt x="681" y="161"/>
                    <a:pt x="677" y="171"/>
                    <a:pt x="668" y="178"/>
                  </a:cubicBezTo>
                  <a:cubicBezTo>
                    <a:pt x="659" y="185"/>
                    <a:pt x="647" y="188"/>
                    <a:pt x="631" y="188"/>
                  </a:cubicBezTo>
                  <a:cubicBezTo>
                    <a:pt x="626" y="188"/>
                    <a:pt x="621" y="188"/>
                    <a:pt x="614" y="187"/>
                  </a:cubicBezTo>
                  <a:cubicBezTo>
                    <a:pt x="608" y="185"/>
                    <a:pt x="603" y="184"/>
                    <a:pt x="599" y="182"/>
                  </a:cubicBezTo>
                  <a:cubicBezTo>
                    <a:pt x="599" y="153"/>
                    <a:pt x="599" y="153"/>
                    <a:pt x="599" y="153"/>
                  </a:cubicBezTo>
                  <a:cubicBezTo>
                    <a:pt x="604" y="157"/>
                    <a:pt x="610" y="160"/>
                    <a:pt x="616" y="162"/>
                  </a:cubicBezTo>
                  <a:cubicBezTo>
                    <a:pt x="622" y="164"/>
                    <a:pt x="627" y="165"/>
                    <a:pt x="632" y="165"/>
                  </a:cubicBezTo>
                  <a:cubicBezTo>
                    <a:pt x="639" y="165"/>
                    <a:pt x="644" y="164"/>
                    <a:pt x="647" y="162"/>
                  </a:cubicBezTo>
                  <a:cubicBezTo>
                    <a:pt x="650" y="161"/>
                    <a:pt x="652" y="157"/>
                    <a:pt x="652" y="153"/>
                  </a:cubicBezTo>
                  <a:cubicBezTo>
                    <a:pt x="652" y="149"/>
                    <a:pt x="650" y="146"/>
                    <a:pt x="647" y="143"/>
                  </a:cubicBezTo>
                  <a:cubicBezTo>
                    <a:pt x="643" y="140"/>
                    <a:pt x="637" y="137"/>
                    <a:pt x="628" y="133"/>
                  </a:cubicBezTo>
                  <a:cubicBezTo>
                    <a:pt x="617" y="129"/>
                    <a:pt x="610" y="124"/>
                    <a:pt x="605" y="118"/>
                  </a:cubicBezTo>
                  <a:cubicBezTo>
                    <a:pt x="601" y="113"/>
                    <a:pt x="599" y="105"/>
                    <a:pt x="599" y="97"/>
                  </a:cubicBezTo>
                  <a:cubicBezTo>
                    <a:pt x="599" y="86"/>
                    <a:pt x="603" y="76"/>
                    <a:pt x="612" y="69"/>
                  </a:cubicBezTo>
                  <a:cubicBezTo>
                    <a:pt x="621" y="62"/>
                    <a:pt x="632" y="58"/>
                    <a:pt x="646" y="58"/>
                  </a:cubicBezTo>
                  <a:cubicBezTo>
                    <a:pt x="651" y="58"/>
                    <a:pt x="656" y="59"/>
                    <a:pt x="661" y="60"/>
                  </a:cubicBezTo>
                  <a:cubicBezTo>
                    <a:pt x="666" y="61"/>
                    <a:pt x="671" y="62"/>
                    <a:pt x="674" y="64"/>
                  </a:cubicBezTo>
                  <a:cubicBezTo>
                    <a:pt x="674" y="91"/>
                    <a:pt x="674" y="91"/>
                    <a:pt x="674" y="91"/>
                  </a:cubicBezTo>
                  <a:cubicBezTo>
                    <a:pt x="671" y="89"/>
                    <a:pt x="666" y="86"/>
                    <a:pt x="661" y="85"/>
                  </a:cubicBezTo>
                  <a:cubicBezTo>
                    <a:pt x="656" y="83"/>
                    <a:pt x="651" y="82"/>
                    <a:pt x="646" y="82"/>
                  </a:cubicBezTo>
                  <a:cubicBezTo>
                    <a:pt x="640" y="82"/>
                    <a:pt x="636" y="83"/>
                    <a:pt x="633" y="85"/>
                  </a:cubicBezTo>
                  <a:cubicBezTo>
                    <a:pt x="630" y="87"/>
                    <a:pt x="628" y="90"/>
                    <a:pt x="628" y="94"/>
                  </a:cubicBezTo>
                  <a:close/>
                  <a:moveTo>
                    <a:pt x="694" y="125"/>
                  </a:moveTo>
                  <a:cubicBezTo>
                    <a:pt x="694" y="105"/>
                    <a:pt x="700" y="89"/>
                    <a:pt x="711" y="77"/>
                  </a:cubicBezTo>
                  <a:cubicBezTo>
                    <a:pt x="723" y="65"/>
                    <a:pt x="739" y="59"/>
                    <a:pt x="759" y="59"/>
                  </a:cubicBezTo>
                  <a:cubicBezTo>
                    <a:pt x="779" y="59"/>
                    <a:pt x="794" y="64"/>
                    <a:pt x="805" y="76"/>
                  </a:cubicBezTo>
                  <a:cubicBezTo>
                    <a:pt x="816" y="87"/>
                    <a:pt x="821" y="103"/>
                    <a:pt x="821" y="123"/>
                  </a:cubicBezTo>
                  <a:cubicBezTo>
                    <a:pt x="821" y="143"/>
                    <a:pt x="815" y="159"/>
                    <a:pt x="804" y="171"/>
                  </a:cubicBezTo>
                  <a:cubicBezTo>
                    <a:pt x="792" y="182"/>
                    <a:pt x="776" y="188"/>
                    <a:pt x="756" y="188"/>
                  </a:cubicBezTo>
                  <a:cubicBezTo>
                    <a:pt x="737" y="188"/>
                    <a:pt x="722" y="183"/>
                    <a:pt x="711" y="171"/>
                  </a:cubicBezTo>
                  <a:cubicBezTo>
                    <a:pt x="699" y="160"/>
                    <a:pt x="694" y="145"/>
                    <a:pt x="694" y="125"/>
                  </a:cubicBezTo>
                  <a:close/>
                  <a:moveTo>
                    <a:pt x="724" y="124"/>
                  </a:moveTo>
                  <a:cubicBezTo>
                    <a:pt x="724" y="137"/>
                    <a:pt x="727" y="147"/>
                    <a:pt x="733" y="154"/>
                  </a:cubicBezTo>
                  <a:cubicBezTo>
                    <a:pt x="739" y="161"/>
                    <a:pt x="747" y="164"/>
                    <a:pt x="758" y="164"/>
                  </a:cubicBezTo>
                  <a:cubicBezTo>
                    <a:pt x="769" y="164"/>
                    <a:pt x="777" y="161"/>
                    <a:pt x="782" y="154"/>
                  </a:cubicBezTo>
                  <a:cubicBezTo>
                    <a:pt x="788" y="147"/>
                    <a:pt x="791" y="137"/>
                    <a:pt x="791" y="124"/>
                  </a:cubicBezTo>
                  <a:cubicBezTo>
                    <a:pt x="791" y="110"/>
                    <a:pt x="788" y="100"/>
                    <a:pt x="782" y="93"/>
                  </a:cubicBezTo>
                  <a:cubicBezTo>
                    <a:pt x="776" y="87"/>
                    <a:pt x="768" y="83"/>
                    <a:pt x="758" y="83"/>
                  </a:cubicBezTo>
                  <a:cubicBezTo>
                    <a:pt x="747" y="83"/>
                    <a:pt x="739" y="87"/>
                    <a:pt x="733" y="94"/>
                  </a:cubicBezTo>
                  <a:cubicBezTo>
                    <a:pt x="727" y="101"/>
                    <a:pt x="724" y="111"/>
                    <a:pt x="724" y="124"/>
                  </a:cubicBezTo>
                  <a:close/>
                  <a:moveTo>
                    <a:pt x="918" y="85"/>
                  </a:moveTo>
                  <a:cubicBezTo>
                    <a:pt x="874" y="85"/>
                    <a:pt x="874" y="85"/>
                    <a:pt x="874" y="85"/>
                  </a:cubicBezTo>
                  <a:cubicBezTo>
                    <a:pt x="874" y="185"/>
                    <a:pt x="874" y="185"/>
                    <a:pt x="874" y="185"/>
                  </a:cubicBezTo>
                  <a:cubicBezTo>
                    <a:pt x="845" y="185"/>
                    <a:pt x="845" y="185"/>
                    <a:pt x="845" y="185"/>
                  </a:cubicBezTo>
                  <a:cubicBezTo>
                    <a:pt x="845" y="85"/>
                    <a:pt x="845" y="85"/>
                    <a:pt x="845" y="85"/>
                  </a:cubicBezTo>
                  <a:cubicBezTo>
                    <a:pt x="824" y="85"/>
                    <a:pt x="824" y="85"/>
                    <a:pt x="824" y="85"/>
                  </a:cubicBezTo>
                  <a:cubicBezTo>
                    <a:pt x="824" y="61"/>
                    <a:pt x="824" y="61"/>
                    <a:pt x="824" y="61"/>
                  </a:cubicBezTo>
                  <a:cubicBezTo>
                    <a:pt x="845" y="61"/>
                    <a:pt x="845" y="61"/>
                    <a:pt x="845" y="61"/>
                  </a:cubicBezTo>
                  <a:cubicBezTo>
                    <a:pt x="845" y="44"/>
                    <a:pt x="845" y="44"/>
                    <a:pt x="845" y="44"/>
                  </a:cubicBezTo>
                  <a:cubicBezTo>
                    <a:pt x="845" y="31"/>
                    <a:pt x="849" y="21"/>
                    <a:pt x="858" y="12"/>
                  </a:cubicBezTo>
                  <a:cubicBezTo>
                    <a:pt x="866" y="4"/>
                    <a:pt x="877" y="0"/>
                    <a:pt x="890" y="0"/>
                  </a:cubicBezTo>
                  <a:cubicBezTo>
                    <a:pt x="894" y="0"/>
                    <a:pt x="897" y="0"/>
                    <a:pt x="900" y="0"/>
                  </a:cubicBezTo>
                  <a:cubicBezTo>
                    <a:pt x="902" y="1"/>
                    <a:pt x="905" y="1"/>
                    <a:pt x="907" y="2"/>
                  </a:cubicBezTo>
                  <a:cubicBezTo>
                    <a:pt x="907" y="27"/>
                    <a:pt x="907" y="27"/>
                    <a:pt x="907" y="27"/>
                  </a:cubicBezTo>
                  <a:cubicBezTo>
                    <a:pt x="906" y="27"/>
                    <a:pt x="904" y="26"/>
                    <a:pt x="902" y="25"/>
                  </a:cubicBezTo>
                  <a:cubicBezTo>
                    <a:pt x="899" y="24"/>
                    <a:pt x="897" y="24"/>
                    <a:pt x="893" y="24"/>
                  </a:cubicBezTo>
                  <a:cubicBezTo>
                    <a:pt x="887" y="24"/>
                    <a:pt x="883" y="26"/>
                    <a:pt x="879" y="30"/>
                  </a:cubicBezTo>
                  <a:cubicBezTo>
                    <a:pt x="876" y="33"/>
                    <a:pt x="874" y="39"/>
                    <a:pt x="874" y="47"/>
                  </a:cubicBezTo>
                  <a:cubicBezTo>
                    <a:pt x="874" y="61"/>
                    <a:pt x="874" y="61"/>
                    <a:pt x="874" y="61"/>
                  </a:cubicBezTo>
                  <a:cubicBezTo>
                    <a:pt x="918" y="61"/>
                    <a:pt x="918" y="61"/>
                    <a:pt x="918" y="61"/>
                  </a:cubicBezTo>
                  <a:cubicBezTo>
                    <a:pt x="918" y="34"/>
                    <a:pt x="918" y="34"/>
                    <a:pt x="918" y="34"/>
                  </a:cubicBezTo>
                  <a:cubicBezTo>
                    <a:pt x="947" y="25"/>
                    <a:pt x="947" y="25"/>
                    <a:pt x="947" y="25"/>
                  </a:cubicBezTo>
                  <a:cubicBezTo>
                    <a:pt x="947" y="61"/>
                    <a:pt x="947" y="61"/>
                    <a:pt x="947" y="61"/>
                  </a:cubicBezTo>
                  <a:cubicBezTo>
                    <a:pt x="977" y="61"/>
                    <a:pt x="977" y="61"/>
                    <a:pt x="977" y="61"/>
                  </a:cubicBezTo>
                  <a:cubicBezTo>
                    <a:pt x="977" y="85"/>
                    <a:pt x="977" y="85"/>
                    <a:pt x="977" y="85"/>
                  </a:cubicBezTo>
                  <a:cubicBezTo>
                    <a:pt x="947" y="85"/>
                    <a:pt x="947" y="85"/>
                    <a:pt x="947" y="85"/>
                  </a:cubicBezTo>
                  <a:cubicBezTo>
                    <a:pt x="947" y="143"/>
                    <a:pt x="947" y="143"/>
                    <a:pt x="947" y="143"/>
                  </a:cubicBezTo>
                  <a:cubicBezTo>
                    <a:pt x="947" y="151"/>
                    <a:pt x="948" y="156"/>
                    <a:pt x="951" y="159"/>
                  </a:cubicBezTo>
                  <a:cubicBezTo>
                    <a:pt x="954" y="163"/>
                    <a:pt x="958" y="164"/>
                    <a:pt x="964" y="164"/>
                  </a:cubicBezTo>
                  <a:cubicBezTo>
                    <a:pt x="966" y="164"/>
                    <a:pt x="968" y="164"/>
                    <a:pt x="970" y="163"/>
                  </a:cubicBezTo>
                  <a:cubicBezTo>
                    <a:pt x="973" y="162"/>
                    <a:pt x="975" y="161"/>
                    <a:pt x="977" y="160"/>
                  </a:cubicBezTo>
                  <a:cubicBezTo>
                    <a:pt x="977" y="184"/>
                    <a:pt x="977" y="184"/>
                    <a:pt x="977" y="184"/>
                  </a:cubicBezTo>
                  <a:cubicBezTo>
                    <a:pt x="975" y="185"/>
                    <a:pt x="972" y="186"/>
                    <a:pt x="967" y="187"/>
                  </a:cubicBezTo>
                  <a:cubicBezTo>
                    <a:pt x="963" y="188"/>
                    <a:pt x="959" y="188"/>
                    <a:pt x="955" y="188"/>
                  </a:cubicBezTo>
                  <a:cubicBezTo>
                    <a:pt x="942" y="188"/>
                    <a:pt x="933" y="185"/>
                    <a:pt x="927" y="179"/>
                  </a:cubicBezTo>
                  <a:cubicBezTo>
                    <a:pt x="921" y="172"/>
                    <a:pt x="918" y="162"/>
                    <a:pt x="918" y="149"/>
                  </a:cubicBezTo>
                  <a:lnTo>
                    <a:pt x="918" y="8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0" name="Rectangle 28">
              <a:extLst>
                <a:ext uri="{FF2B5EF4-FFF2-40B4-BE49-F238E27FC236}">
                  <a16:creationId xmlns:a16="http://schemas.microsoft.com/office/drawing/2014/main" id="{C047E6FE-0851-4A74-BB82-39DC9536D7D6}"/>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1" name="Rectangle 29">
              <a:extLst>
                <a:ext uri="{FF2B5EF4-FFF2-40B4-BE49-F238E27FC236}">
                  <a16:creationId xmlns:a16="http://schemas.microsoft.com/office/drawing/2014/main" id="{A9F0FCC2-A6AF-4E64-9AAD-15648F0B03D2}"/>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2" name="Rectangle 30">
              <a:extLst>
                <a:ext uri="{FF2B5EF4-FFF2-40B4-BE49-F238E27FC236}">
                  <a16:creationId xmlns:a16="http://schemas.microsoft.com/office/drawing/2014/main" id="{FF8AD342-8B06-4AED-BF1A-DD28019D5D26}"/>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3" name="Rectangle 31">
              <a:extLst>
                <a:ext uri="{FF2B5EF4-FFF2-40B4-BE49-F238E27FC236}">
                  <a16:creationId xmlns:a16="http://schemas.microsoft.com/office/drawing/2014/main" id="{909D87EE-128C-4423-9986-EC7841A295DD}"/>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4" name="Rectangle 32">
              <a:extLst>
                <a:ext uri="{FF2B5EF4-FFF2-40B4-BE49-F238E27FC236}">
                  <a16:creationId xmlns:a16="http://schemas.microsoft.com/office/drawing/2014/main" id="{19FC077F-C29E-4870-BF84-A659C7E6594F}"/>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5" name="Rectangle 33">
              <a:extLst>
                <a:ext uri="{FF2B5EF4-FFF2-40B4-BE49-F238E27FC236}">
                  <a16:creationId xmlns:a16="http://schemas.microsoft.com/office/drawing/2014/main" id="{BAEBC02B-1605-4320-9E8E-70C40B044D91}"/>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6" name="Rectangle 34">
              <a:extLst>
                <a:ext uri="{FF2B5EF4-FFF2-40B4-BE49-F238E27FC236}">
                  <a16:creationId xmlns:a16="http://schemas.microsoft.com/office/drawing/2014/main" id="{1C79244D-F756-426B-9D02-97EC9389FAAB}"/>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7" name="Rectangle 35">
              <a:extLst>
                <a:ext uri="{FF2B5EF4-FFF2-40B4-BE49-F238E27FC236}">
                  <a16:creationId xmlns:a16="http://schemas.microsoft.com/office/drawing/2014/main" id="{4DCEECFC-2A95-409B-A3F2-801CEF6CED9C}"/>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grpSp>
      <p:pic>
        <p:nvPicPr>
          <p:cNvPr id="4" name="Picture 3" descr="A view of a city at night&#10;&#10;Description generated with very high confidence">
            <a:extLst>
              <a:ext uri="{FF2B5EF4-FFF2-40B4-BE49-F238E27FC236}">
                <a16:creationId xmlns:a16="http://schemas.microsoft.com/office/drawing/2014/main" id="{91584ADE-CAA1-4A12-A886-458F8DAB079E}"/>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24325" r="8922"/>
          <a:stretch/>
        </p:blipFill>
        <p:spPr>
          <a:xfrm>
            <a:off x="5333998" y="0"/>
            <a:ext cx="6858001" cy="6858000"/>
          </a:xfrm>
          <a:prstGeom prst="rect">
            <a:avLst/>
          </a:prstGeom>
        </p:spPr>
      </p:pic>
    </p:spTree>
    <p:extLst>
      <p:ext uri="{BB962C8B-B14F-4D97-AF65-F5344CB8AC3E}">
        <p14:creationId xmlns:p14="http://schemas.microsoft.com/office/powerpoint/2010/main" val="36716605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pic>
        <p:nvPicPr>
          <p:cNvPr id="7" name="MS logo gray - EMF">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6" name="Picture 5" descr="A view of a city at night&#10;&#10;Description generated with very high confidence">
            <a:extLst>
              <a:ext uri="{FF2B5EF4-FFF2-40B4-BE49-F238E27FC236}">
                <a16:creationId xmlns:a16="http://schemas.microsoft.com/office/drawing/2014/main" id="{72FF2D6A-C9E9-4B3B-8A3D-0C7380D0F0DD}"/>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24325" r="8922"/>
          <a:stretch/>
        </p:blipFill>
        <p:spPr>
          <a:xfrm>
            <a:off x="5333998" y="0"/>
            <a:ext cx="6858001" cy="6858000"/>
          </a:xfrm>
          <a:prstGeom prst="rect">
            <a:avLst/>
          </a:prstGeom>
        </p:spPr>
      </p:pic>
    </p:spTree>
    <p:extLst>
      <p:ext uri="{BB962C8B-B14F-4D97-AF65-F5344CB8AC3E}">
        <p14:creationId xmlns:p14="http://schemas.microsoft.com/office/powerpoint/2010/main" val="27643149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wiith photo_white text">
    <p:bg>
      <p:bgRef idx="1001">
        <a:schemeClr val="bg1"/>
      </p:bgRef>
    </p:bg>
    <p:spTree>
      <p:nvGrpSpPr>
        <p:cNvPr id="1" name=""/>
        <p:cNvGrpSpPr/>
        <p:nvPr/>
      </p:nvGrpSpPr>
      <p:grpSpPr>
        <a:xfrm>
          <a:off x="0" y="0"/>
          <a:ext cx="0" cy="0"/>
          <a:chOff x="0" y="0"/>
          <a:chExt cx="0" cy="0"/>
        </a:xfrm>
      </p:grpSpPr>
      <p:pic>
        <p:nvPicPr>
          <p:cNvPr id="4" name="Picture 3" descr="A person that is standing in the dark&#10;&#10;Description generated with high confidence">
            <a:extLst>
              <a:ext uri="{FF2B5EF4-FFF2-40B4-BE49-F238E27FC236}">
                <a16:creationId xmlns:a16="http://schemas.microsoft.com/office/drawing/2014/main" id="{0FDB5818-845D-4D59-92EA-7FEEAB84EE00}"/>
              </a:ext>
            </a:extLst>
          </p:cNvPr>
          <p:cNvPicPr>
            <a:picLocks noChangeAspect="1"/>
          </p:cNvPicPr>
          <p:nvPr userDrawn="1"/>
        </p:nvPicPr>
        <p:blipFill rotWithShape="1">
          <a:blip r:embed="rId2"/>
          <a:srcRect t="3580" b="12046"/>
          <a:stretch/>
        </p:blipFill>
        <p:spPr bwMode="auto">
          <a:xfrm>
            <a:off x="0" y="0"/>
            <a:ext cx="12192000" cy="6858000"/>
          </a:xfrm>
          <a:prstGeom prst="rect">
            <a:avLst/>
          </a:prstGeom>
        </p:spPr>
      </p:pic>
      <p:sp>
        <p:nvSpPr>
          <p:cNvPr id="9" name="Title 1"/>
          <p:cNvSpPr>
            <a:spLocks noGrp="1"/>
          </p:cNvSpPr>
          <p:nvPr>
            <p:ph type="title" hasCustomPrompt="1"/>
          </p:nvPr>
        </p:nvSpPr>
        <p:spPr bwMode="white">
          <a:xfrm>
            <a:off x="584635" y="2425780"/>
            <a:ext cx="5083629" cy="1107996"/>
          </a:xfrm>
          <a:noFill/>
        </p:spPr>
        <p:txBody>
          <a:bodyPr wrap="square" lIns="0" tIns="0" rIns="0" bIns="0" anchor="b" anchorCtr="0">
            <a:spAutoFit/>
          </a:bodyPr>
          <a:lstStyle>
            <a:lvl1pPr>
              <a:defRPr sz="3600" spc="-50" baseline="0">
                <a:gradFill>
                  <a:gsLst>
                    <a:gs pos="53365">
                      <a:srgbClr val="FFFFFF"/>
                    </a:gs>
                    <a:gs pos="21764">
                      <a:srgbClr val="FFFFFF"/>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bwMode="white">
          <a:xfrm>
            <a:off x="584200" y="3962400"/>
            <a:ext cx="5084064" cy="307777"/>
          </a:xfrm>
          <a:noFill/>
        </p:spPr>
        <p:txBody>
          <a:bodyPr wrap="square" lIns="0" tIns="0" rIns="0" bIns="0">
            <a:spAutoFit/>
          </a:bodyPr>
          <a:lstStyle>
            <a:lvl1pPr marL="0" indent="0">
              <a:spcBef>
                <a:spcPts val="0"/>
              </a:spcBef>
              <a:buNone/>
              <a:defRPr sz="2000" spc="0" baseline="0">
                <a:gradFill>
                  <a:gsLst>
                    <a:gs pos="53365">
                      <a:srgbClr val="FFFFFF"/>
                    </a:gs>
                    <a:gs pos="21764">
                      <a:srgbClr val="FFFFFF"/>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white - EMF">
            <a:extLst>
              <a:ext uri="{FF2B5EF4-FFF2-40B4-BE49-F238E27FC236}">
                <a16:creationId xmlns:a16="http://schemas.microsoft.com/office/drawing/2014/main" id="{AA220987-CAF7-45F3-B22A-77038A8D8133}"/>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7862894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Title &amp;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E92C42-1AAE-45AE-8CAA-862BAAD9FD91}"/>
              </a:ext>
            </a:extLst>
          </p:cNvPr>
          <p:cNvSpPr>
            <a:spLocks noGrp="1"/>
          </p:cNvSpPr>
          <p:nvPr>
            <p:ph type="title"/>
          </p:nvPr>
        </p:nvSpPr>
        <p:spPr>
          <a:xfrm>
            <a:off x="588263" y="1560033"/>
            <a:ext cx="11018520" cy="553998"/>
          </a:xfrm>
        </p:spPr>
        <p:txBody>
          <a:bodyPr/>
          <a:lstStyle/>
          <a:p>
            <a:r>
              <a:rPr lang="en-US"/>
              <a:t>Click to edit Master title style</a:t>
            </a:r>
          </a:p>
        </p:txBody>
      </p:sp>
      <p:sp>
        <p:nvSpPr>
          <p:cNvPr id="3" name="Text Placeholder 3">
            <a:extLst>
              <a:ext uri="{FF2B5EF4-FFF2-40B4-BE49-F238E27FC236}">
                <a16:creationId xmlns:a16="http://schemas.microsoft.com/office/drawing/2014/main" id="{88DE2748-D303-4805-BE5A-8270C908BC7E}"/>
              </a:ext>
            </a:extLst>
          </p:cNvPr>
          <p:cNvSpPr>
            <a:spLocks noGrp="1"/>
          </p:cNvSpPr>
          <p:nvPr>
            <p:ph type="body" sz="quarter" idx="10"/>
          </p:nvPr>
        </p:nvSpPr>
        <p:spPr>
          <a:xfrm>
            <a:off x="585217" y="2114031"/>
            <a:ext cx="10856912" cy="307777"/>
          </a:xfrm>
        </p:spPr>
        <p:txBody>
          <a:bodyPr/>
          <a:lstStyle>
            <a:lvl1pPr marL="0" indent="0" algn="ctr">
              <a:buNone/>
              <a:defRPr sz="2000">
                <a:solidFill>
                  <a:schemeClr val="accent1"/>
                </a:solidFill>
              </a:defRPr>
            </a:lvl1pPr>
            <a:lvl2pPr marL="228600" indent="0">
              <a:buNone/>
              <a:defRPr/>
            </a:lvl2pPr>
          </a:lstStyle>
          <a:p>
            <a:pPr lvl="0"/>
            <a:r>
              <a:rPr lang="en-US"/>
              <a:t>Edit Master text styles</a:t>
            </a:r>
          </a:p>
        </p:txBody>
      </p:sp>
    </p:spTree>
    <p:extLst>
      <p:ext uri="{BB962C8B-B14F-4D97-AF65-F5344CB8AC3E}">
        <p14:creationId xmlns:p14="http://schemas.microsoft.com/office/powerpoint/2010/main" val="47521888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Title &amp;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E92C42-1AAE-45AE-8CAA-862BAAD9FD91}"/>
              </a:ext>
            </a:extLst>
          </p:cNvPr>
          <p:cNvSpPr>
            <a:spLocks noGrp="1"/>
          </p:cNvSpPr>
          <p:nvPr>
            <p:ph type="title"/>
          </p:nvPr>
        </p:nvSpPr>
        <p:spPr>
          <a:xfrm>
            <a:off x="588263" y="1560033"/>
            <a:ext cx="11018520" cy="553998"/>
          </a:xfrm>
        </p:spPr>
        <p:txBody>
          <a:bodyPr/>
          <a:lstStyle/>
          <a:p>
            <a:r>
              <a:rPr lang="en-US"/>
              <a:t>Click to edit Master title style</a:t>
            </a:r>
          </a:p>
        </p:txBody>
      </p:sp>
    </p:spTree>
    <p:extLst>
      <p:ext uri="{BB962C8B-B14F-4D97-AF65-F5344CB8AC3E}">
        <p14:creationId xmlns:p14="http://schemas.microsoft.com/office/powerpoint/2010/main" val="277940113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4138271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8158816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7974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3D1114-E29D-4158-AD9F-133213CF4A2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EF85EEB-51AA-4405-874E-0121360EC42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04BD732-C128-4190-AD29-224A96C2CA8C}"/>
              </a:ext>
            </a:extLst>
          </p:cNvPr>
          <p:cNvSpPr>
            <a:spLocks noGrp="1"/>
          </p:cNvSpPr>
          <p:nvPr>
            <p:ph type="dt" sz="half" idx="10"/>
          </p:nvPr>
        </p:nvSpPr>
        <p:spPr/>
        <p:txBody>
          <a:bodyPr/>
          <a:lstStyle/>
          <a:p>
            <a:fld id="{F171088A-E607-47B3-A80B-E6CD1A36C6F1}" type="datetimeFigureOut">
              <a:rPr lang="en-US" smtClean="0"/>
              <a:t>08-Aug-19</a:t>
            </a:fld>
            <a:endParaRPr lang="en-US"/>
          </a:p>
        </p:txBody>
      </p:sp>
      <p:sp>
        <p:nvSpPr>
          <p:cNvPr id="5" name="Footer Placeholder 4">
            <a:extLst>
              <a:ext uri="{FF2B5EF4-FFF2-40B4-BE49-F238E27FC236}">
                <a16:creationId xmlns:a16="http://schemas.microsoft.com/office/drawing/2014/main" id="{1830F088-614B-4EE1-8953-8BD767E6EFA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00BEB36-8FDE-4215-93CC-2BB3212566E2}"/>
              </a:ext>
            </a:extLst>
          </p:cNvPr>
          <p:cNvSpPr>
            <a:spLocks noGrp="1"/>
          </p:cNvSpPr>
          <p:nvPr>
            <p:ph type="sldNum" sz="quarter" idx="12"/>
          </p:nvPr>
        </p:nvSpPr>
        <p:spPr/>
        <p:txBody>
          <a:bodyPr/>
          <a:lstStyle/>
          <a:p>
            <a:fld id="{F2E601CE-4997-41D2-84BF-6EA0EB84F46E}" type="slidenum">
              <a:rPr lang="en-US" smtClean="0"/>
              <a:t>‹#›</a:t>
            </a:fld>
            <a:endParaRPr lang="en-US"/>
          </a:p>
        </p:txBody>
      </p:sp>
    </p:spTree>
    <p:extLst>
      <p:ext uri="{BB962C8B-B14F-4D97-AF65-F5344CB8AC3E}">
        <p14:creationId xmlns:p14="http://schemas.microsoft.com/office/powerpoint/2010/main" val="195580156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6400236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46566496"/>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7249106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030999AA-34C5-44F4-8F6C-73860992DDF6}"/>
              </a:ext>
            </a:extLst>
          </p:cNvPr>
          <p:cNvSpPr>
            <a:spLocks noGrp="1"/>
          </p:cNvSpPr>
          <p:nvPr>
            <p:ph type="body" sz="quarter" idx="10"/>
          </p:nvPr>
        </p:nvSpPr>
        <p:spPr>
          <a:xfrm>
            <a:off x="588963" y="1011238"/>
            <a:ext cx="10856912" cy="307777"/>
          </a:xfrm>
        </p:spPr>
        <p:txBody>
          <a:bodyPr/>
          <a:lstStyle>
            <a:lvl1pPr marL="0" indent="0" algn="ctr">
              <a:buNone/>
              <a:defRPr sz="2000">
                <a:solidFill>
                  <a:schemeClr val="accent1"/>
                </a:solidFill>
              </a:defRPr>
            </a:lvl1pPr>
            <a:lvl2pPr marL="228600" indent="0">
              <a:buNone/>
              <a:defRPr/>
            </a:lvl2pPr>
          </a:lstStyle>
          <a:p>
            <a:pPr lvl="0"/>
            <a:r>
              <a:rPr lang="en-US"/>
              <a:t>Edit Master text styles</a:t>
            </a:r>
          </a:p>
        </p:txBody>
      </p:sp>
    </p:spTree>
    <p:extLst>
      <p:ext uri="{BB962C8B-B14F-4D97-AF65-F5344CB8AC3E}">
        <p14:creationId xmlns:p14="http://schemas.microsoft.com/office/powerpoint/2010/main" val="373438755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4494554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4">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767366992"/>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4">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511275534"/>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5" orient="horz" pos="216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4" name="Picture Placeholder 4">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46786527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2750811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5365155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5FCE3D-3EF3-4E8F-958F-E096726469D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9FDD2CC-884F-4C8D-A60A-3D2CBD08C6D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BA9B753-F293-432F-90F6-503D10CAEAAB}"/>
              </a:ext>
            </a:extLst>
          </p:cNvPr>
          <p:cNvSpPr>
            <a:spLocks noGrp="1"/>
          </p:cNvSpPr>
          <p:nvPr>
            <p:ph type="dt" sz="half" idx="10"/>
          </p:nvPr>
        </p:nvSpPr>
        <p:spPr/>
        <p:txBody>
          <a:bodyPr/>
          <a:lstStyle/>
          <a:p>
            <a:fld id="{F171088A-E607-47B3-A80B-E6CD1A36C6F1}" type="datetimeFigureOut">
              <a:rPr lang="en-US" smtClean="0"/>
              <a:t>08-Aug-19</a:t>
            </a:fld>
            <a:endParaRPr lang="en-US"/>
          </a:p>
        </p:txBody>
      </p:sp>
      <p:sp>
        <p:nvSpPr>
          <p:cNvPr id="5" name="Footer Placeholder 4">
            <a:extLst>
              <a:ext uri="{FF2B5EF4-FFF2-40B4-BE49-F238E27FC236}">
                <a16:creationId xmlns:a16="http://schemas.microsoft.com/office/drawing/2014/main" id="{3F3EE4DF-9811-4094-B279-3F3DF5FCEA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B81996F-A25C-4F54-977D-13A5767A145C}"/>
              </a:ext>
            </a:extLst>
          </p:cNvPr>
          <p:cNvSpPr>
            <a:spLocks noGrp="1"/>
          </p:cNvSpPr>
          <p:nvPr>
            <p:ph type="sldNum" sz="quarter" idx="12"/>
          </p:nvPr>
        </p:nvSpPr>
        <p:spPr/>
        <p:txBody>
          <a:bodyPr/>
          <a:lstStyle/>
          <a:p>
            <a:fld id="{F2E601CE-4997-41D2-84BF-6EA0EB84F46E}" type="slidenum">
              <a:rPr lang="en-US" smtClean="0"/>
              <a:t>‹#›</a:t>
            </a:fld>
            <a:endParaRPr lang="en-US"/>
          </a:p>
        </p:txBody>
      </p:sp>
    </p:spTree>
    <p:extLst>
      <p:ext uri="{BB962C8B-B14F-4D97-AF65-F5344CB8AC3E}">
        <p14:creationId xmlns:p14="http://schemas.microsoft.com/office/powerpoint/2010/main" val="116459495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6810310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5657646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2406725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2022931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29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 Copyright Microsoft Corporation. All rights reserved. </a:t>
            </a:r>
          </a:p>
        </p:txBody>
      </p:sp>
      <p:pic>
        <p:nvPicPr>
          <p:cNvPr id="4" name="MS logo white - EMF">
            <a:extLst>
              <a:ext uri="{FF2B5EF4-FFF2-40B4-BE49-F238E27FC236}">
                <a16:creationId xmlns:a16="http://schemas.microsoft.com/office/drawing/2014/main" id="{37E26AFE-DE6D-4BB8-BFA8-71844F8CF039}"/>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4612353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Closing blue">
    <p:bg>
      <p:bgPr>
        <a:solidFill>
          <a:srgbClr val="0278D7"/>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bg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BCC3F24-BF53-4EF0-8FC2-26C4B3641704}"/>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14960" t="33254" r="14942" b="33412"/>
          <a:stretch/>
        </p:blipFill>
        <p:spPr>
          <a:xfrm>
            <a:off x="428682" y="3204862"/>
            <a:ext cx="2102988" cy="448276"/>
          </a:xfrm>
          <a:prstGeom prst="rect">
            <a:avLst/>
          </a:prstGeom>
        </p:spPr>
      </p:pic>
    </p:spTree>
    <p:extLst>
      <p:ext uri="{BB962C8B-B14F-4D97-AF65-F5344CB8AC3E}">
        <p14:creationId xmlns:p14="http://schemas.microsoft.com/office/powerpoint/2010/main" val="12116451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a:gradFill>
                  <a:gsLst>
                    <a:gs pos="0">
                      <a:schemeClr val="tx2"/>
                    </a:gs>
                    <a:gs pos="100000">
                      <a:schemeClr val="tx2"/>
                    </a:gs>
                  </a:gsLst>
                  <a:lin ang="5400000" scaled="0"/>
                </a:gradFill>
              </a:defRPr>
            </a:lvl1pPr>
          </a:lstStyle>
          <a:p>
            <a:r>
              <a:rPr lang="en-US"/>
              <a:t>Title</a:t>
            </a:r>
          </a:p>
        </p:txBody>
      </p:sp>
      <p:grpSp>
        <p:nvGrpSpPr>
          <p:cNvPr id="7" name="Group 6">
            <a:extLst>
              <a:ext uri="{FF2B5EF4-FFF2-40B4-BE49-F238E27FC236}">
                <a16:creationId xmlns:a16="http://schemas.microsoft.com/office/drawing/2014/main" id="{D93F0F27-6B90-4485-A3C5-1C1E05E189E8}"/>
              </a:ext>
            </a:extLst>
          </p:cNvPr>
          <p:cNvGrpSpPr/>
          <p:nvPr userDrawn="1"/>
        </p:nvGrpSpPr>
        <p:grpSpPr>
          <a:xfrm>
            <a:off x="436378" y="6431009"/>
            <a:ext cx="11326085" cy="96950"/>
            <a:chOff x="445128" y="6559056"/>
            <a:chExt cx="11553197" cy="98880"/>
          </a:xfrm>
        </p:grpSpPr>
        <p:sp>
          <p:nvSpPr>
            <p:cNvPr id="8" name="TextBox 7">
              <a:extLst>
                <a:ext uri="{FF2B5EF4-FFF2-40B4-BE49-F238E27FC236}">
                  <a16:creationId xmlns:a16="http://schemas.microsoft.com/office/drawing/2014/main" id="{AE9C5276-7B68-429C-9DA6-E4F27E0CA047}"/>
                </a:ext>
              </a:extLst>
            </p:cNvPr>
            <p:cNvSpPr txBox="1"/>
            <p:nvPr userDrawn="1"/>
          </p:nvSpPr>
          <p:spPr>
            <a:xfrm>
              <a:off x="445128" y="6559056"/>
              <a:ext cx="1003980" cy="9888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35930558"/>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4" name="Text Placeholder 6"/>
          <p:cNvSpPr>
            <a:spLocks noGrp="1"/>
          </p:cNvSpPr>
          <p:nvPr>
            <p:ph type="body" sz="quarter" idx="11" hasCustomPrompt="1"/>
          </p:nvPr>
        </p:nvSpPr>
        <p:spPr>
          <a:xfrm>
            <a:off x="3" y="6238876"/>
            <a:ext cx="12192001" cy="619125"/>
          </a:xfrm>
          <a:prstGeom prst="rect">
            <a:avLst/>
          </a:prstGeom>
          <a:solidFill>
            <a:srgbClr val="FFFF99"/>
          </a:solidFill>
        </p:spPr>
        <p:txBody>
          <a:bodyPr wrap="square" lIns="128019" tIns="64010" rIns="128019" bIns="64010" anchor="b" anchorCtr="0">
            <a:noAutofit/>
          </a:bodyPr>
          <a:lstStyle>
            <a:lvl1pPr algn="r">
              <a:buFont typeface="Arial" pitchFamily="34" charset="0"/>
              <a:buNone/>
              <a:defRPr sz="3000" spc="-4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5" name="Text Placeholder 5"/>
          <p:cNvSpPr>
            <a:spLocks noGrp="1"/>
          </p:cNvSpPr>
          <p:nvPr>
            <p:ph type="body" sz="quarter" idx="12" hasCustomPrompt="1"/>
          </p:nvPr>
        </p:nvSpPr>
        <p:spPr>
          <a:xfrm>
            <a:off x="0" y="1"/>
            <a:ext cx="12192000" cy="1232898"/>
          </a:xfrm>
        </p:spPr>
        <p:txBody>
          <a:bodyPr lIns="393192" tIns="393192" bIns="91440">
            <a:normAutofit/>
          </a:bodyPr>
          <a:lstStyle>
            <a:lvl1pPr marL="0" indent="0">
              <a:buNone/>
              <a:defRPr sz="3600">
                <a:solidFill>
                  <a:schemeClr val="tx1"/>
                </a:solidFill>
                <a:latin typeface="+mj-lt"/>
              </a:defRPr>
            </a:lvl1pPr>
          </a:lstStyle>
          <a:p>
            <a:pPr lvl="0"/>
            <a:r>
              <a:rPr lang="en-US"/>
              <a:t>Click to edit Master title style</a:t>
            </a:r>
          </a:p>
        </p:txBody>
      </p:sp>
      <p:sp>
        <p:nvSpPr>
          <p:cNvPr id="7" name="Text Placeholder 6"/>
          <p:cNvSpPr>
            <a:spLocks noGrp="1"/>
          </p:cNvSpPr>
          <p:nvPr>
            <p:ph type="body" sz="quarter" idx="13"/>
          </p:nvPr>
        </p:nvSpPr>
        <p:spPr>
          <a:xfrm>
            <a:off x="389106" y="1233488"/>
            <a:ext cx="11802894" cy="2072362"/>
          </a:xfrm>
        </p:spPr>
        <p:txBody>
          <a:bodyPr/>
          <a:lstStyle>
            <a:lvl1pPr marL="0" indent="0">
              <a:buNone/>
              <a:defRPr/>
            </a:lvl1pPr>
            <a:lvl2pPr marL="466298" indent="0">
              <a:buNone/>
              <a:defRPr/>
            </a:lvl2pPr>
            <a:lvl3pPr marL="932597" indent="0">
              <a:buNone/>
              <a:defRPr/>
            </a:lvl3pPr>
            <a:lvl4pPr marL="1398895" indent="0">
              <a:buNone/>
              <a:defRPr/>
            </a:lvl4pPr>
            <a:lvl5pPr marL="1865193"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9088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Title Slide wiith photo_black text">
    <p:spTree>
      <p:nvGrpSpPr>
        <p:cNvPr id="1" name=""/>
        <p:cNvGrpSpPr/>
        <p:nvPr/>
      </p:nvGrpSpPr>
      <p:grpSpPr>
        <a:xfrm>
          <a:off x="0" y="0"/>
          <a:ext cx="0" cy="0"/>
          <a:chOff x="0" y="0"/>
          <a:chExt cx="0" cy="0"/>
        </a:xfrm>
      </p:grpSpPr>
      <p:pic>
        <p:nvPicPr>
          <p:cNvPr id="3" name="Picture 2" descr="A person sitting at a table in front of a window using a pen on a Surface Book folded into tablet mode.&#10;">
            <a:extLst>
              <a:ext uri="{FF2B5EF4-FFF2-40B4-BE49-F238E27FC236}">
                <a16:creationId xmlns:a16="http://schemas.microsoft.com/office/drawing/2014/main" id="{C4F23456-CF30-4F8E-B7F9-2458DD633470}"/>
              </a:ext>
            </a:extLst>
          </p:cNvPr>
          <p:cNvPicPr>
            <a:picLocks noChangeAspect="1"/>
          </p:cNvPicPr>
          <p:nvPr userDrawn="1"/>
        </p:nvPicPr>
        <p:blipFill rotWithShape="1">
          <a:blip r:embed="rId2"/>
          <a:srcRect b="573"/>
          <a:stretch/>
        </p:blipFill>
        <p:spPr bwMode="auto">
          <a:xfrm>
            <a:off x="0" y="0"/>
            <a:ext cx="12192000" cy="6858000"/>
          </a:xfrm>
          <a:prstGeom prst="rect">
            <a:avLst/>
          </a:prstGeom>
        </p:spPr>
      </p:pic>
      <p:pic>
        <p:nvPicPr>
          <p:cNvPr id="6" name="MS logo gray - EMF" descr="Microsoft logo, gray text version">
            <a:extLst>
              <a:ext uri="{FF2B5EF4-FFF2-40B4-BE49-F238E27FC236}">
                <a16:creationId xmlns:a16="http://schemas.microsoft.com/office/drawing/2014/main" id="{3CC725DE-C7B6-4C58-AD2C-FED56896EFC4}"/>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600" spc="-50" baseline="0">
                <a:gradFill>
                  <a:gsLst>
                    <a:gs pos="21764">
                      <a:srgbClr val="1A1A1A"/>
                    </a:gs>
                    <a:gs pos="12500">
                      <a:srgbClr val="1A1A1A"/>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084064" cy="307777"/>
          </a:xfrm>
          <a:noFill/>
        </p:spPr>
        <p:txBody>
          <a:bodyPr wrap="square" lIns="0" tIns="0" rIns="0" bIns="0">
            <a:spAutoFit/>
          </a:bodyPr>
          <a:lstStyle>
            <a:lvl1pPr marL="0" indent="0">
              <a:spcBef>
                <a:spcPts val="0"/>
              </a:spcBef>
              <a:buNone/>
              <a:defRPr sz="2000"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154038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Walk-in ">
    <p:bg>
      <p:bgPr>
        <a:solidFill>
          <a:srgbClr val="002050"/>
        </a:solidFill>
        <a:effectLst/>
      </p:bgPr>
    </p:bg>
    <p:spTree>
      <p:nvGrpSpPr>
        <p:cNvPr id="1" name=""/>
        <p:cNvGrpSpPr/>
        <p:nvPr/>
      </p:nvGrpSpPr>
      <p:grpSpPr>
        <a:xfrm>
          <a:off x="0" y="0"/>
          <a:ext cx="0" cy="0"/>
          <a:chOff x="0" y="0"/>
          <a:chExt cx="0" cy="0"/>
        </a:xfrm>
      </p:grpSpPr>
      <p:pic>
        <p:nvPicPr>
          <p:cNvPr id="4" name="MS logo white - EMF" descr="Microsoft logo white text version">
            <a:extLst>
              <a:ext uri="{FF2B5EF4-FFF2-40B4-BE49-F238E27FC236}">
                <a16:creationId xmlns:a16="http://schemas.microsoft.com/office/drawing/2014/main" id="{56360193-1C51-449B-9027-22C0DFFD2342}"/>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grpSp>
        <p:nvGrpSpPr>
          <p:cNvPr id="5" name="Group 4">
            <a:extLst>
              <a:ext uri="{FF2B5EF4-FFF2-40B4-BE49-F238E27FC236}">
                <a16:creationId xmlns:a16="http://schemas.microsoft.com/office/drawing/2014/main" id="{4C18C83F-D286-4C29-9773-4D7716D63788}"/>
              </a:ext>
            </a:extLst>
          </p:cNvPr>
          <p:cNvGrpSpPr/>
          <p:nvPr userDrawn="1"/>
        </p:nvGrpSpPr>
        <p:grpSpPr>
          <a:xfrm>
            <a:off x="247194" y="2748028"/>
            <a:ext cx="7936076" cy="1506229"/>
            <a:chOff x="247193" y="2650604"/>
            <a:chExt cx="7936076" cy="1506229"/>
          </a:xfrm>
        </p:grpSpPr>
        <p:pic>
          <p:nvPicPr>
            <p:cNvPr id="6" name="Picture 5">
              <a:extLst>
                <a:ext uri="{FF2B5EF4-FFF2-40B4-BE49-F238E27FC236}">
                  <a16:creationId xmlns:a16="http://schemas.microsoft.com/office/drawing/2014/main" id="{9E203DA8-83AC-407D-AF76-6C92B53C3E0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black">
            <a:xfrm>
              <a:off x="460688" y="2650604"/>
              <a:ext cx="7722581" cy="778918"/>
            </a:xfrm>
            <a:prstGeom prst="rect">
              <a:avLst/>
            </a:prstGeom>
          </p:spPr>
        </p:pic>
        <p:grpSp>
          <p:nvGrpSpPr>
            <p:cNvPr id="9" name="Group 8">
              <a:extLst>
                <a:ext uri="{FF2B5EF4-FFF2-40B4-BE49-F238E27FC236}">
                  <a16:creationId xmlns:a16="http://schemas.microsoft.com/office/drawing/2014/main" id="{9B42C7B3-AA01-479A-A11B-6E4BB68E7DBA}"/>
                </a:ext>
              </a:extLst>
            </p:cNvPr>
            <p:cNvGrpSpPr/>
            <p:nvPr userDrawn="1"/>
          </p:nvGrpSpPr>
          <p:grpSpPr>
            <a:xfrm>
              <a:off x="247193" y="3465810"/>
              <a:ext cx="5526193" cy="691023"/>
              <a:chOff x="247193" y="3497262"/>
              <a:chExt cx="5526193" cy="691023"/>
            </a:xfrm>
          </p:grpSpPr>
          <p:sp>
            <p:nvSpPr>
              <p:cNvPr id="10" name="TextBox 9">
                <a:extLst>
                  <a:ext uri="{FF2B5EF4-FFF2-40B4-BE49-F238E27FC236}">
                    <a16:creationId xmlns:a16="http://schemas.microsoft.com/office/drawing/2014/main" id="{EDE50E98-6525-4103-9C41-89B53FC65D65}"/>
                  </a:ext>
                </a:extLst>
              </p:cNvPr>
              <p:cNvSpPr txBox="1"/>
              <p:nvPr userDrawn="1"/>
            </p:nvSpPr>
            <p:spPr>
              <a:xfrm>
                <a:off x="247193" y="3497262"/>
                <a:ext cx="5526193" cy="691023"/>
              </a:xfrm>
              <a:prstGeom prst="rect">
                <a:avLst/>
              </a:prstGeom>
              <a:noFill/>
            </p:spPr>
            <p:txBody>
              <a:bodyPr wrap="none" lIns="182880" tIns="146304" rIns="182880" bIns="146304" rtlCol="0">
                <a:spAutoFit/>
              </a:bodyPr>
              <a:lstStyle/>
              <a:p>
                <a:pPr>
                  <a:lnSpc>
                    <a:spcPct val="90000"/>
                  </a:lnSpc>
                  <a:spcAft>
                    <a:spcPts val="600"/>
                  </a:spcAft>
                </a:pPr>
                <a:r>
                  <a:rPr lang="en-US" sz="2800" kern="1200">
                    <a:gradFill>
                      <a:gsLst>
                        <a:gs pos="18352">
                          <a:schemeClr val="bg1"/>
                        </a:gs>
                        <a:gs pos="100000">
                          <a:schemeClr val="bg1"/>
                        </a:gs>
                      </a:gsLst>
                      <a:lin ang="5400000" scaled="0"/>
                    </a:gradFill>
                    <a:latin typeface="+mn-lt"/>
                    <a:ea typeface="+mn-ea"/>
                    <a:cs typeface="+mn-cs"/>
                  </a:rPr>
                  <a:t>May 2–4, 2018     Bellevue Hyatt</a:t>
                </a:r>
              </a:p>
            </p:txBody>
          </p:sp>
          <p:cxnSp>
            <p:nvCxnSpPr>
              <p:cNvPr id="11" name="Straight Connector 10">
                <a:extLst>
                  <a:ext uri="{FF2B5EF4-FFF2-40B4-BE49-F238E27FC236}">
                    <a16:creationId xmlns:a16="http://schemas.microsoft.com/office/drawing/2014/main" id="{5EC51136-244E-4CB1-9C92-BA52A243525B}"/>
                  </a:ext>
                </a:extLst>
              </p:cNvPr>
              <p:cNvCxnSpPr>
                <a:cxnSpLocks/>
              </p:cNvCxnSpPr>
              <p:nvPr userDrawn="1"/>
            </p:nvCxnSpPr>
            <p:spPr>
              <a:xfrm>
                <a:off x="2946073" y="3592150"/>
                <a:ext cx="0" cy="457200"/>
              </a:xfrm>
              <a:prstGeom prst="line">
                <a:avLst/>
              </a:prstGeom>
              <a:ln w="190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97443777"/>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10816F-0F67-4C9C-A278-503B7175423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B231D30-6C31-48ED-916E-5462216202A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D30BAE0-D222-4E4F-A577-A166BFCE830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4FCAC06-1F1D-4593-8A5F-23E08AEAC361}"/>
              </a:ext>
            </a:extLst>
          </p:cNvPr>
          <p:cNvSpPr>
            <a:spLocks noGrp="1"/>
          </p:cNvSpPr>
          <p:nvPr>
            <p:ph type="dt" sz="half" idx="10"/>
          </p:nvPr>
        </p:nvSpPr>
        <p:spPr/>
        <p:txBody>
          <a:bodyPr/>
          <a:lstStyle/>
          <a:p>
            <a:fld id="{F171088A-E607-47B3-A80B-E6CD1A36C6F1}" type="datetimeFigureOut">
              <a:rPr lang="en-US" smtClean="0"/>
              <a:t>08-Aug-19</a:t>
            </a:fld>
            <a:endParaRPr lang="en-US"/>
          </a:p>
        </p:txBody>
      </p:sp>
      <p:sp>
        <p:nvSpPr>
          <p:cNvPr id="6" name="Footer Placeholder 5">
            <a:extLst>
              <a:ext uri="{FF2B5EF4-FFF2-40B4-BE49-F238E27FC236}">
                <a16:creationId xmlns:a16="http://schemas.microsoft.com/office/drawing/2014/main" id="{9C493FF5-101A-4FD7-AAFF-D3384DC0698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0113FFF-3492-49EC-8E98-A9E43BF9AA1D}"/>
              </a:ext>
            </a:extLst>
          </p:cNvPr>
          <p:cNvSpPr>
            <a:spLocks noGrp="1"/>
          </p:cNvSpPr>
          <p:nvPr>
            <p:ph type="sldNum" sz="quarter" idx="12"/>
          </p:nvPr>
        </p:nvSpPr>
        <p:spPr/>
        <p:txBody>
          <a:bodyPr/>
          <a:lstStyle/>
          <a:p>
            <a:fld id="{F2E601CE-4997-41D2-84BF-6EA0EB84F46E}" type="slidenum">
              <a:rPr lang="en-US" smtClean="0"/>
              <a:t>‹#›</a:t>
            </a:fld>
            <a:endParaRPr lang="en-US"/>
          </a:p>
        </p:txBody>
      </p:sp>
    </p:spTree>
    <p:extLst>
      <p:ext uri="{BB962C8B-B14F-4D97-AF65-F5344CB8AC3E}">
        <p14:creationId xmlns:p14="http://schemas.microsoft.com/office/powerpoint/2010/main" val="248301180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363894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6588469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0786362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6334757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30" indent="-231730">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2000" b="0"/>
            </a:lvl2pPr>
            <a:lvl3pPr marL="639640" indent="-188876">
              <a:buFont typeface="Wingdings" panose="05000000000000000000" pitchFamily="2" charset="2"/>
              <a:buChar char=""/>
              <a:tabLst/>
              <a:defRPr sz="1600" b="0"/>
            </a:lvl3pPr>
            <a:lvl4pPr marL="828516" indent="-176180">
              <a:buFont typeface="Wingdings" panose="05000000000000000000" pitchFamily="2" charset="2"/>
              <a:buChar char=""/>
              <a:defRPr sz="1400" b="0"/>
            </a:lvl4pPr>
            <a:lvl5pPr marL="1023741" indent="-169830">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30" indent="-231730">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2000" b="0"/>
            </a:lvl2pPr>
            <a:lvl3pPr marL="639640" indent="-188876">
              <a:buFont typeface="Wingdings" panose="05000000000000000000" pitchFamily="2" charset="2"/>
              <a:buChar char=""/>
              <a:tabLst/>
              <a:defRPr sz="1600" b="0"/>
            </a:lvl3pPr>
            <a:lvl4pPr marL="828516" indent="-176180">
              <a:buFont typeface="Wingdings" panose="05000000000000000000" pitchFamily="2" charset="2"/>
              <a:buChar char=""/>
              <a:defRPr sz="1400" b="0"/>
            </a:lvl4pPr>
            <a:lvl5pPr marL="1023741" indent="-169830">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8877225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16293523"/>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119430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88587818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2000">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873056200"/>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644075620"/>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5" orient="horz" pos="216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6E1904-D3F2-4F38-B18A-67ACED52932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1FD0585-855F-4D8B-B99A-2144658B829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AF5E55E-FB46-4E3D-B553-B400961CB19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0251621-F62B-4B5B-837B-B6B0DE142DB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FAC8C95-4D44-4732-A596-28973969BC0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781B61C-AB25-4CB4-AA7F-59CC40A76CB7}"/>
              </a:ext>
            </a:extLst>
          </p:cNvPr>
          <p:cNvSpPr>
            <a:spLocks noGrp="1"/>
          </p:cNvSpPr>
          <p:nvPr>
            <p:ph type="dt" sz="half" idx="10"/>
          </p:nvPr>
        </p:nvSpPr>
        <p:spPr/>
        <p:txBody>
          <a:bodyPr/>
          <a:lstStyle/>
          <a:p>
            <a:fld id="{F171088A-E607-47B3-A80B-E6CD1A36C6F1}" type="datetimeFigureOut">
              <a:rPr lang="en-US" smtClean="0"/>
              <a:t>08-Aug-19</a:t>
            </a:fld>
            <a:endParaRPr lang="en-US"/>
          </a:p>
        </p:txBody>
      </p:sp>
      <p:sp>
        <p:nvSpPr>
          <p:cNvPr id="8" name="Footer Placeholder 7">
            <a:extLst>
              <a:ext uri="{FF2B5EF4-FFF2-40B4-BE49-F238E27FC236}">
                <a16:creationId xmlns:a16="http://schemas.microsoft.com/office/drawing/2014/main" id="{D42B25B1-7AF8-4D28-BA1B-952D7E56E9C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0DC6B38-D3C1-41DE-9908-45E851C27D0E}"/>
              </a:ext>
            </a:extLst>
          </p:cNvPr>
          <p:cNvSpPr>
            <a:spLocks noGrp="1"/>
          </p:cNvSpPr>
          <p:nvPr>
            <p:ph type="sldNum" sz="quarter" idx="12"/>
          </p:nvPr>
        </p:nvSpPr>
        <p:spPr/>
        <p:txBody>
          <a:bodyPr/>
          <a:lstStyle/>
          <a:p>
            <a:fld id="{F2E601CE-4997-41D2-84BF-6EA0EB84F46E}" type="slidenum">
              <a:rPr lang="en-US" smtClean="0"/>
              <a:t>‹#›</a:t>
            </a:fld>
            <a:endParaRPr lang="en-US"/>
          </a:p>
        </p:txBody>
      </p:sp>
    </p:spTree>
    <p:extLst>
      <p:ext uri="{BB962C8B-B14F-4D97-AF65-F5344CB8AC3E}">
        <p14:creationId xmlns:p14="http://schemas.microsoft.com/office/powerpoint/2010/main" val="314594046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19223962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3829498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4936569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6664184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2731177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808596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nk with grid ">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5728282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nk with grid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1179793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7480885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32937696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6B6C5A-1393-4BDB-966D-9ADF3ECD92D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8DF46AC-6525-49D1-8A14-ACDC9F4CDDF6}"/>
              </a:ext>
            </a:extLst>
          </p:cNvPr>
          <p:cNvSpPr>
            <a:spLocks noGrp="1"/>
          </p:cNvSpPr>
          <p:nvPr>
            <p:ph type="dt" sz="half" idx="10"/>
          </p:nvPr>
        </p:nvSpPr>
        <p:spPr/>
        <p:txBody>
          <a:bodyPr/>
          <a:lstStyle/>
          <a:p>
            <a:fld id="{F171088A-E607-47B3-A80B-E6CD1A36C6F1}" type="datetimeFigureOut">
              <a:rPr lang="en-US" smtClean="0"/>
              <a:t>08-Aug-19</a:t>
            </a:fld>
            <a:endParaRPr lang="en-US"/>
          </a:p>
        </p:txBody>
      </p:sp>
      <p:sp>
        <p:nvSpPr>
          <p:cNvPr id="4" name="Footer Placeholder 3">
            <a:extLst>
              <a:ext uri="{FF2B5EF4-FFF2-40B4-BE49-F238E27FC236}">
                <a16:creationId xmlns:a16="http://schemas.microsoft.com/office/drawing/2014/main" id="{33D17847-E81C-4544-9012-0E4E8B90C15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F293914-E89A-467D-92C6-5E910BEA839B}"/>
              </a:ext>
            </a:extLst>
          </p:cNvPr>
          <p:cNvSpPr>
            <a:spLocks noGrp="1"/>
          </p:cNvSpPr>
          <p:nvPr>
            <p:ph type="sldNum" sz="quarter" idx="12"/>
          </p:nvPr>
        </p:nvSpPr>
        <p:spPr/>
        <p:txBody>
          <a:bodyPr/>
          <a:lstStyle/>
          <a:p>
            <a:fld id="{F2E601CE-4997-41D2-84BF-6EA0EB84F46E}" type="slidenum">
              <a:rPr lang="en-US" smtClean="0"/>
              <a:t>‹#›</a:t>
            </a:fld>
            <a:endParaRPr lang="en-US"/>
          </a:p>
        </p:txBody>
      </p:sp>
    </p:spTree>
    <p:extLst>
      <p:ext uri="{BB962C8B-B14F-4D97-AF65-F5344CB8AC3E}">
        <p14:creationId xmlns:p14="http://schemas.microsoft.com/office/powerpoint/2010/main" val="161411826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7824175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Title Slide wiith photo_black text">
    <p:spTree>
      <p:nvGrpSpPr>
        <p:cNvPr id="1" name=""/>
        <p:cNvGrpSpPr/>
        <p:nvPr/>
      </p:nvGrpSpPr>
      <p:grpSpPr>
        <a:xfrm>
          <a:off x="0" y="0"/>
          <a:ext cx="0" cy="0"/>
          <a:chOff x="0" y="0"/>
          <a:chExt cx="0" cy="0"/>
        </a:xfrm>
      </p:grpSpPr>
      <p:pic>
        <p:nvPicPr>
          <p:cNvPr id="3" name="Picture 2" descr="A person sitting at a table in front of a window using a pen on a Surface Book folded into tablet mode.&#10;">
            <a:extLst>
              <a:ext uri="{FF2B5EF4-FFF2-40B4-BE49-F238E27FC236}">
                <a16:creationId xmlns:a16="http://schemas.microsoft.com/office/drawing/2014/main" id="{C4F23456-CF30-4F8E-B7F9-2458DD633470}"/>
              </a:ext>
            </a:extLst>
          </p:cNvPr>
          <p:cNvPicPr>
            <a:picLocks noChangeAspect="1"/>
          </p:cNvPicPr>
          <p:nvPr userDrawn="1"/>
        </p:nvPicPr>
        <p:blipFill rotWithShape="1">
          <a:blip r:embed="rId2"/>
          <a:srcRect b="573"/>
          <a:stretch/>
        </p:blipFill>
        <p:spPr bwMode="auto">
          <a:xfrm>
            <a:off x="0" y="0"/>
            <a:ext cx="12192000" cy="6858000"/>
          </a:xfrm>
          <a:prstGeom prst="rect">
            <a:avLst/>
          </a:prstGeom>
        </p:spPr>
      </p:pic>
      <p:pic>
        <p:nvPicPr>
          <p:cNvPr id="6" name="MS logo gray - EMF" descr="Microsoft logo, gray text version">
            <a:extLst>
              <a:ext uri="{FF2B5EF4-FFF2-40B4-BE49-F238E27FC236}">
                <a16:creationId xmlns:a16="http://schemas.microsoft.com/office/drawing/2014/main" id="{3CC725DE-C7B6-4C58-AD2C-FED56896EFC4}"/>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600" spc="-50" baseline="0">
                <a:gradFill>
                  <a:gsLst>
                    <a:gs pos="21764">
                      <a:srgbClr val="1A1A1A"/>
                    </a:gs>
                    <a:gs pos="12500">
                      <a:srgbClr val="1A1A1A"/>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084064" cy="307777"/>
          </a:xfrm>
          <a:noFill/>
        </p:spPr>
        <p:txBody>
          <a:bodyPr wrap="square" lIns="0" tIns="0" rIns="0" bIns="0">
            <a:spAutoFit/>
          </a:bodyPr>
          <a:lstStyle>
            <a:lvl1pPr marL="0" indent="0">
              <a:spcBef>
                <a:spcPts val="0"/>
              </a:spcBef>
              <a:buNone/>
              <a:defRPr sz="2000"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052579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1_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456955"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7456955"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18802380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8"/>
            <a:ext cx="11653523" cy="1922270"/>
          </a:xfrm>
          <a:prstGeom prst="rect">
            <a:avLst/>
          </a:prstGeom>
        </p:spPr>
        <p:txBody>
          <a:bodyPr/>
          <a:lstStyle>
            <a:lvl1pPr marL="0" indent="0">
              <a:buClr>
                <a:schemeClr val="tx1"/>
              </a:buClr>
              <a:buSzPct val="90000"/>
              <a:buFont typeface="Arial" pitchFamily="34" charset="0"/>
              <a:buNone/>
              <a:defRPr sz="2745" b="0" i="0">
                <a:gradFill>
                  <a:gsLst>
                    <a:gs pos="1250">
                      <a:schemeClr val="tx1"/>
                    </a:gs>
                    <a:gs pos="100000">
                      <a:schemeClr val="tx1"/>
                    </a:gs>
                  </a:gsLst>
                  <a:lin ang="5400000" scaled="0"/>
                </a:gradFill>
                <a:latin typeface="+mn-lt"/>
                <a:ea typeface="Segoe UI" pitchFamily="34" charset="0"/>
                <a:cs typeface="Segoe UI" pitchFamily="34" charset="0"/>
              </a:defRPr>
            </a:lvl1pPr>
            <a:lvl2pPr marL="284819" indent="0">
              <a:buClr>
                <a:schemeClr val="tx1"/>
              </a:buClr>
              <a:buSzPct val="90000"/>
              <a:buFont typeface="Arial" pitchFamily="34" charset="0"/>
              <a:buNone/>
              <a:defRPr sz="2353" b="0" i="0">
                <a:gradFill>
                  <a:gsLst>
                    <a:gs pos="1250">
                      <a:schemeClr val="tx1"/>
                    </a:gs>
                    <a:gs pos="100000">
                      <a:schemeClr val="tx1"/>
                    </a:gs>
                  </a:gsLst>
                  <a:lin ang="5400000" scaled="0"/>
                </a:gradFill>
                <a:latin typeface="+mn-lt"/>
                <a:ea typeface="Segoe UI" pitchFamily="34" charset="0"/>
                <a:cs typeface="Segoe UI" pitchFamily="34" charset="0"/>
              </a:defRPr>
            </a:lvl2pPr>
            <a:lvl3pPr marL="560300" indent="0">
              <a:buClr>
                <a:schemeClr val="tx1"/>
              </a:buClr>
              <a:buSzPct val="90000"/>
              <a:buFont typeface="Arial" pitchFamily="34" charset="0"/>
              <a:buNone/>
              <a:defRPr sz="1961" b="0" i="0">
                <a:gradFill>
                  <a:gsLst>
                    <a:gs pos="1250">
                      <a:schemeClr val="tx1"/>
                    </a:gs>
                    <a:gs pos="100000">
                      <a:schemeClr val="tx1"/>
                    </a:gs>
                  </a:gsLst>
                  <a:lin ang="5400000" scaled="0"/>
                </a:gradFill>
                <a:latin typeface="+mn-lt"/>
                <a:ea typeface="Segoe UI" pitchFamily="34" charset="0"/>
                <a:cs typeface="Segoe UI" pitchFamily="34" charset="0"/>
              </a:defRPr>
            </a:lvl3pPr>
            <a:lvl4pPr marL="845119" indent="0">
              <a:buClr>
                <a:schemeClr val="tx1"/>
              </a:buClr>
              <a:buSzPct val="90000"/>
              <a:buFont typeface="Arial" pitchFamily="34" charset="0"/>
              <a:buNone/>
              <a:defRPr sz="1765" b="0" i="0">
                <a:gradFill>
                  <a:gsLst>
                    <a:gs pos="1250">
                      <a:schemeClr val="tx1"/>
                    </a:gs>
                    <a:gs pos="100000">
                      <a:schemeClr val="tx1"/>
                    </a:gs>
                  </a:gsLst>
                  <a:lin ang="5400000" scaled="0"/>
                </a:gradFill>
                <a:latin typeface="+mn-lt"/>
                <a:ea typeface="Segoe UI" pitchFamily="34" charset="0"/>
                <a:cs typeface="Segoe UI" pitchFamily="34" charset="0"/>
              </a:defRPr>
            </a:lvl4pPr>
            <a:lvl5pPr marL="1069239" indent="0">
              <a:buClr>
                <a:schemeClr val="tx1"/>
              </a:buClr>
              <a:buSzPct val="90000"/>
              <a:buFont typeface="Arial" pitchFamily="34" charset="0"/>
              <a:buNone/>
              <a:defRPr sz="1569" b="0" i="0">
                <a:gradFill>
                  <a:gsLst>
                    <a:gs pos="1250">
                      <a:schemeClr val="tx1"/>
                    </a:gs>
                    <a:gs pos="100000">
                      <a:schemeClr val="tx1"/>
                    </a:gs>
                  </a:gsLst>
                  <a:lin ang="5400000" scaled="0"/>
                </a:gradFill>
                <a:latin typeface="+mn-lt"/>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8"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b="0" i="0">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39305230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9850016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9127315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08578488"/>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3958630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9359695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29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 Copyright Microsoft Corporation. All rights reserved. </a:t>
            </a:r>
          </a:p>
        </p:txBody>
      </p:sp>
      <p:pic>
        <p:nvPicPr>
          <p:cNvPr id="4" name="MS logo white - EMF">
            <a:extLst>
              <a:ext uri="{FF2B5EF4-FFF2-40B4-BE49-F238E27FC236}">
                <a16:creationId xmlns:a16="http://schemas.microsoft.com/office/drawing/2014/main" id="{37E26AFE-DE6D-4BB8-BFA8-71844F8CF039}"/>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51338938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5C112DD-E95A-43A2-AAB4-EB1F86153E12}"/>
              </a:ext>
            </a:extLst>
          </p:cNvPr>
          <p:cNvSpPr>
            <a:spLocks noGrp="1"/>
          </p:cNvSpPr>
          <p:nvPr>
            <p:ph type="dt" sz="half" idx="10"/>
          </p:nvPr>
        </p:nvSpPr>
        <p:spPr/>
        <p:txBody>
          <a:bodyPr/>
          <a:lstStyle/>
          <a:p>
            <a:fld id="{F171088A-E607-47B3-A80B-E6CD1A36C6F1}" type="datetimeFigureOut">
              <a:rPr lang="en-US" smtClean="0"/>
              <a:t>08-Aug-19</a:t>
            </a:fld>
            <a:endParaRPr lang="en-US"/>
          </a:p>
        </p:txBody>
      </p:sp>
      <p:sp>
        <p:nvSpPr>
          <p:cNvPr id="3" name="Footer Placeholder 2">
            <a:extLst>
              <a:ext uri="{FF2B5EF4-FFF2-40B4-BE49-F238E27FC236}">
                <a16:creationId xmlns:a16="http://schemas.microsoft.com/office/drawing/2014/main" id="{350DA5F2-5200-40E6-B0AE-D3614CFF8B3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CC9A64C-0DE6-4B25-856B-B8459ACAC9B9}"/>
              </a:ext>
            </a:extLst>
          </p:cNvPr>
          <p:cNvSpPr>
            <a:spLocks noGrp="1"/>
          </p:cNvSpPr>
          <p:nvPr>
            <p:ph type="sldNum" sz="quarter" idx="12"/>
          </p:nvPr>
        </p:nvSpPr>
        <p:spPr/>
        <p:txBody>
          <a:bodyPr/>
          <a:lstStyle/>
          <a:p>
            <a:fld id="{F2E601CE-4997-41D2-84BF-6EA0EB84F46E}" type="slidenum">
              <a:rPr lang="en-US" smtClean="0"/>
              <a:t>‹#›</a:t>
            </a:fld>
            <a:endParaRPr lang="en-US"/>
          </a:p>
        </p:txBody>
      </p:sp>
    </p:spTree>
    <p:extLst>
      <p:ext uri="{BB962C8B-B14F-4D97-AF65-F5344CB8AC3E}">
        <p14:creationId xmlns:p14="http://schemas.microsoft.com/office/powerpoint/2010/main" val="2607134799"/>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2_Title Only">
    <p:bg bwMode="gray">
      <p:bgRef idx="1001">
        <a:schemeClr val="bg1"/>
      </p:bgRef>
    </p:bg>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80564E35-B01A-4129-A92E-A728989541D5}"/>
              </a:ext>
            </a:extLst>
          </p:cNvPr>
          <p:cNvSpPr>
            <a:spLocks noGrp="1"/>
          </p:cNvSpPr>
          <p:nvPr>
            <p:ph type="body" sz="quarter" idx="10"/>
          </p:nvPr>
        </p:nvSpPr>
        <p:spPr>
          <a:xfrm>
            <a:off x="275317" y="5448772"/>
            <a:ext cx="3657600" cy="914400"/>
          </a:xfrm>
          <a:ln>
            <a:noFill/>
          </a:ln>
        </p:spPr>
        <p:txBody>
          <a:bodyPr/>
          <a:lstStyle>
            <a:lvl1pPr marL="0" indent="0">
              <a:buNone/>
              <a:defRPr lang="en-US" sz="1400" kern="1200" dirty="0" smtClean="0">
                <a:solidFill>
                  <a:schemeClr val="tx1"/>
                </a:solidFill>
                <a:latin typeface="Segoe UI Semibold" panose="020B0702040204020203" pitchFamily="34" charset="0"/>
                <a:ea typeface="Segoe UI" pitchFamily="34" charset="0"/>
                <a:cs typeface="Segoe UI Semibold" panose="020B0702040204020203" pitchFamily="34" charset="0"/>
              </a:defRPr>
            </a:lvl1pPr>
            <a:lvl2pPr marL="0" indent="0">
              <a:spcBef>
                <a:spcPts val="400"/>
              </a:spcBef>
              <a:buNone/>
              <a:defRPr lang="en-US" sz="1100" kern="1200" dirty="0" smtClean="0">
                <a:solidFill>
                  <a:schemeClr val="tx1"/>
                </a:solidFill>
                <a:latin typeface="Segoe UI" panose="020B0502040204020203" pitchFamily="34" charset="0"/>
                <a:ea typeface="Segoe UI" panose="020B0502040204020203" pitchFamily="34" charset="0"/>
                <a:cs typeface="Segoe UI" panose="020B0502040204020203" pitchFamily="34" charset="0"/>
              </a:defRPr>
            </a:lvl2pPr>
            <a:lvl3pPr marL="0" indent="0">
              <a:spcBef>
                <a:spcPts val="600"/>
              </a:spcBef>
              <a:buNone/>
              <a:defRPr lang="en-US" sz="800" kern="1200" dirty="0" smtClean="0">
                <a:solidFill>
                  <a:schemeClr val="tx1"/>
                </a:solidFill>
                <a:latin typeface="Segoe UI"/>
                <a:ea typeface="+mn-ea"/>
                <a:cs typeface="+mn-cs"/>
              </a:defRPr>
            </a:lvl3pPr>
            <a:lvl4pPr marL="0" indent="0">
              <a:buNone/>
              <a:defRPr sz="1600"/>
            </a:lvl4pPr>
            <a:lvl5pPr marL="0" indent="0">
              <a:buNone/>
              <a:defRPr sz="1600"/>
            </a:lvl5pPr>
          </a:lstStyle>
          <a:p>
            <a:pPr lvl="0"/>
            <a:r>
              <a:rPr lang="en-US"/>
              <a:t>Edit Master text styles</a:t>
            </a:r>
          </a:p>
          <a:p>
            <a:pPr lvl="1"/>
            <a:r>
              <a:rPr lang="en-US"/>
              <a:t>Second level</a:t>
            </a:r>
          </a:p>
          <a:p>
            <a:pPr lvl="2"/>
            <a:r>
              <a:rPr lang="en-US"/>
              <a:t>Third level</a:t>
            </a:r>
          </a:p>
        </p:txBody>
      </p:sp>
      <p:sp>
        <p:nvSpPr>
          <p:cNvPr id="7" name="Text Placeholder 5">
            <a:extLst>
              <a:ext uri="{FF2B5EF4-FFF2-40B4-BE49-F238E27FC236}">
                <a16:creationId xmlns:a16="http://schemas.microsoft.com/office/drawing/2014/main" id="{68A27FC2-58E8-423A-9267-E848B99F13F1}"/>
              </a:ext>
            </a:extLst>
          </p:cNvPr>
          <p:cNvSpPr>
            <a:spLocks noGrp="1"/>
          </p:cNvSpPr>
          <p:nvPr>
            <p:ph type="body" sz="quarter" idx="11"/>
          </p:nvPr>
        </p:nvSpPr>
        <p:spPr>
          <a:xfrm>
            <a:off x="4361888" y="5448772"/>
            <a:ext cx="3657600" cy="914400"/>
          </a:xfrm>
          <a:ln>
            <a:noFill/>
          </a:ln>
        </p:spPr>
        <p:txBody>
          <a:bodyPr/>
          <a:lstStyle>
            <a:lvl1pPr marL="0" indent="0">
              <a:buNone/>
              <a:defRPr lang="en-US" sz="1400" kern="1200" dirty="0" smtClean="0">
                <a:solidFill>
                  <a:schemeClr val="tx1"/>
                </a:solidFill>
                <a:latin typeface="Segoe UI Semibold" panose="020B0702040204020203" pitchFamily="34" charset="0"/>
                <a:ea typeface="Segoe UI" pitchFamily="34" charset="0"/>
                <a:cs typeface="Segoe UI Semibold" panose="020B0702040204020203" pitchFamily="34" charset="0"/>
              </a:defRPr>
            </a:lvl1pPr>
            <a:lvl2pPr marL="0" indent="0">
              <a:spcBef>
                <a:spcPts val="400"/>
              </a:spcBef>
              <a:buNone/>
              <a:defRPr lang="en-US" sz="1100" kern="1200" dirty="0" smtClean="0">
                <a:solidFill>
                  <a:schemeClr val="tx1"/>
                </a:solidFill>
                <a:latin typeface="Segoe UI" panose="020B0502040204020203" pitchFamily="34" charset="0"/>
                <a:ea typeface="Segoe UI" panose="020B0502040204020203" pitchFamily="34" charset="0"/>
                <a:cs typeface="Segoe UI" panose="020B0502040204020203" pitchFamily="34" charset="0"/>
              </a:defRPr>
            </a:lvl2pPr>
            <a:lvl3pPr marL="0" indent="0">
              <a:spcBef>
                <a:spcPts val="600"/>
              </a:spcBef>
              <a:buNone/>
              <a:defRPr lang="en-US" sz="800" kern="1200" dirty="0" smtClean="0">
                <a:solidFill>
                  <a:schemeClr val="tx1"/>
                </a:solidFill>
                <a:latin typeface="Segoe UI"/>
                <a:ea typeface="+mn-ea"/>
                <a:cs typeface="+mn-cs"/>
              </a:defRPr>
            </a:lvl3pPr>
            <a:lvl4pPr marL="0" indent="0">
              <a:buNone/>
              <a:defRPr sz="1600"/>
            </a:lvl4pPr>
            <a:lvl5pPr marL="0" indent="0">
              <a:buNone/>
              <a:defRPr sz="1600"/>
            </a:lvl5pPr>
          </a:lstStyle>
          <a:p>
            <a:pPr lvl="0"/>
            <a:r>
              <a:rPr lang="en-US"/>
              <a:t>Edit Master text styles</a:t>
            </a:r>
          </a:p>
          <a:p>
            <a:pPr lvl="1"/>
            <a:r>
              <a:rPr lang="en-US"/>
              <a:t>Second level</a:t>
            </a:r>
          </a:p>
          <a:p>
            <a:pPr lvl="2"/>
            <a:r>
              <a:rPr lang="en-US"/>
              <a:t>Third level</a:t>
            </a:r>
          </a:p>
        </p:txBody>
      </p:sp>
      <p:sp>
        <p:nvSpPr>
          <p:cNvPr id="8" name="Text Placeholder 5">
            <a:extLst>
              <a:ext uri="{FF2B5EF4-FFF2-40B4-BE49-F238E27FC236}">
                <a16:creationId xmlns:a16="http://schemas.microsoft.com/office/drawing/2014/main" id="{CEFE5035-2BEF-49DF-B7D6-2B43EF50183C}"/>
              </a:ext>
            </a:extLst>
          </p:cNvPr>
          <p:cNvSpPr>
            <a:spLocks noGrp="1"/>
          </p:cNvSpPr>
          <p:nvPr>
            <p:ph type="body" sz="quarter" idx="12"/>
          </p:nvPr>
        </p:nvSpPr>
        <p:spPr>
          <a:xfrm>
            <a:off x="8257785" y="5448772"/>
            <a:ext cx="3657600" cy="914400"/>
          </a:xfrm>
          <a:ln>
            <a:noFill/>
          </a:ln>
        </p:spPr>
        <p:txBody>
          <a:bodyPr/>
          <a:lstStyle>
            <a:lvl1pPr marL="0" indent="0">
              <a:buNone/>
              <a:defRPr lang="en-US" sz="1400" kern="1200" dirty="0" smtClean="0">
                <a:solidFill>
                  <a:schemeClr val="tx1"/>
                </a:solidFill>
                <a:latin typeface="Segoe UI Semibold" panose="020B0702040204020203" pitchFamily="34" charset="0"/>
                <a:ea typeface="Segoe UI" pitchFamily="34" charset="0"/>
                <a:cs typeface="Segoe UI Semibold" panose="020B0702040204020203" pitchFamily="34" charset="0"/>
              </a:defRPr>
            </a:lvl1pPr>
            <a:lvl2pPr marL="0" indent="0">
              <a:spcBef>
                <a:spcPts val="400"/>
              </a:spcBef>
              <a:buNone/>
              <a:defRPr lang="en-US" sz="1100" kern="1200" dirty="0" smtClean="0">
                <a:solidFill>
                  <a:schemeClr val="tx1"/>
                </a:solidFill>
                <a:latin typeface="Segoe UI" panose="020B0502040204020203" pitchFamily="34" charset="0"/>
                <a:ea typeface="Segoe UI" panose="020B0502040204020203" pitchFamily="34" charset="0"/>
                <a:cs typeface="Segoe UI" panose="020B0502040204020203" pitchFamily="34" charset="0"/>
              </a:defRPr>
            </a:lvl2pPr>
            <a:lvl3pPr marL="0" indent="0">
              <a:spcBef>
                <a:spcPts val="600"/>
              </a:spcBef>
              <a:buNone/>
              <a:defRPr lang="en-US" sz="800" kern="1200" dirty="0" smtClean="0">
                <a:solidFill>
                  <a:schemeClr val="tx1"/>
                </a:solidFill>
                <a:latin typeface="Segoe UI"/>
                <a:ea typeface="+mn-ea"/>
                <a:cs typeface="+mn-cs"/>
              </a:defRPr>
            </a:lvl3pPr>
            <a:lvl4pPr marL="0" indent="0">
              <a:buNone/>
              <a:defRPr sz="1600"/>
            </a:lvl4pPr>
            <a:lvl5pPr marL="0" indent="0">
              <a:buNone/>
              <a:defRPr sz="1600"/>
            </a:lvl5pPr>
          </a:lstStyle>
          <a:p>
            <a:pPr lvl="0"/>
            <a:r>
              <a:rPr lang="en-US"/>
              <a:t>Edit Master text styles</a:t>
            </a:r>
          </a:p>
          <a:p>
            <a:pPr lvl="1"/>
            <a:r>
              <a:rPr lang="en-US"/>
              <a:t>Second level</a:t>
            </a:r>
          </a:p>
          <a:p>
            <a:pPr lvl="2"/>
            <a:r>
              <a:rPr lang="en-US"/>
              <a:t>Third level</a:t>
            </a:r>
          </a:p>
        </p:txBody>
      </p:sp>
      <p:sp>
        <p:nvSpPr>
          <p:cNvPr id="10" name="Title 9">
            <a:extLst>
              <a:ext uri="{FF2B5EF4-FFF2-40B4-BE49-F238E27FC236}">
                <a16:creationId xmlns:a16="http://schemas.microsoft.com/office/drawing/2014/main" id="{BEEB4436-D0CE-40CA-9A0B-011BDE0D5A85}"/>
              </a:ext>
            </a:extLst>
          </p:cNvPr>
          <p:cNvSpPr>
            <a:spLocks noGrp="1"/>
          </p:cNvSpPr>
          <p:nvPr>
            <p:ph type="title"/>
          </p:nvPr>
        </p:nvSpPr>
        <p:spPr>
          <a:xfrm>
            <a:off x="275317" y="0"/>
            <a:ext cx="11612880" cy="1143001"/>
          </a:xfrm>
        </p:spPr>
        <p:txBody>
          <a:bodyPr anchor="ctr"/>
          <a:lstStyle>
            <a:lvl1pPr algn="ctr">
              <a:defRPr/>
            </a:lvl1pPr>
          </a:lstStyle>
          <a:p>
            <a:r>
              <a:rPr lang="en-US"/>
              <a:t>Click to edit Master title style</a:t>
            </a:r>
          </a:p>
        </p:txBody>
      </p:sp>
      <p:sp>
        <p:nvSpPr>
          <p:cNvPr id="11" name="Rectangle 10">
            <a:extLst>
              <a:ext uri="{FF2B5EF4-FFF2-40B4-BE49-F238E27FC236}">
                <a16:creationId xmlns:a16="http://schemas.microsoft.com/office/drawing/2014/main" id="{54359E68-DF01-40C1-9D88-F57D488F2AD6}"/>
              </a:ext>
            </a:extLst>
          </p:cNvPr>
          <p:cNvSpPr/>
          <p:nvPr userDrawn="1"/>
        </p:nvSpPr>
        <p:spPr bwMode="auto">
          <a:xfrm>
            <a:off x="275317" y="1143001"/>
            <a:ext cx="3657600" cy="4297680"/>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947AEAB6-8FD3-42DC-A174-B516CA13CC09}"/>
              </a:ext>
            </a:extLst>
          </p:cNvPr>
          <p:cNvSpPr/>
          <p:nvPr userDrawn="1"/>
        </p:nvSpPr>
        <p:spPr bwMode="auto">
          <a:xfrm>
            <a:off x="4361888" y="1143001"/>
            <a:ext cx="3657600" cy="4297680"/>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A1259E82-6482-4559-ABCC-D3B0C1040301}"/>
              </a:ext>
            </a:extLst>
          </p:cNvPr>
          <p:cNvSpPr/>
          <p:nvPr userDrawn="1"/>
        </p:nvSpPr>
        <p:spPr bwMode="auto">
          <a:xfrm>
            <a:off x="8257784" y="1143001"/>
            <a:ext cx="3657600" cy="4297680"/>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86328402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0">
          <p15:clr>
            <a:srgbClr val="FBAE40"/>
          </p15:clr>
        </p15:guide>
        <p15:guide id="2" pos="2592">
          <p15:clr>
            <a:srgbClr val="FBAE40"/>
          </p15:clr>
        </p15:guide>
        <p15:guide id="3" pos="2640">
          <p15:clr>
            <a:srgbClr val="FBAE40"/>
          </p15:clr>
        </p15:guide>
        <p15:guide id="4" pos="5064">
          <p15:clr>
            <a:srgbClr val="FBAE40"/>
          </p15:clr>
        </p15:guide>
        <p15:guide id="5" pos="5136">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CA3C78-C546-4CDD-A83E-9937E1FBDAA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996B525-B9D7-4E72-9BFF-55043CA4578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0465E01-F578-4580-BED8-D81A68B4D35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4A9354A-893F-4D46-82E6-914913041889}"/>
              </a:ext>
            </a:extLst>
          </p:cNvPr>
          <p:cNvSpPr>
            <a:spLocks noGrp="1"/>
          </p:cNvSpPr>
          <p:nvPr>
            <p:ph type="dt" sz="half" idx="10"/>
          </p:nvPr>
        </p:nvSpPr>
        <p:spPr/>
        <p:txBody>
          <a:bodyPr/>
          <a:lstStyle/>
          <a:p>
            <a:fld id="{F171088A-E607-47B3-A80B-E6CD1A36C6F1}" type="datetimeFigureOut">
              <a:rPr lang="en-US" smtClean="0"/>
              <a:t>08-Aug-19</a:t>
            </a:fld>
            <a:endParaRPr lang="en-US"/>
          </a:p>
        </p:txBody>
      </p:sp>
      <p:sp>
        <p:nvSpPr>
          <p:cNvPr id="6" name="Footer Placeholder 5">
            <a:extLst>
              <a:ext uri="{FF2B5EF4-FFF2-40B4-BE49-F238E27FC236}">
                <a16:creationId xmlns:a16="http://schemas.microsoft.com/office/drawing/2014/main" id="{27BF038B-285D-4DE7-9BA4-8518CFE2902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C913586-09BE-4AF9-B7AA-3700208DF367}"/>
              </a:ext>
            </a:extLst>
          </p:cNvPr>
          <p:cNvSpPr>
            <a:spLocks noGrp="1"/>
          </p:cNvSpPr>
          <p:nvPr>
            <p:ph type="sldNum" sz="quarter" idx="12"/>
          </p:nvPr>
        </p:nvSpPr>
        <p:spPr/>
        <p:txBody>
          <a:bodyPr/>
          <a:lstStyle/>
          <a:p>
            <a:fld id="{F2E601CE-4997-41D2-84BF-6EA0EB84F46E}" type="slidenum">
              <a:rPr lang="en-US" smtClean="0"/>
              <a:t>‹#›</a:t>
            </a:fld>
            <a:endParaRPr lang="en-US"/>
          </a:p>
        </p:txBody>
      </p:sp>
    </p:spTree>
    <p:extLst>
      <p:ext uri="{BB962C8B-B14F-4D97-AF65-F5344CB8AC3E}">
        <p14:creationId xmlns:p14="http://schemas.microsoft.com/office/powerpoint/2010/main" val="33735815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BD00D1-94C7-4FD2-BC6A-C50C34C4192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1C68655-0B1F-4AF3-8730-1BB9C115723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530089A-7A0B-4FA1-A96F-49DAA39F1D0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00DF5A1-C983-4A96-AACD-C2C06873931D}"/>
              </a:ext>
            </a:extLst>
          </p:cNvPr>
          <p:cNvSpPr>
            <a:spLocks noGrp="1"/>
          </p:cNvSpPr>
          <p:nvPr>
            <p:ph type="dt" sz="half" idx="10"/>
          </p:nvPr>
        </p:nvSpPr>
        <p:spPr/>
        <p:txBody>
          <a:bodyPr/>
          <a:lstStyle/>
          <a:p>
            <a:fld id="{F171088A-E607-47B3-A80B-E6CD1A36C6F1}" type="datetimeFigureOut">
              <a:rPr lang="en-US" smtClean="0"/>
              <a:t>08-Aug-19</a:t>
            </a:fld>
            <a:endParaRPr lang="en-US"/>
          </a:p>
        </p:txBody>
      </p:sp>
      <p:sp>
        <p:nvSpPr>
          <p:cNvPr id="6" name="Footer Placeholder 5">
            <a:extLst>
              <a:ext uri="{FF2B5EF4-FFF2-40B4-BE49-F238E27FC236}">
                <a16:creationId xmlns:a16="http://schemas.microsoft.com/office/drawing/2014/main" id="{6223DA79-9FB0-48B3-9204-F8C1AAA64CD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7361B65-F1B2-4923-A06B-2AC7CE6E613C}"/>
              </a:ext>
            </a:extLst>
          </p:cNvPr>
          <p:cNvSpPr>
            <a:spLocks noGrp="1"/>
          </p:cNvSpPr>
          <p:nvPr>
            <p:ph type="sldNum" sz="quarter" idx="12"/>
          </p:nvPr>
        </p:nvSpPr>
        <p:spPr/>
        <p:txBody>
          <a:bodyPr/>
          <a:lstStyle/>
          <a:p>
            <a:fld id="{F2E601CE-4997-41D2-84BF-6EA0EB84F46E}" type="slidenum">
              <a:rPr lang="en-US" smtClean="0"/>
              <a:t>‹#›</a:t>
            </a:fld>
            <a:endParaRPr lang="en-US"/>
          </a:p>
        </p:txBody>
      </p:sp>
    </p:spTree>
    <p:extLst>
      <p:ext uri="{BB962C8B-B14F-4D97-AF65-F5344CB8AC3E}">
        <p14:creationId xmlns:p14="http://schemas.microsoft.com/office/powerpoint/2010/main" val="8087945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theme" Target="../theme/theme2.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6.xml"/><Relationship Id="rId13" Type="http://schemas.openxmlformats.org/officeDocument/2006/relationships/slideLayout" Target="../slideLayouts/slideLayout51.xml"/><Relationship Id="rId18" Type="http://schemas.openxmlformats.org/officeDocument/2006/relationships/slideLayout" Target="../slideLayouts/slideLayout56.xml"/><Relationship Id="rId26" Type="http://schemas.openxmlformats.org/officeDocument/2006/relationships/theme" Target="../theme/theme3.xml"/><Relationship Id="rId3" Type="http://schemas.openxmlformats.org/officeDocument/2006/relationships/slideLayout" Target="../slideLayouts/slideLayout41.xml"/><Relationship Id="rId21" Type="http://schemas.openxmlformats.org/officeDocument/2006/relationships/slideLayout" Target="../slideLayouts/slideLayout59.xml"/><Relationship Id="rId7" Type="http://schemas.openxmlformats.org/officeDocument/2006/relationships/slideLayout" Target="../slideLayouts/slideLayout45.xml"/><Relationship Id="rId12" Type="http://schemas.openxmlformats.org/officeDocument/2006/relationships/slideLayout" Target="../slideLayouts/slideLayout50.xml"/><Relationship Id="rId17" Type="http://schemas.openxmlformats.org/officeDocument/2006/relationships/slideLayout" Target="../slideLayouts/slideLayout55.xml"/><Relationship Id="rId25" Type="http://schemas.openxmlformats.org/officeDocument/2006/relationships/slideLayout" Target="../slideLayouts/slideLayout63.xml"/><Relationship Id="rId2" Type="http://schemas.openxmlformats.org/officeDocument/2006/relationships/slideLayout" Target="../slideLayouts/slideLayout40.xml"/><Relationship Id="rId16" Type="http://schemas.openxmlformats.org/officeDocument/2006/relationships/slideLayout" Target="../slideLayouts/slideLayout54.xml"/><Relationship Id="rId20" Type="http://schemas.openxmlformats.org/officeDocument/2006/relationships/slideLayout" Target="../slideLayouts/slideLayout58.xml"/><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24" Type="http://schemas.openxmlformats.org/officeDocument/2006/relationships/slideLayout" Target="../slideLayouts/slideLayout62.xml"/><Relationship Id="rId5" Type="http://schemas.openxmlformats.org/officeDocument/2006/relationships/slideLayout" Target="../slideLayouts/slideLayout43.xml"/><Relationship Id="rId15" Type="http://schemas.openxmlformats.org/officeDocument/2006/relationships/slideLayout" Target="../slideLayouts/slideLayout53.xml"/><Relationship Id="rId23" Type="http://schemas.openxmlformats.org/officeDocument/2006/relationships/slideLayout" Target="../slideLayouts/slideLayout61.xml"/><Relationship Id="rId10" Type="http://schemas.openxmlformats.org/officeDocument/2006/relationships/slideLayout" Target="../slideLayouts/slideLayout48.xml"/><Relationship Id="rId19" Type="http://schemas.openxmlformats.org/officeDocument/2006/relationships/slideLayout" Target="../slideLayouts/slideLayout57.xml"/><Relationship Id="rId4" Type="http://schemas.openxmlformats.org/officeDocument/2006/relationships/slideLayout" Target="../slideLayouts/slideLayout42.xml"/><Relationship Id="rId9" Type="http://schemas.openxmlformats.org/officeDocument/2006/relationships/slideLayout" Target="../slideLayouts/slideLayout47.xml"/><Relationship Id="rId14" Type="http://schemas.openxmlformats.org/officeDocument/2006/relationships/slideLayout" Target="../slideLayouts/slideLayout52.xml"/><Relationship Id="rId22" Type="http://schemas.openxmlformats.org/officeDocument/2006/relationships/slideLayout" Target="../slideLayouts/slideLayout60.xml"/><Relationship Id="rId27" Type="http://schemas.openxmlformats.org/officeDocument/2006/relationships/image" Target="../media/image8.emf"/></Relationships>
</file>

<file path=ppt/slideMasters/_rels/slideMaster4.xml.rels><?xml version="1.0" encoding="UTF-8" standalone="yes"?>
<Relationships xmlns="http://schemas.openxmlformats.org/package/2006/relationships"><Relationship Id="rId8" Type="http://schemas.openxmlformats.org/officeDocument/2006/relationships/theme" Target="../theme/theme4.xml"/><Relationship Id="rId3" Type="http://schemas.openxmlformats.org/officeDocument/2006/relationships/slideLayout" Target="../slideLayouts/slideLayout66.xml"/><Relationship Id="rId7" Type="http://schemas.openxmlformats.org/officeDocument/2006/relationships/slideLayout" Target="../slideLayouts/slideLayout70.xml"/><Relationship Id="rId2" Type="http://schemas.openxmlformats.org/officeDocument/2006/relationships/slideLayout" Target="../slideLayouts/slideLayout65.xml"/><Relationship Id="rId1" Type="http://schemas.openxmlformats.org/officeDocument/2006/relationships/slideLayout" Target="../slideLayouts/slideLayout64.xml"/><Relationship Id="rId6" Type="http://schemas.openxmlformats.org/officeDocument/2006/relationships/slideLayout" Target="../slideLayouts/slideLayout69.xml"/><Relationship Id="rId5" Type="http://schemas.openxmlformats.org/officeDocument/2006/relationships/slideLayout" Target="../slideLayouts/slideLayout68.xml"/><Relationship Id="rId4" Type="http://schemas.openxmlformats.org/officeDocument/2006/relationships/slideLayout" Target="../slideLayouts/slideLayout6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D22E7FB-6509-42E6-9CD3-D4E4241B6F7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D9CC63B-6584-40E6-8932-47A159AC18B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588DF26-21DA-44F0-9D60-BD2050B159F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171088A-E607-47B3-A80B-E6CD1A36C6F1}" type="datetimeFigureOut">
              <a:rPr lang="en-US" smtClean="0"/>
              <a:t>08-Aug-19</a:t>
            </a:fld>
            <a:endParaRPr lang="en-US"/>
          </a:p>
        </p:txBody>
      </p:sp>
      <p:sp>
        <p:nvSpPr>
          <p:cNvPr id="5" name="Footer Placeholder 4">
            <a:extLst>
              <a:ext uri="{FF2B5EF4-FFF2-40B4-BE49-F238E27FC236}">
                <a16:creationId xmlns:a16="http://schemas.microsoft.com/office/drawing/2014/main" id="{8B6EB21E-45AF-4A1C-B49C-BC4BEF92B7B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3E89086-2B21-4604-BFF7-15C5E3B65D4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2E601CE-4997-41D2-84BF-6EA0EB84F46E}" type="slidenum">
              <a:rPr lang="en-US" smtClean="0"/>
              <a:t>‹#›</a:t>
            </a:fld>
            <a:endParaRPr lang="en-US"/>
          </a:p>
        </p:txBody>
      </p:sp>
    </p:spTree>
    <p:extLst>
      <p:ext uri="{BB962C8B-B14F-4D97-AF65-F5344CB8AC3E}">
        <p14:creationId xmlns:p14="http://schemas.microsoft.com/office/powerpoint/2010/main" val="96642321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95000"/>
          </a:schemeClr>
        </a:solidFill>
        <a:effectLst/>
      </p:bgPr>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8897303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Lst>
  <p:transition>
    <p:fade/>
  </p:transition>
  <p:hf sldNum="0" hdr="0" ftr="0" dt="0"/>
  <p:txStyles>
    <p:titleStyle>
      <a:lvl1pPr algn="ctr"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7"/>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971661657"/>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 id="2147483700" r:id="rId12"/>
    <p:sldLayoutId id="2147483701" r:id="rId13"/>
    <p:sldLayoutId id="2147483702" r:id="rId14"/>
    <p:sldLayoutId id="2147483703" r:id="rId15"/>
    <p:sldLayoutId id="2147483704" r:id="rId16"/>
    <p:sldLayoutId id="2147483705" r:id="rId17"/>
    <p:sldLayoutId id="2147483706" r:id="rId18"/>
    <p:sldLayoutId id="2147483707" r:id="rId19"/>
    <p:sldLayoutId id="2147483708" r:id="rId20"/>
    <p:sldLayoutId id="2147483709" r:id="rId21"/>
    <p:sldLayoutId id="2147483710" r:id="rId22"/>
    <p:sldLayoutId id="2147483711" r:id="rId23"/>
    <p:sldLayoutId id="2147483712" r:id="rId24"/>
    <p:sldLayoutId id="2147483713" r:id="rId25"/>
  </p:sldLayoutIdLst>
  <p:transition>
    <p:fade/>
  </p:transition>
  <p:hf sldNum="0" hdr="0" ftr="0" dt="0"/>
  <p:txStyles>
    <p:titleStyle>
      <a:lvl1pPr algn="l" defTabSz="932563"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856367118"/>
      </p:ext>
    </p:extLst>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55.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5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55.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55.xml"/><Relationship Id="rId4" Type="http://schemas.microsoft.com/office/2007/relationships/hdphoto" Target="../media/hdphoto1.wdp"/></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41.xml"/><Relationship Id="rId5" Type="http://schemas.openxmlformats.org/officeDocument/2006/relationships/image" Target="../media/image22.png"/><Relationship Id="rId4" Type="http://schemas.microsoft.com/office/2007/relationships/hdphoto" Target="../media/hdphoto2.wdp"/></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55.xml"/><Relationship Id="rId4" Type="http://schemas.openxmlformats.org/officeDocument/2006/relationships/hyperlink" Target="https://visionaidevkit.com/" TargetMode="External"/></Relationships>
</file>

<file path=ppt/slides/_rels/slide18.xml.rels><?xml version="1.0" encoding="UTF-8" standalone="yes"?>
<Relationships xmlns="http://schemas.openxmlformats.org/package/2006/relationships"><Relationship Id="rId13" Type="http://schemas.openxmlformats.org/officeDocument/2006/relationships/image" Target="../media/image35.jpg"/><Relationship Id="rId18" Type="http://schemas.openxmlformats.org/officeDocument/2006/relationships/image" Target="../media/image40.jpeg"/><Relationship Id="rId26" Type="http://schemas.openxmlformats.org/officeDocument/2006/relationships/image" Target="../media/image48.jpg"/><Relationship Id="rId39" Type="http://schemas.openxmlformats.org/officeDocument/2006/relationships/image" Target="../media/image61.jpeg"/><Relationship Id="rId3" Type="http://schemas.openxmlformats.org/officeDocument/2006/relationships/image" Target="../media/image25.jpg"/><Relationship Id="rId21" Type="http://schemas.openxmlformats.org/officeDocument/2006/relationships/image" Target="../media/image43.jpg"/><Relationship Id="rId34" Type="http://schemas.openxmlformats.org/officeDocument/2006/relationships/image" Target="../media/image56.jpeg"/><Relationship Id="rId42" Type="http://schemas.openxmlformats.org/officeDocument/2006/relationships/image" Target="../media/image64.jpeg"/><Relationship Id="rId47" Type="http://schemas.openxmlformats.org/officeDocument/2006/relationships/image" Target="../media/image69.jpg"/><Relationship Id="rId50" Type="http://schemas.openxmlformats.org/officeDocument/2006/relationships/image" Target="../media/image72.jpg"/><Relationship Id="rId7" Type="http://schemas.openxmlformats.org/officeDocument/2006/relationships/image" Target="../media/image29.jpeg"/><Relationship Id="rId12" Type="http://schemas.openxmlformats.org/officeDocument/2006/relationships/image" Target="../media/image34.jpg"/><Relationship Id="rId17" Type="http://schemas.openxmlformats.org/officeDocument/2006/relationships/image" Target="../media/image39.jpg"/><Relationship Id="rId25" Type="http://schemas.openxmlformats.org/officeDocument/2006/relationships/image" Target="../media/image47.jpg"/><Relationship Id="rId33" Type="http://schemas.openxmlformats.org/officeDocument/2006/relationships/image" Target="../media/image55.jpg"/><Relationship Id="rId38" Type="http://schemas.openxmlformats.org/officeDocument/2006/relationships/image" Target="../media/image60.jpeg"/><Relationship Id="rId46" Type="http://schemas.openxmlformats.org/officeDocument/2006/relationships/image" Target="../media/image68.png"/><Relationship Id="rId2" Type="http://schemas.openxmlformats.org/officeDocument/2006/relationships/notesSlide" Target="../notesSlides/notesSlide11.xml"/><Relationship Id="rId16" Type="http://schemas.openxmlformats.org/officeDocument/2006/relationships/image" Target="../media/image38.jpg"/><Relationship Id="rId20" Type="http://schemas.openxmlformats.org/officeDocument/2006/relationships/image" Target="../media/image42.jpg"/><Relationship Id="rId29" Type="http://schemas.openxmlformats.org/officeDocument/2006/relationships/image" Target="../media/image51.jpg"/><Relationship Id="rId41" Type="http://schemas.openxmlformats.org/officeDocument/2006/relationships/image" Target="../media/image63.jpeg"/><Relationship Id="rId1" Type="http://schemas.openxmlformats.org/officeDocument/2006/relationships/slideLayout" Target="../slideLayouts/slideLayout55.xml"/><Relationship Id="rId6" Type="http://schemas.openxmlformats.org/officeDocument/2006/relationships/image" Target="../media/image28.jpeg"/><Relationship Id="rId11" Type="http://schemas.openxmlformats.org/officeDocument/2006/relationships/image" Target="../media/image33.jpg"/><Relationship Id="rId24" Type="http://schemas.openxmlformats.org/officeDocument/2006/relationships/image" Target="../media/image46.jpg"/><Relationship Id="rId32" Type="http://schemas.openxmlformats.org/officeDocument/2006/relationships/image" Target="../media/image54.jpeg"/><Relationship Id="rId37" Type="http://schemas.openxmlformats.org/officeDocument/2006/relationships/image" Target="../media/image59.jpg"/><Relationship Id="rId40" Type="http://schemas.openxmlformats.org/officeDocument/2006/relationships/image" Target="../media/image62.jpeg"/><Relationship Id="rId45" Type="http://schemas.openxmlformats.org/officeDocument/2006/relationships/image" Target="../media/image67.jpg"/><Relationship Id="rId53" Type="http://schemas.openxmlformats.org/officeDocument/2006/relationships/image" Target="../media/image75.jpg"/><Relationship Id="rId5" Type="http://schemas.openxmlformats.org/officeDocument/2006/relationships/image" Target="../media/image27.jpg"/><Relationship Id="rId15" Type="http://schemas.openxmlformats.org/officeDocument/2006/relationships/image" Target="../media/image37.jpg"/><Relationship Id="rId23" Type="http://schemas.openxmlformats.org/officeDocument/2006/relationships/image" Target="../media/image45.jpeg"/><Relationship Id="rId28" Type="http://schemas.openxmlformats.org/officeDocument/2006/relationships/image" Target="../media/image50.png"/><Relationship Id="rId36" Type="http://schemas.openxmlformats.org/officeDocument/2006/relationships/image" Target="../media/image58.jpg"/><Relationship Id="rId49" Type="http://schemas.openxmlformats.org/officeDocument/2006/relationships/image" Target="../media/image71.png"/><Relationship Id="rId10" Type="http://schemas.openxmlformats.org/officeDocument/2006/relationships/image" Target="../media/image32.jpg"/><Relationship Id="rId19" Type="http://schemas.openxmlformats.org/officeDocument/2006/relationships/image" Target="../media/image41.jpg"/><Relationship Id="rId31" Type="http://schemas.openxmlformats.org/officeDocument/2006/relationships/image" Target="../media/image53.png"/><Relationship Id="rId44" Type="http://schemas.openxmlformats.org/officeDocument/2006/relationships/image" Target="../media/image66.jpg"/><Relationship Id="rId52" Type="http://schemas.openxmlformats.org/officeDocument/2006/relationships/image" Target="../media/image74.png"/><Relationship Id="rId4" Type="http://schemas.openxmlformats.org/officeDocument/2006/relationships/image" Target="../media/image26.jpg"/><Relationship Id="rId9" Type="http://schemas.openxmlformats.org/officeDocument/2006/relationships/image" Target="../media/image31.jpeg"/><Relationship Id="rId14" Type="http://schemas.openxmlformats.org/officeDocument/2006/relationships/image" Target="../media/image36.jpg"/><Relationship Id="rId22" Type="http://schemas.openxmlformats.org/officeDocument/2006/relationships/image" Target="../media/image44.jpg"/><Relationship Id="rId27" Type="http://schemas.openxmlformats.org/officeDocument/2006/relationships/image" Target="../media/image49.png"/><Relationship Id="rId30" Type="http://schemas.openxmlformats.org/officeDocument/2006/relationships/image" Target="../media/image52.jpeg"/><Relationship Id="rId35" Type="http://schemas.openxmlformats.org/officeDocument/2006/relationships/image" Target="../media/image57.jpeg"/><Relationship Id="rId43" Type="http://schemas.openxmlformats.org/officeDocument/2006/relationships/image" Target="../media/image65.jpeg"/><Relationship Id="rId48" Type="http://schemas.openxmlformats.org/officeDocument/2006/relationships/image" Target="../media/image70.png"/><Relationship Id="rId8" Type="http://schemas.openxmlformats.org/officeDocument/2006/relationships/image" Target="../media/image30.jpg"/><Relationship Id="rId51" Type="http://schemas.openxmlformats.org/officeDocument/2006/relationships/image" Target="../media/image73.png"/></Relationships>
</file>

<file path=ppt/slides/_rels/slide1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2.xml"/><Relationship Id="rId1" Type="http://schemas.openxmlformats.org/officeDocument/2006/relationships/slideLayout" Target="../slideLayouts/slideLayout45.xml"/><Relationship Id="rId4" Type="http://schemas.openxmlformats.org/officeDocument/2006/relationships/hyperlink" Target="http://www.azure-sphere.com/"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3.xml"/><Relationship Id="rId1" Type="http://schemas.openxmlformats.org/officeDocument/2006/relationships/slideLayout" Target="../slideLayouts/slideLayout55.xml"/></Relationships>
</file>

<file path=ppt/slides/_rels/slide2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4.xml"/><Relationship Id="rId1" Type="http://schemas.openxmlformats.org/officeDocument/2006/relationships/slideLayout" Target="../slideLayouts/slideLayout45.xml"/><Relationship Id="rId6" Type="http://schemas.microsoft.com/office/2007/relationships/hdphoto" Target="../media/hdphoto3.wdp"/><Relationship Id="rId5" Type="http://schemas.openxmlformats.org/officeDocument/2006/relationships/image" Target="../media/image80.png"/><Relationship Id="rId4" Type="http://schemas.openxmlformats.org/officeDocument/2006/relationships/image" Target="../media/image79.png"/></Relationships>
</file>

<file path=ppt/slides/_rels/slide2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5.xml"/><Relationship Id="rId1" Type="http://schemas.openxmlformats.org/officeDocument/2006/relationships/slideLayout" Target="../slideLayouts/slideLayout55.xml"/></Relationships>
</file>

<file path=ppt/slides/_rels/slide23.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6.xml"/><Relationship Id="rId1" Type="http://schemas.openxmlformats.org/officeDocument/2006/relationships/slideLayout" Target="../slideLayouts/slideLayout5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hyperlink" Target="https://github.com/microsoft/vscode-iot-workbench/blob/master/docs/iot-devkit/media/iot-devkit-get-started/hardware.jpg"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github.com/microsoft/vscode-iot-workbench/blob/master/docs/iot-devkit/media/iot-devkit-get-started/wifi-ap.jpg" TargetMode="External"/><Relationship Id="rId2" Type="http://schemas.openxmlformats.org/officeDocument/2006/relationships/image" Target="../media/image12.jpg"/><Relationship Id="rId1" Type="http://schemas.openxmlformats.org/officeDocument/2006/relationships/slideLayout" Target="../slideLayouts/slideLayout7.xml"/><Relationship Id="rId4" Type="http://schemas.openxmlformats.org/officeDocument/2006/relationships/image" Target="../media/image13.jpeg"/></Relationships>
</file>

<file path=ppt/slides/_rels/slide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5.gif"/><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55.xml"/><Relationship Id="rId4" Type="http://schemas.openxmlformats.org/officeDocument/2006/relationships/hyperlink" Target="http://azureiotcentral.com/"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6" name="Rectangle 8">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4" descr="A picture containing LEGO">
            <a:extLst>
              <a:ext uri="{FF2B5EF4-FFF2-40B4-BE49-F238E27FC236}">
                <a16:creationId xmlns:a16="http://schemas.microsoft.com/office/drawing/2014/main" id="{498EF9E6-28E4-44FD-B8F6-F70201BBE807}"/>
              </a:ext>
            </a:extLst>
          </p:cNvPr>
          <p:cNvPicPr>
            <a:picLocks noChangeAspect="1"/>
          </p:cNvPicPr>
          <p:nvPr/>
        </p:nvPicPr>
        <p:blipFill rotWithShape="1">
          <a:blip r:embed="rId3">
            <a:alphaModFix amt="50000"/>
          </a:blip>
          <a:srcRect b="15730"/>
          <a:stretch/>
        </p:blipFill>
        <p:spPr>
          <a:xfrm>
            <a:off x="20" y="1"/>
            <a:ext cx="12191980" cy="6857999"/>
          </a:xfrm>
          <a:prstGeom prst="rect">
            <a:avLst/>
          </a:prstGeom>
        </p:spPr>
      </p:pic>
      <p:sp>
        <p:nvSpPr>
          <p:cNvPr id="2" name="Title 1">
            <a:extLst>
              <a:ext uri="{FF2B5EF4-FFF2-40B4-BE49-F238E27FC236}">
                <a16:creationId xmlns:a16="http://schemas.microsoft.com/office/drawing/2014/main" id="{A8C1459F-C714-4076-9E8C-32098E4FBBC1}"/>
              </a:ext>
            </a:extLst>
          </p:cNvPr>
          <p:cNvSpPr>
            <a:spLocks noGrp="1"/>
          </p:cNvSpPr>
          <p:nvPr>
            <p:ph type="ctrTitle"/>
          </p:nvPr>
        </p:nvSpPr>
        <p:spPr>
          <a:xfrm>
            <a:off x="1524000" y="1122362"/>
            <a:ext cx="9144000" cy="2900518"/>
          </a:xfrm>
        </p:spPr>
        <p:txBody>
          <a:bodyPr>
            <a:normAutofit/>
          </a:bodyPr>
          <a:lstStyle/>
          <a:p>
            <a:r>
              <a:rPr lang="en-US">
                <a:solidFill>
                  <a:srgbClr val="FFFFFF"/>
                </a:solidFill>
              </a:rPr>
              <a:t>Azure IoT and MXChip</a:t>
            </a:r>
          </a:p>
        </p:txBody>
      </p:sp>
      <p:sp>
        <p:nvSpPr>
          <p:cNvPr id="3" name="Subtitle 2">
            <a:extLst>
              <a:ext uri="{FF2B5EF4-FFF2-40B4-BE49-F238E27FC236}">
                <a16:creationId xmlns:a16="http://schemas.microsoft.com/office/drawing/2014/main" id="{5B136725-6D00-456C-B232-45A91EE18A08}"/>
              </a:ext>
            </a:extLst>
          </p:cNvPr>
          <p:cNvSpPr>
            <a:spLocks noGrp="1"/>
          </p:cNvSpPr>
          <p:nvPr>
            <p:ph type="subTitle" idx="1"/>
          </p:nvPr>
        </p:nvSpPr>
        <p:spPr>
          <a:xfrm>
            <a:off x="1524000" y="4159404"/>
            <a:ext cx="9144000" cy="1098395"/>
          </a:xfrm>
        </p:spPr>
        <p:txBody>
          <a:bodyPr>
            <a:normAutofit/>
          </a:bodyPr>
          <a:lstStyle/>
          <a:p>
            <a:r>
              <a:rPr lang="en-US">
                <a:solidFill>
                  <a:srgbClr val="FFFFFF"/>
                </a:solidFill>
              </a:rPr>
              <a:t>Wriju Ghosh</a:t>
            </a:r>
          </a:p>
          <a:p>
            <a:r>
              <a:rPr lang="en-US">
                <a:solidFill>
                  <a:srgbClr val="FFFFFF"/>
                </a:solidFill>
              </a:rPr>
              <a:t>@wrijugh</a:t>
            </a:r>
          </a:p>
        </p:txBody>
      </p:sp>
    </p:spTree>
    <p:extLst>
      <p:ext uri="{BB962C8B-B14F-4D97-AF65-F5344CB8AC3E}">
        <p14:creationId xmlns:p14="http://schemas.microsoft.com/office/powerpoint/2010/main" val="3169877664"/>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5" name="Group 84">
            <a:extLst>
              <a:ext uri="{FF2B5EF4-FFF2-40B4-BE49-F238E27FC236}">
                <a16:creationId xmlns:a16="http://schemas.microsoft.com/office/drawing/2014/main" id="{E1BF422F-06F9-4B70-B9F1-BF1D372B3BE4}"/>
              </a:ext>
            </a:extLst>
          </p:cNvPr>
          <p:cNvGrpSpPr/>
          <p:nvPr/>
        </p:nvGrpSpPr>
        <p:grpSpPr>
          <a:xfrm>
            <a:off x="0" y="0"/>
            <a:ext cx="6096000" cy="6858000"/>
            <a:chOff x="0" y="0"/>
            <a:chExt cx="6096000" cy="6858000"/>
          </a:xfrm>
        </p:grpSpPr>
        <p:pic>
          <p:nvPicPr>
            <p:cNvPr id="2" name="Picture 1">
              <a:extLst>
                <a:ext uri="{FF2B5EF4-FFF2-40B4-BE49-F238E27FC236}">
                  <a16:creationId xmlns:a16="http://schemas.microsoft.com/office/drawing/2014/main" id="{DA7AC49C-A88C-4F12-BF8C-DBB5E739D020}"/>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l="1736" t="971" r="11684" b="1438"/>
            <a:stretch/>
          </p:blipFill>
          <p:spPr>
            <a:xfrm>
              <a:off x="0" y="0"/>
              <a:ext cx="6096000" cy="6857996"/>
            </a:xfrm>
            <a:prstGeom prst="rect">
              <a:avLst/>
            </a:prstGeom>
          </p:spPr>
        </p:pic>
        <p:sp>
          <p:nvSpPr>
            <p:cNvPr id="3" name="Rectangle 2">
              <a:extLst>
                <a:ext uri="{FF2B5EF4-FFF2-40B4-BE49-F238E27FC236}">
                  <a16:creationId xmlns:a16="http://schemas.microsoft.com/office/drawing/2014/main" id="{7261388B-2B9B-4960-9832-67A07E57B59F}"/>
                </a:ext>
              </a:extLst>
            </p:cNvPr>
            <p:cNvSpPr/>
            <p:nvPr/>
          </p:nvSpPr>
          <p:spPr bwMode="auto">
            <a:xfrm>
              <a:off x="0" y="0"/>
              <a:ext cx="6096000" cy="6858000"/>
            </a:xfrm>
            <a:prstGeom prst="rect">
              <a:avLst/>
            </a:prstGeom>
            <a:solidFill>
              <a:schemeClr val="tx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4" name="Rectangle 3">
            <a:extLst>
              <a:ext uri="{FF2B5EF4-FFF2-40B4-BE49-F238E27FC236}">
                <a16:creationId xmlns:a16="http://schemas.microsoft.com/office/drawing/2014/main" id="{009C8441-20DF-4434-9CEC-793AEB631918}"/>
              </a:ext>
            </a:extLst>
          </p:cNvPr>
          <p:cNvSpPr/>
          <p:nvPr/>
        </p:nvSpPr>
        <p:spPr>
          <a:xfrm>
            <a:off x="312738" y="2927863"/>
            <a:ext cx="5783263" cy="992404"/>
          </a:xfrm>
          <a:prstGeom prst="rect">
            <a:avLst/>
          </a:prstGeom>
        </p:spPr>
        <p:txBody>
          <a:bodyPr wrap="square" lIns="0" tIns="0" rIns="274320" bIns="0" anchor="ctr">
            <a:noAutofit/>
          </a:bodyPr>
          <a:lstStyle/>
          <a:p>
            <a:pPr marL="0" marR="0" lvl="0" indent="0" algn="r" defTabSz="932688"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FFFFFF"/>
                </a:solidFill>
                <a:effectLst/>
                <a:uLnTx/>
                <a:uFillTx/>
                <a:latin typeface="Segoe UI Semilight (Headings)"/>
                <a:ea typeface="+mn-ea"/>
                <a:cs typeface="+mn-cs"/>
              </a:rPr>
              <a:t>Azure</a:t>
            </a:r>
            <a:r>
              <a:rPr kumimoji="0" lang="en-US" sz="2400" b="0" i="0" u="none" strike="noStrike" kern="1200" cap="none" spc="0" normalizeH="0" baseline="0" noProof="0">
                <a:ln>
                  <a:noFill/>
                </a:ln>
                <a:solidFill>
                  <a:srgbClr val="FFFFFF"/>
                </a:solidFill>
                <a:effectLst/>
                <a:uLnTx/>
                <a:uFillTx/>
                <a:latin typeface="Segoe UI Semibold"/>
                <a:ea typeface="+mn-ea"/>
                <a:cs typeface="+mn-cs"/>
              </a:rPr>
              <a:t> </a:t>
            </a:r>
            <a:r>
              <a:rPr kumimoji="0" lang="en-US" sz="36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IoT solution accelerators</a:t>
            </a:r>
          </a:p>
        </p:txBody>
      </p:sp>
      <p:grpSp>
        <p:nvGrpSpPr>
          <p:cNvPr id="5" name="Group 4">
            <a:extLst>
              <a:ext uri="{FF2B5EF4-FFF2-40B4-BE49-F238E27FC236}">
                <a16:creationId xmlns:a16="http://schemas.microsoft.com/office/drawing/2014/main" id="{7BEB8457-1D96-4E08-B78F-1CB8F9FA93FC}"/>
              </a:ext>
            </a:extLst>
          </p:cNvPr>
          <p:cNvGrpSpPr/>
          <p:nvPr/>
        </p:nvGrpSpPr>
        <p:grpSpPr>
          <a:xfrm>
            <a:off x="6679646" y="5492918"/>
            <a:ext cx="4397819" cy="841304"/>
            <a:chOff x="7217775" y="5525085"/>
            <a:chExt cx="4397819" cy="841304"/>
          </a:xfrm>
        </p:grpSpPr>
        <p:grpSp>
          <p:nvGrpSpPr>
            <p:cNvPr id="6" name="Group 5">
              <a:extLst>
                <a:ext uri="{FF2B5EF4-FFF2-40B4-BE49-F238E27FC236}">
                  <a16:creationId xmlns:a16="http://schemas.microsoft.com/office/drawing/2014/main" id="{99AEC766-66BA-4ABB-89CB-24A0F4694D9F}"/>
                </a:ext>
              </a:extLst>
            </p:cNvPr>
            <p:cNvGrpSpPr/>
            <p:nvPr/>
          </p:nvGrpSpPr>
          <p:grpSpPr>
            <a:xfrm>
              <a:off x="7217775" y="5987838"/>
              <a:ext cx="2198909" cy="378551"/>
              <a:chOff x="7217775" y="5987838"/>
              <a:chExt cx="2198909" cy="378551"/>
            </a:xfrm>
          </p:grpSpPr>
          <p:sp>
            <p:nvSpPr>
              <p:cNvPr id="22" name="Rectangle 21">
                <a:extLst>
                  <a:ext uri="{FF2B5EF4-FFF2-40B4-BE49-F238E27FC236}">
                    <a16:creationId xmlns:a16="http://schemas.microsoft.com/office/drawing/2014/main" id="{CE22E3E0-9774-4519-A078-8FEE4E05202E}"/>
                  </a:ext>
                </a:extLst>
              </p:cNvPr>
              <p:cNvSpPr/>
              <p:nvPr/>
            </p:nvSpPr>
            <p:spPr>
              <a:xfrm>
                <a:off x="7774985" y="6094013"/>
                <a:ext cx="1641699" cy="166199"/>
              </a:xfrm>
              <a:prstGeom prst="rect">
                <a:avLst/>
              </a:prstGeom>
            </p:spPr>
            <p:txBody>
              <a:bodyPr wrap="square" lIns="0" tIns="0" rIns="0" bIns="0" anchor="ctr" anchorCtr="0">
                <a:spAutoFit/>
              </a:bodyPr>
              <a:lstStyle/>
              <a:p>
                <a:pPr marL="0" marR="0" lvl="0" indent="0" algn="l" defTabSz="932114"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41204">
                          <a:srgbClr val="0D0D0D"/>
                        </a:gs>
                        <a:gs pos="59000">
                          <a:srgbClr val="0D0D0D"/>
                        </a:gs>
                      </a:gsLst>
                      <a:lin ang="5400000" scaled="1"/>
                    </a:gradFill>
                    <a:effectLst/>
                    <a:uLnTx/>
                    <a:uFillTx/>
                    <a:latin typeface="Segoe UI Semibold"/>
                    <a:ea typeface="+mn-ea"/>
                    <a:cs typeface="Segoe UI Semilight" panose="020B0402040204020203" pitchFamily="34" charset="0"/>
                  </a:rPr>
                  <a:t>Predictive maintenance</a:t>
                </a:r>
              </a:p>
            </p:txBody>
          </p:sp>
          <p:grpSp>
            <p:nvGrpSpPr>
              <p:cNvPr id="23" name="Group 22">
                <a:extLst>
                  <a:ext uri="{FF2B5EF4-FFF2-40B4-BE49-F238E27FC236}">
                    <a16:creationId xmlns:a16="http://schemas.microsoft.com/office/drawing/2014/main" id="{30527776-79D4-4375-9A87-B6A23C7C6F9D}"/>
                  </a:ext>
                </a:extLst>
              </p:cNvPr>
              <p:cNvGrpSpPr/>
              <p:nvPr/>
            </p:nvGrpSpPr>
            <p:grpSpPr>
              <a:xfrm>
                <a:off x="7217775" y="5987838"/>
                <a:ext cx="378551" cy="378551"/>
                <a:chOff x="7217775" y="5987838"/>
                <a:chExt cx="378551" cy="378551"/>
              </a:xfrm>
            </p:grpSpPr>
            <p:sp>
              <p:nvSpPr>
                <p:cNvPr id="24" name="Oval 23">
                  <a:extLst>
                    <a:ext uri="{FF2B5EF4-FFF2-40B4-BE49-F238E27FC236}">
                      <a16:creationId xmlns:a16="http://schemas.microsoft.com/office/drawing/2014/main" id="{1B0934B3-6636-49E3-ADAA-CCD9F1C220EA}"/>
                    </a:ext>
                  </a:extLst>
                </p:cNvPr>
                <p:cNvSpPr/>
                <p:nvPr/>
              </p:nvSpPr>
              <p:spPr bwMode="auto">
                <a:xfrm>
                  <a:off x="7217775" y="5987838"/>
                  <a:ext cx="378551" cy="378551"/>
                </a:xfrm>
                <a:prstGeom prst="ellipse">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41204">
                          <a:srgbClr val="0D0D0D"/>
                        </a:gs>
                        <a:gs pos="59000">
                          <a:srgbClr val="0D0D0D"/>
                        </a:gs>
                      </a:gsLst>
                      <a:lin ang="5400000" scaled="1"/>
                    </a:gradFill>
                    <a:effectLst/>
                    <a:uLnTx/>
                    <a:uFillTx/>
                    <a:latin typeface="Segoe UI Semilight"/>
                    <a:ea typeface="+mn-ea"/>
                    <a:cs typeface="+mn-cs"/>
                  </a:endParaRPr>
                </a:p>
              </p:txBody>
            </p:sp>
            <p:sp>
              <p:nvSpPr>
                <p:cNvPr id="25" name="DeveloperTools_EC7A" title="Icon of a wrench and a screwdriver">
                  <a:extLst>
                    <a:ext uri="{FF2B5EF4-FFF2-40B4-BE49-F238E27FC236}">
                      <a16:creationId xmlns:a16="http://schemas.microsoft.com/office/drawing/2014/main" id="{58A656D2-24CD-4071-BF98-1AEFC0310F21}"/>
                    </a:ext>
                  </a:extLst>
                </p:cNvPr>
                <p:cNvSpPr>
                  <a:spLocks noChangeAspect="1" noEditPoints="1"/>
                </p:cNvSpPr>
                <p:nvPr/>
              </p:nvSpPr>
              <p:spPr bwMode="auto">
                <a:xfrm>
                  <a:off x="7334510" y="6062813"/>
                  <a:ext cx="145081" cy="228600"/>
                </a:xfrm>
                <a:custGeom>
                  <a:avLst/>
                  <a:gdLst>
                    <a:gd name="T0" fmla="*/ 765 w 2384"/>
                    <a:gd name="T1" fmla="*/ 958 h 3756"/>
                    <a:gd name="T2" fmla="*/ 765 w 2384"/>
                    <a:gd name="T3" fmla="*/ 3500 h 3756"/>
                    <a:gd name="T4" fmla="*/ 509 w 2384"/>
                    <a:gd name="T5" fmla="*/ 3756 h 3756"/>
                    <a:gd name="T6" fmla="*/ 509 w 2384"/>
                    <a:gd name="T7" fmla="*/ 3756 h 3756"/>
                    <a:gd name="T8" fmla="*/ 253 w 2384"/>
                    <a:gd name="T9" fmla="*/ 3500 h 3756"/>
                    <a:gd name="T10" fmla="*/ 253 w 2384"/>
                    <a:gd name="T11" fmla="*/ 958 h 3756"/>
                    <a:gd name="T12" fmla="*/ 0 w 2384"/>
                    <a:gd name="T13" fmla="*/ 518 h 3756"/>
                    <a:gd name="T14" fmla="*/ 509 w 2384"/>
                    <a:gd name="T15" fmla="*/ 9 h 3756"/>
                    <a:gd name="T16" fmla="*/ 1018 w 2384"/>
                    <a:gd name="T17" fmla="*/ 518 h 3756"/>
                    <a:gd name="T18" fmla="*/ 765 w 2384"/>
                    <a:gd name="T19" fmla="*/ 958 h 3756"/>
                    <a:gd name="T20" fmla="*/ 1503 w 2384"/>
                    <a:gd name="T21" fmla="*/ 2012 h 3756"/>
                    <a:gd name="T22" fmla="*/ 1503 w 2384"/>
                    <a:gd name="T23" fmla="*/ 3500 h 3756"/>
                    <a:gd name="T24" fmla="*/ 1759 w 2384"/>
                    <a:gd name="T25" fmla="*/ 3756 h 3756"/>
                    <a:gd name="T26" fmla="*/ 1759 w 2384"/>
                    <a:gd name="T27" fmla="*/ 3756 h 3756"/>
                    <a:gd name="T28" fmla="*/ 2015 w 2384"/>
                    <a:gd name="T29" fmla="*/ 3500 h 3756"/>
                    <a:gd name="T30" fmla="*/ 2015 w 2384"/>
                    <a:gd name="T31" fmla="*/ 2012 h 3756"/>
                    <a:gd name="T32" fmla="*/ 509 w 2384"/>
                    <a:gd name="T33" fmla="*/ 0 h 3756"/>
                    <a:gd name="T34" fmla="*/ 509 w 2384"/>
                    <a:gd name="T35" fmla="*/ 509 h 3756"/>
                    <a:gd name="T36" fmla="*/ 1134 w 2384"/>
                    <a:gd name="T37" fmla="*/ 2012 h 3756"/>
                    <a:gd name="T38" fmla="*/ 2384 w 2384"/>
                    <a:gd name="T39" fmla="*/ 2012 h 3756"/>
                    <a:gd name="T40" fmla="*/ 1759 w 2384"/>
                    <a:gd name="T41" fmla="*/ 2012 h 3756"/>
                    <a:gd name="T42" fmla="*/ 1759 w 2384"/>
                    <a:gd name="T43" fmla="*/ 711 h 3756"/>
                    <a:gd name="T44" fmla="*/ 2015 w 2384"/>
                    <a:gd name="T45" fmla="*/ 9 h 3756"/>
                    <a:gd name="T46" fmla="*/ 1503 w 2384"/>
                    <a:gd name="T47" fmla="*/ 9 h 3756"/>
                    <a:gd name="T48" fmla="*/ 1503 w 2384"/>
                    <a:gd name="T49" fmla="*/ 510 h 3756"/>
                    <a:gd name="T50" fmla="*/ 1759 w 2384"/>
                    <a:gd name="T51" fmla="*/ 756 h 3756"/>
                    <a:gd name="T52" fmla="*/ 2015 w 2384"/>
                    <a:gd name="T53" fmla="*/ 510 h 3756"/>
                    <a:gd name="T54" fmla="*/ 2015 w 2384"/>
                    <a:gd name="T55" fmla="*/ 9 h 3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84" h="3756">
                      <a:moveTo>
                        <a:pt x="765" y="958"/>
                      </a:moveTo>
                      <a:cubicBezTo>
                        <a:pt x="765" y="3500"/>
                        <a:pt x="765" y="3500"/>
                        <a:pt x="765" y="3500"/>
                      </a:cubicBezTo>
                      <a:cubicBezTo>
                        <a:pt x="765" y="3641"/>
                        <a:pt x="650" y="3756"/>
                        <a:pt x="509" y="3756"/>
                      </a:cubicBezTo>
                      <a:cubicBezTo>
                        <a:pt x="509" y="3756"/>
                        <a:pt x="509" y="3756"/>
                        <a:pt x="509" y="3756"/>
                      </a:cubicBezTo>
                      <a:cubicBezTo>
                        <a:pt x="368" y="3756"/>
                        <a:pt x="253" y="3641"/>
                        <a:pt x="253" y="3500"/>
                      </a:cubicBezTo>
                      <a:cubicBezTo>
                        <a:pt x="253" y="958"/>
                        <a:pt x="253" y="958"/>
                        <a:pt x="253" y="958"/>
                      </a:cubicBezTo>
                      <a:cubicBezTo>
                        <a:pt x="102" y="869"/>
                        <a:pt x="0" y="706"/>
                        <a:pt x="0" y="518"/>
                      </a:cubicBezTo>
                      <a:cubicBezTo>
                        <a:pt x="0" y="237"/>
                        <a:pt x="228" y="9"/>
                        <a:pt x="509" y="9"/>
                      </a:cubicBezTo>
                      <a:cubicBezTo>
                        <a:pt x="790" y="9"/>
                        <a:pt x="1018" y="237"/>
                        <a:pt x="1018" y="518"/>
                      </a:cubicBezTo>
                      <a:cubicBezTo>
                        <a:pt x="1018" y="706"/>
                        <a:pt x="916" y="869"/>
                        <a:pt x="765" y="958"/>
                      </a:cubicBezTo>
                      <a:close/>
                      <a:moveTo>
                        <a:pt x="1503" y="2012"/>
                      </a:moveTo>
                      <a:cubicBezTo>
                        <a:pt x="1503" y="3500"/>
                        <a:pt x="1503" y="3500"/>
                        <a:pt x="1503" y="3500"/>
                      </a:cubicBezTo>
                      <a:cubicBezTo>
                        <a:pt x="1503" y="3641"/>
                        <a:pt x="1618" y="3756"/>
                        <a:pt x="1759" y="3756"/>
                      </a:cubicBezTo>
                      <a:cubicBezTo>
                        <a:pt x="1759" y="3756"/>
                        <a:pt x="1759" y="3756"/>
                        <a:pt x="1759" y="3756"/>
                      </a:cubicBezTo>
                      <a:cubicBezTo>
                        <a:pt x="1900" y="3756"/>
                        <a:pt x="2015" y="3641"/>
                        <a:pt x="2015" y="3500"/>
                      </a:cubicBezTo>
                      <a:cubicBezTo>
                        <a:pt x="2015" y="2012"/>
                        <a:pt x="2015" y="2012"/>
                        <a:pt x="2015" y="2012"/>
                      </a:cubicBezTo>
                      <a:moveTo>
                        <a:pt x="509" y="0"/>
                      </a:moveTo>
                      <a:cubicBezTo>
                        <a:pt x="509" y="509"/>
                        <a:pt x="509" y="509"/>
                        <a:pt x="509" y="509"/>
                      </a:cubicBezTo>
                      <a:moveTo>
                        <a:pt x="1134" y="2012"/>
                      </a:moveTo>
                      <a:cubicBezTo>
                        <a:pt x="2384" y="2012"/>
                        <a:pt x="2384" y="2012"/>
                        <a:pt x="2384" y="2012"/>
                      </a:cubicBezTo>
                      <a:moveTo>
                        <a:pt x="1759" y="2012"/>
                      </a:moveTo>
                      <a:cubicBezTo>
                        <a:pt x="1759" y="711"/>
                        <a:pt x="1759" y="711"/>
                        <a:pt x="1759" y="711"/>
                      </a:cubicBezTo>
                      <a:moveTo>
                        <a:pt x="2015" y="9"/>
                      </a:moveTo>
                      <a:cubicBezTo>
                        <a:pt x="1503" y="9"/>
                        <a:pt x="1503" y="9"/>
                        <a:pt x="1503" y="9"/>
                      </a:cubicBezTo>
                      <a:cubicBezTo>
                        <a:pt x="1503" y="510"/>
                        <a:pt x="1503" y="510"/>
                        <a:pt x="1503" y="510"/>
                      </a:cubicBezTo>
                      <a:cubicBezTo>
                        <a:pt x="1759" y="756"/>
                        <a:pt x="1759" y="756"/>
                        <a:pt x="1759" y="756"/>
                      </a:cubicBezTo>
                      <a:cubicBezTo>
                        <a:pt x="2015" y="510"/>
                        <a:pt x="2015" y="510"/>
                        <a:pt x="2015" y="510"/>
                      </a:cubicBezTo>
                      <a:lnTo>
                        <a:pt x="2015" y="9"/>
                      </a:lnTo>
                      <a:close/>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41204">
                          <a:srgbClr val="0D0D0D"/>
                        </a:gs>
                        <a:gs pos="59000">
                          <a:srgbClr val="0D0D0D"/>
                        </a:gs>
                      </a:gsLst>
                      <a:lin ang="5400000" scaled="1"/>
                    </a:gradFill>
                    <a:effectLst/>
                    <a:uLnTx/>
                    <a:uFillTx/>
                    <a:latin typeface="Segoe UI"/>
                    <a:ea typeface="+mn-ea"/>
                    <a:cs typeface="+mn-cs"/>
                  </a:endParaRPr>
                </a:p>
              </p:txBody>
            </p:sp>
          </p:grpSp>
        </p:grpSp>
        <p:grpSp>
          <p:nvGrpSpPr>
            <p:cNvPr id="7" name="Group 6">
              <a:extLst>
                <a:ext uri="{FF2B5EF4-FFF2-40B4-BE49-F238E27FC236}">
                  <a16:creationId xmlns:a16="http://schemas.microsoft.com/office/drawing/2014/main" id="{86BA57B4-53B1-425B-BF87-BD5387B23E24}"/>
                </a:ext>
              </a:extLst>
            </p:cNvPr>
            <p:cNvGrpSpPr/>
            <p:nvPr/>
          </p:nvGrpSpPr>
          <p:grpSpPr>
            <a:xfrm>
              <a:off x="9595343" y="5527580"/>
              <a:ext cx="2020251" cy="378551"/>
              <a:chOff x="9416686" y="5527580"/>
              <a:chExt cx="2020251" cy="378551"/>
            </a:xfrm>
          </p:grpSpPr>
          <p:sp>
            <p:nvSpPr>
              <p:cNvPr id="18" name="Rectangle 17">
                <a:extLst>
                  <a:ext uri="{FF2B5EF4-FFF2-40B4-BE49-F238E27FC236}">
                    <a16:creationId xmlns:a16="http://schemas.microsoft.com/office/drawing/2014/main" id="{BFC1BABC-9B0A-4619-A249-9604A435772E}"/>
                  </a:ext>
                </a:extLst>
              </p:cNvPr>
              <p:cNvSpPr/>
              <p:nvPr/>
            </p:nvSpPr>
            <p:spPr>
              <a:xfrm>
                <a:off x="9973897" y="5633755"/>
                <a:ext cx="1463040" cy="166199"/>
              </a:xfrm>
              <a:prstGeom prst="rect">
                <a:avLst/>
              </a:prstGeom>
            </p:spPr>
            <p:txBody>
              <a:bodyPr wrap="square" lIns="0" tIns="0" rIns="0" bIns="0" anchor="ctr" anchorCtr="0">
                <a:spAutoFit/>
              </a:bodyPr>
              <a:lstStyle/>
              <a:p>
                <a:pPr marL="0" marR="0" lvl="0" indent="0" algn="l" defTabSz="932114"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41204">
                          <a:srgbClr val="0D0D0D"/>
                        </a:gs>
                        <a:gs pos="59000">
                          <a:srgbClr val="0D0D0D"/>
                        </a:gs>
                      </a:gsLst>
                      <a:lin ang="5400000" scaled="1"/>
                    </a:gradFill>
                    <a:effectLst/>
                    <a:uLnTx/>
                    <a:uFillTx/>
                    <a:latin typeface="Segoe UI Semibold"/>
                    <a:ea typeface="+mn-ea"/>
                    <a:cs typeface="Segoe UI Semilight" panose="020B0402040204020203" pitchFamily="34" charset="0"/>
                  </a:rPr>
                  <a:t>Connected factory</a:t>
                </a:r>
              </a:p>
            </p:txBody>
          </p:sp>
          <p:grpSp>
            <p:nvGrpSpPr>
              <p:cNvPr id="19" name="Group 18">
                <a:extLst>
                  <a:ext uri="{FF2B5EF4-FFF2-40B4-BE49-F238E27FC236}">
                    <a16:creationId xmlns:a16="http://schemas.microsoft.com/office/drawing/2014/main" id="{9D553DDC-EF5D-4BF0-AD57-5F6B83765C6F}"/>
                  </a:ext>
                </a:extLst>
              </p:cNvPr>
              <p:cNvGrpSpPr/>
              <p:nvPr/>
            </p:nvGrpSpPr>
            <p:grpSpPr>
              <a:xfrm>
                <a:off x="9416686" y="5527580"/>
                <a:ext cx="378551" cy="378551"/>
                <a:chOff x="9416686" y="5527580"/>
                <a:chExt cx="378551" cy="378551"/>
              </a:xfrm>
            </p:grpSpPr>
            <p:sp>
              <p:nvSpPr>
                <p:cNvPr id="20" name="Oval 19">
                  <a:extLst>
                    <a:ext uri="{FF2B5EF4-FFF2-40B4-BE49-F238E27FC236}">
                      <a16:creationId xmlns:a16="http://schemas.microsoft.com/office/drawing/2014/main" id="{125C91F8-8399-4B5F-A3CD-BC411497910A}"/>
                    </a:ext>
                  </a:extLst>
                </p:cNvPr>
                <p:cNvSpPr/>
                <p:nvPr/>
              </p:nvSpPr>
              <p:spPr bwMode="auto">
                <a:xfrm>
                  <a:off x="9416686" y="5527580"/>
                  <a:ext cx="378551" cy="378551"/>
                </a:xfrm>
                <a:prstGeom prst="ellipse">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41204">
                          <a:srgbClr val="0D0D0D"/>
                        </a:gs>
                        <a:gs pos="59000">
                          <a:srgbClr val="0D0D0D"/>
                        </a:gs>
                      </a:gsLst>
                      <a:lin ang="5400000" scaled="1"/>
                    </a:gradFill>
                    <a:effectLst/>
                    <a:uLnTx/>
                    <a:uFillTx/>
                    <a:latin typeface="Segoe UI Semilight"/>
                    <a:ea typeface="+mn-ea"/>
                    <a:cs typeface="+mn-cs"/>
                  </a:endParaRPr>
                </a:p>
              </p:txBody>
            </p:sp>
            <p:sp>
              <p:nvSpPr>
                <p:cNvPr id="21" name="Manufacturing_E99C" title="Icon of a robotic arm">
                  <a:extLst>
                    <a:ext uri="{FF2B5EF4-FFF2-40B4-BE49-F238E27FC236}">
                      <a16:creationId xmlns:a16="http://schemas.microsoft.com/office/drawing/2014/main" id="{F9D62314-83A8-4A2A-AB50-F495D83EA9E9}"/>
                    </a:ext>
                  </a:extLst>
                </p:cNvPr>
                <p:cNvSpPr>
                  <a:spLocks noChangeAspect="1" noEditPoints="1"/>
                </p:cNvSpPr>
                <p:nvPr/>
              </p:nvSpPr>
              <p:spPr bwMode="auto">
                <a:xfrm>
                  <a:off x="9489036" y="5602555"/>
                  <a:ext cx="233851" cy="228600"/>
                </a:xfrm>
                <a:custGeom>
                  <a:avLst/>
                  <a:gdLst>
                    <a:gd name="T0" fmla="*/ 3549 w 3875"/>
                    <a:gd name="T1" fmla="*/ 2212 h 3788"/>
                    <a:gd name="T2" fmla="*/ 3875 w 3875"/>
                    <a:gd name="T3" fmla="*/ 2538 h 3788"/>
                    <a:gd name="T4" fmla="*/ 3875 w 3875"/>
                    <a:gd name="T5" fmla="*/ 2913 h 3788"/>
                    <a:gd name="T6" fmla="*/ 3195 w 3875"/>
                    <a:gd name="T7" fmla="*/ 2218 h 3788"/>
                    <a:gd name="T8" fmla="*/ 2875 w 3875"/>
                    <a:gd name="T9" fmla="*/ 2538 h 3788"/>
                    <a:gd name="T10" fmla="*/ 2875 w 3875"/>
                    <a:gd name="T11" fmla="*/ 2913 h 3788"/>
                    <a:gd name="T12" fmla="*/ 1000 w 3875"/>
                    <a:gd name="T13" fmla="*/ 1413 h 3788"/>
                    <a:gd name="T14" fmla="*/ 375 w 3875"/>
                    <a:gd name="T15" fmla="*/ 2038 h 3788"/>
                    <a:gd name="T16" fmla="*/ 375 w 3875"/>
                    <a:gd name="T17" fmla="*/ 3788 h 3788"/>
                    <a:gd name="T18" fmla="*/ 1625 w 3875"/>
                    <a:gd name="T19" fmla="*/ 3788 h 3788"/>
                    <a:gd name="T20" fmla="*/ 1625 w 3875"/>
                    <a:gd name="T21" fmla="*/ 2038 h 3788"/>
                    <a:gd name="T22" fmla="*/ 1000 w 3875"/>
                    <a:gd name="T23" fmla="*/ 1413 h 3788"/>
                    <a:gd name="T24" fmla="*/ 0 w 3875"/>
                    <a:gd name="T25" fmla="*/ 3788 h 3788"/>
                    <a:gd name="T26" fmla="*/ 2000 w 3875"/>
                    <a:gd name="T27" fmla="*/ 3788 h 3788"/>
                    <a:gd name="T28" fmla="*/ 1000 w 3875"/>
                    <a:gd name="T29" fmla="*/ 2038 h 3788"/>
                    <a:gd name="T30" fmla="*/ 875 w 3875"/>
                    <a:gd name="T31" fmla="*/ 2163 h 3788"/>
                    <a:gd name="T32" fmla="*/ 1000 w 3875"/>
                    <a:gd name="T33" fmla="*/ 2288 h 3788"/>
                    <a:gd name="T34" fmla="*/ 1125 w 3875"/>
                    <a:gd name="T35" fmla="*/ 2163 h 3788"/>
                    <a:gd name="T36" fmla="*/ 1000 w 3875"/>
                    <a:gd name="T37" fmla="*/ 2038 h 3788"/>
                    <a:gd name="T38" fmla="*/ 3054 w 3875"/>
                    <a:gd name="T39" fmla="*/ 1920 h 3788"/>
                    <a:gd name="T40" fmla="*/ 3518 w 3875"/>
                    <a:gd name="T41" fmla="*/ 1722 h 3788"/>
                    <a:gd name="T42" fmla="*/ 1604 w 3875"/>
                    <a:gd name="T43" fmla="*/ 1875 h 3788"/>
                    <a:gd name="T44" fmla="*/ 2769 w 3875"/>
                    <a:gd name="T45" fmla="*/ 674 h 3788"/>
                    <a:gd name="T46" fmla="*/ 2761 w 3875"/>
                    <a:gd name="T47" fmla="*/ 144 h 3788"/>
                    <a:gd name="T48" fmla="*/ 2231 w 3875"/>
                    <a:gd name="T49" fmla="*/ 152 h 3788"/>
                    <a:gd name="T50" fmla="*/ 1007 w 3875"/>
                    <a:gd name="T51" fmla="*/ 1413 h 3788"/>
                    <a:gd name="T52" fmla="*/ 3141 w 3875"/>
                    <a:gd name="T53" fmla="*/ 2139 h 3788"/>
                    <a:gd name="T54" fmla="*/ 3508 w 3875"/>
                    <a:gd name="T55" fmla="*/ 2246 h 3788"/>
                    <a:gd name="T56" fmla="*/ 3592 w 3875"/>
                    <a:gd name="T57" fmla="*/ 1924 h 3788"/>
                    <a:gd name="T58" fmla="*/ 2846 w 3875"/>
                    <a:gd name="T59" fmla="*/ 268 h 3788"/>
                    <a:gd name="T60" fmla="*/ 3141 w 3875"/>
                    <a:gd name="T61" fmla="*/ 2139 h 3788"/>
                    <a:gd name="T62" fmla="*/ 2575 w 3875"/>
                    <a:gd name="T63" fmla="*/ 874 h 3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875" h="3788">
                      <a:moveTo>
                        <a:pt x="3549" y="2212"/>
                      </a:moveTo>
                      <a:cubicBezTo>
                        <a:pt x="3875" y="2538"/>
                        <a:pt x="3875" y="2538"/>
                        <a:pt x="3875" y="2538"/>
                      </a:cubicBezTo>
                      <a:cubicBezTo>
                        <a:pt x="3875" y="2913"/>
                        <a:pt x="3875" y="2913"/>
                        <a:pt x="3875" y="2913"/>
                      </a:cubicBezTo>
                      <a:moveTo>
                        <a:pt x="3195" y="2218"/>
                      </a:moveTo>
                      <a:cubicBezTo>
                        <a:pt x="2875" y="2538"/>
                        <a:pt x="2875" y="2538"/>
                        <a:pt x="2875" y="2538"/>
                      </a:cubicBezTo>
                      <a:cubicBezTo>
                        <a:pt x="2875" y="2913"/>
                        <a:pt x="2875" y="2913"/>
                        <a:pt x="2875" y="2913"/>
                      </a:cubicBezTo>
                      <a:moveTo>
                        <a:pt x="1000" y="1413"/>
                      </a:moveTo>
                      <a:cubicBezTo>
                        <a:pt x="655" y="1413"/>
                        <a:pt x="375" y="1693"/>
                        <a:pt x="375" y="2038"/>
                      </a:cubicBezTo>
                      <a:cubicBezTo>
                        <a:pt x="375" y="3788"/>
                        <a:pt x="375" y="3788"/>
                        <a:pt x="375" y="3788"/>
                      </a:cubicBezTo>
                      <a:cubicBezTo>
                        <a:pt x="1625" y="3788"/>
                        <a:pt x="1625" y="3788"/>
                        <a:pt x="1625" y="3788"/>
                      </a:cubicBezTo>
                      <a:cubicBezTo>
                        <a:pt x="1625" y="2038"/>
                        <a:pt x="1625" y="2038"/>
                        <a:pt x="1625" y="2038"/>
                      </a:cubicBezTo>
                      <a:cubicBezTo>
                        <a:pt x="1625" y="1693"/>
                        <a:pt x="1345" y="1413"/>
                        <a:pt x="1000" y="1413"/>
                      </a:cubicBezTo>
                      <a:close/>
                      <a:moveTo>
                        <a:pt x="0" y="3788"/>
                      </a:moveTo>
                      <a:cubicBezTo>
                        <a:pt x="2000" y="3788"/>
                        <a:pt x="2000" y="3788"/>
                        <a:pt x="2000" y="3788"/>
                      </a:cubicBezTo>
                      <a:moveTo>
                        <a:pt x="1000" y="2038"/>
                      </a:moveTo>
                      <a:cubicBezTo>
                        <a:pt x="931" y="2038"/>
                        <a:pt x="875" y="2094"/>
                        <a:pt x="875" y="2163"/>
                      </a:cubicBezTo>
                      <a:cubicBezTo>
                        <a:pt x="875" y="2232"/>
                        <a:pt x="931" y="2288"/>
                        <a:pt x="1000" y="2288"/>
                      </a:cubicBezTo>
                      <a:cubicBezTo>
                        <a:pt x="1069" y="2288"/>
                        <a:pt x="1125" y="2232"/>
                        <a:pt x="1125" y="2163"/>
                      </a:cubicBezTo>
                      <a:cubicBezTo>
                        <a:pt x="1125" y="2094"/>
                        <a:pt x="1069" y="2038"/>
                        <a:pt x="1000" y="2038"/>
                      </a:cubicBezTo>
                      <a:close/>
                      <a:moveTo>
                        <a:pt x="3054" y="1920"/>
                      </a:moveTo>
                      <a:cubicBezTo>
                        <a:pt x="3518" y="1722"/>
                        <a:pt x="3518" y="1722"/>
                        <a:pt x="3518" y="1722"/>
                      </a:cubicBezTo>
                      <a:moveTo>
                        <a:pt x="1604" y="1875"/>
                      </a:moveTo>
                      <a:cubicBezTo>
                        <a:pt x="2769" y="674"/>
                        <a:pt x="2769" y="674"/>
                        <a:pt x="2769" y="674"/>
                      </a:cubicBezTo>
                      <a:cubicBezTo>
                        <a:pt x="2913" y="526"/>
                        <a:pt x="2910" y="288"/>
                        <a:pt x="2761" y="144"/>
                      </a:cubicBezTo>
                      <a:cubicBezTo>
                        <a:pt x="2613" y="0"/>
                        <a:pt x="2375" y="3"/>
                        <a:pt x="2231" y="152"/>
                      </a:cubicBezTo>
                      <a:cubicBezTo>
                        <a:pt x="1007" y="1413"/>
                        <a:pt x="1007" y="1413"/>
                        <a:pt x="1007" y="1413"/>
                      </a:cubicBezTo>
                      <a:moveTo>
                        <a:pt x="3141" y="2139"/>
                      </a:moveTo>
                      <a:cubicBezTo>
                        <a:pt x="3202" y="2278"/>
                        <a:pt x="3375" y="2333"/>
                        <a:pt x="3508" y="2246"/>
                      </a:cubicBezTo>
                      <a:cubicBezTo>
                        <a:pt x="3612" y="2178"/>
                        <a:pt x="3643" y="2038"/>
                        <a:pt x="3592" y="1924"/>
                      </a:cubicBezTo>
                      <a:cubicBezTo>
                        <a:pt x="2846" y="268"/>
                        <a:pt x="2846" y="268"/>
                        <a:pt x="2846" y="268"/>
                      </a:cubicBezTo>
                      <a:moveTo>
                        <a:pt x="3141" y="2139"/>
                      </a:moveTo>
                      <a:cubicBezTo>
                        <a:pt x="2575" y="874"/>
                        <a:pt x="2575" y="874"/>
                        <a:pt x="2575" y="874"/>
                      </a:cubicBezTo>
                    </a:path>
                  </a:pathLst>
                </a:custGeom>
                <a:noFill/>
                <a:ln w="127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41204">
                          <a:srgbClr val="0D0D0D"/>
                        </a:gs>
                        <a:gs pos="59000">
                          <a:srgbClr val="0D0D0D"/>
                        </a:gs>
                      </a:gsLst>
                      <a:lin ang="5400000" scaled="1"/>
                    </a:gradFill>
                    <a:effectLst/>
                    <a:uLnTx/>
                    <a:uFillTx/>
                    <a:latin typeface="Segoe UI"/>
                    <a:ea typeface="+mn-ea"/>
                    <a:cs typeface="+mn-cs"/>
                  </a:endParaRPr>
                </a:p>
              </p:txBody>
            </p:sp>
          </p:grpSp>
        </p:grpSp>
        <p:grpSp>
          <p:nvGrpSpPr>
            <p:cNvPr id="8" name="Group 7">
              <a:extLst>
                <a:ext uri="{FF2B5EF4-FFF2-40B4-BE49-F238E27FC236}">
                  <a16:creationId xmlns:a16="http://schemas.microsoft.com/office/drawing/2014/main" id="{A8A3A8AD-F610-4502-AFBC-6F70004E15CA}"/>
                </a:ext>
              </a:extLst>
            </p:cNvPr>
            <p:cNvGrpSpPr/>
            <p:nvPr/>
          </p:nvGrpSpPr>
          <p:grpSpPr>
            <a:xfrm>
              <a:off x="7218347" y="5525085"/>
              <a:ext cx="2020251" cy="378551"/>
              <a:chOff x="7218347" y="5525085"/>
              <a:chExt cx="2020251" cy="378551"/>
            </a:xfrm>
          </p:grpSpPr>
          <p:sp>
            <p:nvSpPr>
              <p:cNvPr id="14" name="Rectangle 13">
                <a:extLst>
                  <a:ext uri="{FF2B5EF4-FFF2-40B4-BE49-F238E27FC236}">
                    <a16:creationId xmlns:a16="http://schemas.microsoft.com/office/drawing/2014/main" id="{36B5E816-7805-4C22-B11B-1DB5F2E21D3F}"/>
                  </a:ext>
                </a:extLst>
              </p:cNvPr>
              <p:cNvSpPr/>
              <p:nvPr/>
            </p:nvSpPr>
            <p:spPr>
              <a:xfrm>
                <a:off x="7775558" y="5631260"/>
                <a:ext cx="1463040" cy="166199"/>
              </a:xfrm>
              <a:prstGeom prst="rect">
                <a:avLst/>
              </a:prstGeom>
            </p:spPr>
            <p:txBody>
              <a:bodyPr wrap="square" lIns="0" tIns="0" rIns="0" bIns="0" anchor="ctr" anchorCtr="0">
                <a:spAutoFit/>
              </a:bodyPr>
              <a:lstStyle/>
              <a:p>
                <a:pPr marL="0" marR="0" lvl="0" indent="0" algn="l" defTabSz="932114"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41204">
                          <a:srgbClr val="0D0D0D"/>
                        </a:gs>
                        <a:gs pos="59000">
                          <a:srgbClr val="0D0D0D"/>
                        </a:gs>
                      </a:gsLst>
                      <a:lin ang="5400000" scaled="1"/>
                    </a:gradFill>
                    <a:effectLst/>
                    <a:uLnTx/>
                    <a:uFillTx/>
                    <a:latin typeface="Segoe UI Semibold"/>
                    <a:ea typeface="+mn-ea"/>
                    <a:cs typeface="Segoe UI Semilight" panose="020B0402040204020203" pitchFamily="34" charset="0"/>
                  </a:rPr>
                  <a:t>Remote monitoring </a:t>
                </a:r>
              </a:p>
            </p:txBody>
          </p:sp>
          <p:grpSp>
            <p:nvGrpSpPr>
              <p:cNvPr id="15" name="Group 14">
                <a:extLst>
                  <a:ext uri="{FF2B5EF4-FFF2-40B4-BE49-F238E27FC236}">
                    <a16:creationId xmlns:a16="http://schemas.microsoft.com/office/drawing/2014/main" id="{48517D9A-C730-4E15-AB5C-EFC5D5324355}"/>
                  </a:ext>
                </a:extLst>
              </p:cNvPr>
              <p:cNvGrpSpPr/>
              <p:nvPr/>
            </p:nvGrpSpPr>
            <p:grpSpPr>
              <a:xfrm>
                <a:off x="7218347" y="5525085"/>
                <a:ext cx="378551" cy="378551"/>
                <a:chOff x="7218347" y="5525085"/>
                <a:chExt cx="378551" cy="378551"/>
              </a:xfrm>
            </p:grpSpPr>
            <p:sp>
              <p:nvSpPr>
                <p:cNvPr id="16" name="Oval 15">
                  <a:extLst>
                    <a:ext uri="{FF2B5EF4-FFF2-40B4-BE49-F238E27FC236}">
                      <a16:creationId xmlns:a16="http://schemas.microsoft.com/office/drawing/2014/main" id="{71DB2128-6D54-4BE2-95C5-F8994882BBCE}"/>
                    </a:ext>
                  </a:extLst>
                </p:cNvPr>
                <p:cNvSpPr/>
                <p:nvPr/>
              </p:nvSpPr>
              <p:spPr bwMode="auto">
                <a:xfrm>
                  <a:off x="7218347" y="5525085"/>
                  <a:ext cx="378551" cy="378551"/>
                </a:xfrm>
                <a:prstGeom prst="ellipse">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41204">
                          <a:srgbClr val="0D0D0D"/>
                        </a:gs>
                        <a:gs pos="59000">
                          <a:srgbClr val="0D0D0D"/>
                        </a:gs>
                      </a:gsLst>
                      <a:lin ang="5400000" scaled="1"/>
                    </a:gradFill>
                    <a:effectLst/>
                    <a:uLnTx/>
                    <a:uFillTx/>
                    <a:latin typeface="Segoe UI Semilight"/>
                    <a:ea typeface="+mn-ea"/>
                    <a:cs typeface="+mn-cs"/>
                  </a:endParaRPr>
                </a:p>
              </p:txBody>
            </p:sp>
            <p:sp>
              <p:nvSpPr>
                <p:cNvPr id="17" name="speedometer_3" title="Icon of a spedometer showing slow speed">
                  <a:extLst>
                    <a:ext uri="{FF2B5EF4-FFF2-40B4-BE49-F238E27FC236}">
                      <a16:creationId xmlns:a16="http://schemas.microsoft.com/office/drawing/2014/main" id="{7A73976B-0FA4-49E4-AC3E-24E3D9B35676}"/>
                    </a:ext>
                  </a:extLst>
                </p:cNvPr>
                <p:cNvSpPr>
                  <a:spLocks noChangeAspect="1" noEditPoints="1"/>
                </p:cNvSpPr>
                <p:nvPr/>
              </p:nvSpPr>
              <p:spPr bwMode="auto">
                <a:xfrm>
                  <a:off x="7293322" y="5600060"/>
                  <a:ext cx="228600" cy="228600"/>
                </a:xfrm>
                <a:custGeom>
                  <a:avLst/>
                  <a:gdLst>
                    <a:gd name="T0" fmla="*/ 48 w 281"/>
                    <a:gd name="T1" fmla="*/ 181 h 281"/>
                    <a:gd name="T2" fmla="*/ 40 w 281"/>
                    <a:gd name="T3" fmla="*/ 141 h 281"/>
                    <a:gd name="T4" fmla="*/ 140 w 281"/>
                    <a:gd name="T5" fmla="*/ 40 h 281"/>
                    <a:gd name="T6" fmla="*/ 241 w 281"/>
                    <a:gd name="T7" fmla="*/ 141 h 281"/>
                    <a:gd name="T8" fmla="*/ 214 w 281"/>
                    <a:gd name="T9" fmla="*/ 210 h 281"/>
                    <a:gd name="T10" fmla="*/ 126 w 281"/>
                    <a:gd name="T11" fmla="*/ 155 h 281"/>
                    <a:gd name="T12" fmla="*/ 155 w 281"/>
                    <a:gd name="T13" fmla="*/ 155 h 281"/>
                    <a:gd name="T14" fmla="*/ 155 w 281"/>
                    <a:gd name="T15" fmla="*/ 126 h 281"/>
                    <a:gd name="T16" fmla="*/ 126 w 281"/>
                    <a:gd name="T17" fmla="*/ 126 h 281"/>
                    <a:gd name="T18" fmla="*/ 126 w 281"/>
                    <a:gd name="T19" fmla="*/ 155 h 281"/>
                    <a:gd name="T20" fmla="*/ 140 w 281"/>
                    <a:gd name="T21" fmla="*/ 0 h 281"/>
                    <a:gd name="T22" fmla="*/ 0 w 281"/>
                    <a:gd name="T23" fmla="*/ 141 h 281"/>
                    <a:gd name="T24" fmla="*/ 140 w 281"/>
                    <a:gd name="T25" fmla="*/ 281 h 281"/>
                    <a:gd name="T26" fmla="*/ 281 w 281"/>
                    <a:gd name="T27" fmla="*/ 141 h 281"/>
                    <a:gd name="T28" fmla="*/ 140 w 281"/>
                    <a:gd name="T29" fmla="*/ 0 h 281"/>
                    <a:gd name="T30" fmla="*/ 69 w 281"/>
                    <a:gd name="T31" fmla="*/ 212 h 281"/>
                    <a:gd name="T32" fmla="*/ 124 w 281"/>
                    <a:gd name="T33" fmla="*/ 157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1" h="281">
                      <a:moveTo>
                        <a:pt x="48" y="181"/>
                      </a:moveTo>
                      <a:cubicBezTo>
                        <a:pt x="43" y="168"/>
                        <a:pt x="40" y="155"/>
                        <a:pt x="40" y="141"/>
                      </a:cubicBezTo>
                      <a:cubicBezTo>
                        <a:pt x="40" y="85"/>
                        <a:pt x="85" y="40"/>
                        <a:pt x="140" y="40"/>
                      </a:cubicBezTo>
                      <a:cubicBezTo>
                        <a:pt x="196" y="40"/>
                        <a:pt x="241" y="85"/>
                        <a:pt x="241" y="141"/>
                      </a:cubicBezTo>
                      <a:cubicBezTo>
                        <a:pt x="241" y="168"/>
                        <a:pt x="231" y="192"/>
                        <a:pt x="214" y="210"/>
                      </a:cubicBezTo>
                      <a:moveTo>
                        <a:pt x="126" y="155"/>
                      </a:moveTo>
                      <a:cubicBezTo>
                        <a:pt x="134" y="164"/>
                        <a:pt x="147" y="164"/>
                        <a:pt x="155" y="155"/>
                      </a:cubicBezTo>
                      <a:cubicBezTo>
                        <a:pt x="164" y="147"/>
                        <a:pt x="164" y="134"/>
                        <a:pt x="155" y="126"/>
                      </a:cubicBezTo>
                      <a:cubicBezTo>
                        <a:pt x="147" y="117"/>
                        <a:pt x="134" y="118"/>
                        <a:pt x="126" y="126"/>
                      </a:cubicBezTo>
                      <a:cubicBezTo>
                        <a:pt x="117" y="134"/>
                        <a:pt x="117" y="147"/>
                        <a:pt x="126"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69" y="212"/>
                      </a:moveTo>
                      <a:cubicBezTo>
                        <a:pt x="124" y="157"/>
                        <a:pt x="124" y="157"/>
                        <a:pt x="124" y="157"/>
                      </a:cubicBezTo>
                    </a:path>
                  </a:pathLst>
                </a:custGeom>
                <a:noFill/>
                <a:ln w="127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41204">
                          <a:srgbClr val="0D0D0D"/>
                        </a:gs>
                        <a:gs pos="59000">
                          <a:srgbClr val="0D0D0D"/>
                        </a:gs>
                      </a:gsLst>
                      <a:lin ang="5400000" scaled="1"/>
                    </a:gradFill>
                    <a:effectLst/>
                    <a:uLnTx/>
                    <a:uFillTx/>
                    <a:latin typeface="Segoe UI"/>
                    <a:ea typeface="+mn-ea"/>
                    <a:cs typeface="+mn-cs"/>
                  </a:endParaRPr>
                </a:p>
              </p:txBody>
            </p:sp>
          </p:grpSp>
        </p:grpSp>
        <p:grpSp>
          <p:nvGrpSpPr>
            <p:cNvPr id="9" name="Group 8">
              <a:extLst>
                <a:ext uri="{FF2B5EF4-FFF2-40B4-BE49-F238E27FC236}">
                  <a16:creationId xmlns:a16="http://schemas.microsoft.com/office/drawing/2014/main" id="{4536EA0B-3C25-42A6-BEE5-A01961DACFF4}"/>
                </a:ext>
              </a:extLst>
            </p:cNvPr>
            <p:cNvGrpSpPr/>
            <p:nvPr/>
          </p:nvGrpSpPr>
          <p:grpSpPr>
            <a:xfrm>
              <a:off x="9595343" y="5987838"/>
              <a:ext cx="2020251" cy="378551"/>
              <a:chOff x="9416686" y="5987838"/>
              <a:chExt cx="2020251" cy="378551"/>
            </a:xfrm>
          </p:grpSpPr>
          <p:sp>
            <p:nvSpPr>
              <p:cNvPr id="10" name="Rectangle 9">
                <a:extLst>
                  <a:ext uri="{FF2B5EF4-FFF2-40B4-BE49-F238E27FC236}">
                    <a16:creationId xmlns:a16="http://schemas.microsoft.com/office/drawing/2014/main" id="{4DC19693-6AFC-4C4E-9F28-01258B32C0AA}"/>
                  </a:ext>
                </a:extLst>
              </p:cNvPr>
              <p:cNvSpPr/>
              <p:nvPr/>
            </p:nvSpPr>
            <p:spPr>
              <a:xfrm>
                <a:off x="9973897" y="6094013"/>
                <a:ext cx="1463040" cy="166199"/>
              </a:xfrm>
              <a:prstGeom prst="rect">
                <a:avLst/>
              </a:prstGeom>
            </p:spPr>
            <p:txBody>
              <a:bodyPr wrap="square" lIns="0" tIns="0" rIns="0" bIns="0" anchor="ctr" anchorCtr="0">
                <a:spAutoFit/>
              </a:bodyPr>
              <a:lstStyle/>
              <a:p>
                <a:pPr marL="0" marR="0" lvl="0" indent="0" algn="l" defTabSz="932114"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41204">
                          <a:srgbClr val="0D0D0D"/>
                        </a:gs>
                        <a:gs pos="59000">
                          <a:srgbClr val="0D0D0D"/>
                        </a:gs>
                      </a:gsLst>
                      <a:lin ang="5400000" scaled="1"/>
                    </a:gradFill>
                    <a:effectLst/>
                    <a:uLnTx/>
                    <a:uFillTx/>
                    <a:latin typeface="Segoe UI Semibold"/>
                    <a:ea typeface="+mn-ea"/>
                    <a:cs typeface="Segoe UI Semilight" panose="020B0402040204020203" pitchFamily="34" charset="0"/>
                  </a:rPr>
                  <a:t>Device simulation</a:t>
                </a:r>
              </a:p>
            </p:txBody>
          </p:sp>
          <p:grpSp>
            <p:nvGrpSpPr>
              <p:cNvPr id="11" name="Group 10">
                <a:extLst>
                  <a:ext uri="{FF2B5EF4-FFF2-40B4-BE49-F238E27FC236}">
                    <a16:creationId xmlns:a16="http://schemas.microsoft.com/office/drawing/2014/main" id="{13C42334-CFA2-4E86-A8E9-F0C2202A87FA}"/>
                  </a:ext>
                </a:extLst>
              </p:cNvPr>
              <p:cNvGrpSpPr/>
              <p:nvPr/>
            </p:nvGrpSpPr>
            <p:grpSpPr>
              <a:xfrm>
                <a:off x="9416686" y="5987838"/>
                <a:ext cx="378551" cy="378551"/>
                <a:chOff x="9416686" y="5987838"/>
                <a:chExt cx="378551" cy="378551"/>
              </a:xfrm>
            </p:grpSpPr>
            <p:sp>
              <p:nvSpPr>
                <p:cNvPr id="12" name="Oval 11">
                  <a:extLst>
                    <a:ext uri="{FF2B5EF4-FFF2-40B4-BE49-F238E27FC236}">
                      <a16:creationId xmlns:a16="http://schemas.microsoft.com/office/drawing/2014/main" id="{45DA1B93-BE85-409B-A4A7-914858028616}"/>
                    </a:ext>
                  </a:extLst>
                </p:cNvPr>
                <p:cNvSpPr/>
                <p:nvPr/>
              </p:nvSpPr>
              <p:spPr bwMode="auto">
                <a:xfrm>
                  <a:off x="9416686" y="5987838"/>
                  <a:ext cx="378551" cy="378551"/>
                </a:xfrm>
                <a:prstGeom prst="ellipse">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41204">
                          <a:srgbClr val="0D0D0D"/>
                        </a:gs>
                        <a:gs pos="59000">
                          <a:srgbClr val="0D0D0D"/>
                        </a:gs>
                      </a:gsLst>
                      <a:lin ang="5400000" scaled="1"/>
                    </a:gradFill>
                    <a:effectLst/>
                    <a:uLnTx/>
                    <a:uFillTx/>
                    <a:latin typeface="Segoe UI Semilight"/>
                    <a:ea typeface="+mn-ea"/>
                    <a:cs typeface="+mn-cs"/>
                  </a:endParaRPr>
                </a:p>
              </p:txBody>
            </p:sp>
            <p:sp>
              <p:nvSpPr>
                <p:cNvPr id="13" name="ChatBot_F08B" title="Icon of a robotic chat bubble with a smiley face">
                  <a:extLst>
                    <a:ext uri="{FF2B5EF4-FFF2-40B4-BE49-F238E27FC236}">
                      <a16:creationId xmlns:a16="http://schemas.microsoft.com/office/drawing/2014/main" id="{7314584A-DDED-47C1-95F8-031F66538BF2}"/>
                    </a:ext>
                  </a:extLst>
                </p:cNvPr>
                <p:cNvSpPr>
                  <a:spLocks noChangeAspect="1" noEditPoints="1"/>
                </p:cNvSpPr>
                <p:nvPr/>
              </p:nvSpPr>
              <p:spPr bwMode="auto">
                <a:xfrm>
                  <a:off x="9517469" y="6062813"/>
                  <a:ext cx="176984" cy="228600"/>
                </a:xfrm>
                <a:custGeom>
                  <a:avLst/>
                  <a:gdLst>
                    <a:gd name="T0" fmla="*/ 871 w 2742"/>
                    <a:gd name="T1" fmla="*/ 1541 h 3541"/>
                    <a:gd name="T2" fmla="*/ 871 w 2742"/>
                    <a:gd name="T3" fmla="*/ 1791 h 3541"/>
                    <a:gd name="T4" fmla="*/ 1871 w 2742"/>
                    <a:gd name="T5" fmla="*/ 1541 h 3541"/>
                    <a:gd name="T6" fmla="*/ 1871 w 2742"/>
                    <a:gd name="T7" fmla="*/ 1791 h 3541"/>
                    <a:gd name="T8" fmla="*/ 0 w 2742"/>
                    <a:gd name="T9" fmla="*/ 1541 h 3541"/>
                    <a:gd name="T10" fmla="*/ 0 w 2742"/>
                    <a:gd name="T11" fmla="*/ 2041 h 3541"/>
                    <a:gd name="T12" fmla="*/ 2742 w 2742"/>
                    <a:gd name="T13" fmla="*/ 1541 h 3541"/>
                    <a:gd name="T14" fmla="*/ 2742 w 2742"/>
                    <a:gd name="T15" fmla="*/ 2041 h 3541"/>
                    <a:gd name="T16" fmla="*/ 1371 w 2742"/>
                    <a:gd name="T17" fmla="*/ 339 h 3541"/>
                    <a:gd name="T18" fmla="*/ 1371 w 2742"/>
                    <a:gd name="T19" fmla="*/ 916 h 3541"/>
                    <a:gd name="T20" fmla="*/ 1121 w 2742"/>
                    <a:gd name="T21" fmla="*/ 2916 h 3541"/>
                    <a:gd name="T22" fmla="*/ 1121 w 2742"/>
                    <a:gd name="T23" fmla="*/ 3541 h 3541"/>
                    <a:gd name="T24" fmla="*/ 1809 w 2742"/>
                    <a:gd name="T25" fmla="*/ 2916 h 3541"/>
                    <a:gd name="T26" fmla="*/ 2371 w 2742"/>
                    <a:gd name="T27" fmla="*/ 2916 h 3541"/>
                    <a:gd name="T28" fmla="*/ 2621 w 2742"/>
                    <a:gd name="T29" fmla="*/ 2666 h 3541"/>
                    <a:gd name="T30" fmla="*/ 2621 w 2742"/>
                    <a:gd name="T31" fmla="*/ 1166 h 3541"/>
                    <a:gd name="T32" fmla="*/ 2371 w 2742"/>
                    <a:gd name="T33" fmla="*/ 916 h 3541"/>
                    <a:gd name="T34" fmla="*/ 371 w 2742"/>
                    <a:gd name="T35" fmla="*/ 916 h 3541"/>
                    <a:gd name="T36" fmla="*/ 121 w 2742"/>
                    <a:gd name="T37" fmla="*/ 1166 h 3541"/>
                    <a:gd name="T38" fmla="*/ 121 w 2742"/>
                    <a:gd name="T39" fmla="*/ 2666 h 3541"/>
                    <a:gd name="T40" fmla="*/ 371 w 2742"/>
                    <a:gd name="T41" fmla="*/ 2916 h 3541"/>
                    <a:gd name="T42" fmla="*/ 1121 w 2742"/>
                    <a:gd name="T43" fmla="*/ 2916 h 3541"/>
                    <a:gd name="T44" fmla="*/ 1371 w 2742"/>
                    <a:gd name="T45" fmla="*/ 0 h 3541"/>
                    <a:gd name="T46" fmla="*/ 1205 w 2742"/>
                    <a:gd name="T47" fmla="*/ 166 h 3541"/>
                    <a:gd name="T48" fmla="*/ 1371 w 2742"/>
                    <a:gd name="T49" fmla="*/ 332 h 3541"/>
                    <a:gd name="T50" fmla="*/ 1537 w 2742"/>
                    <a:gd name="T51" fmla="*/ 166 h 3541"/>
                    <a:gd name="T52" fmla="*/ 1371 w 2742"/>
                    <a:gd name="T53" fmla="*/ 0 h 3541"/>
                    <a:gd name="T54" fmla="*/ 746 w 2742"/>
                    <a:gd name="T55" fmla="*/ 2157 h 3541"/>
                    <a:gd name="T56" fmla="*/ 1996 w 2742"/>
                    <a:gd name="T57" fmla="*/ 2157 h 3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42" h="3541">
                      <a:moveTo>
                        <a:pt x="871" y="1541"/>
                      </a:moveTo>
                      <a:cubicBezTo>
                        <a:pt x="871" y="1791"/>
                        <a:pt x="871" y="1791"/>
                        <a:pt x="871" y="1791"/>
                      </a:cubicBezTo>
                      <a:moveTo>
                        <a:pt x="1871" y="1541"/>
                      </a:moveTo>
                      <a:cubicBezTo>
                        <a:pt x="1871" y="1791"/>
                        <a:pt x="1871" y="1791"/>
                        <a:pt x="1871" y="1791"/>
                      </a:cubicBezTo>
                      <a:moveTo>
                        <a:pt x="0" y="1541"/>
                      </a:moveTo>
                      <a:cubicBezTo>
                        <a:pt x="0" y="2041"/>
                        <a:pt x="0" y="2041"/>
                        <a:pt x="0" y="2041"/>
                      </a:cubicBezTo>
                      <a:moveTo>
                        <a:pt x="2742" y="1541"/>
                      </a:moveTo>
                      <a:cubicBezTo>
                        <a:pt x="2742" y="2041"/>
                        <a:pt x="2742" y="2041"/>
                        <a:pt x="2742" y="2041"/>
                      </a:cubicBezTo>
                      <a:moveTo>
                        <a:pt x="1371" y="339"/>
                      </a:moveTo>
                      <a:cubicBezTo>
                        <a:pt x="1371" y="916"/>
                        <a:pt x="1371" y="916"/>
                        <a:pt x="1371" y="916"/>
                      </a:cubicBezTo>
                      <a:moveTo>
                        <a:pt x="1121" y="2916"/>
                      </a:moveTo>
                      <a:cubicBezTo>
                        <a:pt x="1121" y="3541"/>
                        <a:pt x="1121" y="3541"/>
                        <a:pt x="1121" y="3541"/>
                      </a:cubicBezTo>
                      <a:cubicBezTo>
                        <a:pt x="1809" y="2916"/>
                        <a:pt x="1809" y="2916"/>
                        <a:pt x="1809" y="2916"/>
                      </a:cubicBezTo>
                      <a:cubicBezTo>
                        <a:pt x="2371" y="2916"/>
                        <a:pt x="2371" y="2916"/>
                        <a:pt x="2371" y="2916"/>
                      </a:cubicBezTo>
                      <a:cubicBezTo>
                        <a:pt x="2509" y="2916"/>
                        <a:pt x="2621" y="2804"/>
                        <a:pt x="2621" y="2666"/>
                      </a:cubicBezTo>
                      <a:cubicBezTo>
                        <a:pt x="2621" y="1166"/>
                        <a:pt x="2621" y="1166"/>
                        <a:pt x="2621" y="1166"/>
                      </a:cubicBezTo>
                      <a:cubicBezTo>
                        <a:pt x="2621" y="1028"/>
                        <a:pt x="2509" y="916"/>
                        <a:pt x="2371" y="916"/>
                      </a:cubicBezTo>
                      <a:cubicBezTo>
                        <a:pt x="371" y="916"/>
                        <a:pt x="371" y="916"/>
                        <a:pt x="371" y="916"/>
                      </a:cubicBezTo>
                      <a:cubicBezTo>
                        <a:pt x="233" y="916"/>
                        <a:pt x="121" y="1028"/>
                        <a:pt x="121" y="1166"/>
                      </a:cubicBezTo>
                      <a:cubicBezTo>
                        <a:pt x="121" y="2666"/>
                        <a:pt x="121" y="2666"/>
                        <a:pt x="121" y="2666"/>
                      </a:cubicBezTo>
                      <a:cubicBezTo>
                        <a:pt x="121" y="2804"/>
                        <a:pt x="233" y="2916"/>
                        <a:pt x="371" y="2916"/>
                      </a:cubicBezTo>
                      <a:lnTo>
                        <a:pt x="1121" y="2916"/>
                      </a:lnTo>
                      <a:close/>
                      <a:moveTo>
                        <a:pt x="1371" y="0"/>
                      </a:moveTo>
                      <a:cubicBezTo>
                        <a:pt x="1279" y="0"/>
                        <a:pt x="1205" y="74"/>
                        <a:pt x="1205" y="166"/>
                      </a:cubicBezTo>
                      <a:cubicBezTo>
                        <a:pt x="1205" y="258"/>
                        <a:pt x="1279" y="332"/>
                        <a:pt x="1371" y="332"/>
                      </a:cubicBezTo>
                      <a:cubicBezTo>
                        <a:pt x="1463" y="332"/>
                        <a:pt x="1537" y="258"/>
                        <a:pt x="1537" y="166"/>
                      </a:cubicBezTo>
                      <a:cubicBezTo>
                        <a:pt x="1537" y="74"/>
                        <a:pt x="1463" y="0"/>
                        <a:pt x="1371" y="0"/>
                      </a:cubicBezTo>
                      <a:close/>
                      <a:moveTo>
                        <a:pt x="746" y="2157"/>
                      </a:moveTo>
                      <a:cubicBezTo>
                        <a:pt x="1091" y="2502"/>
                        <a:pt x="1651" y="2502"/>
                        <a:pt x="1996" y="2157"/>
                      </a:cubicBezTo>
                    </a:path>
                  </a:pathLst>
                </a:custGeom>
                <a:noFill/>
                <a:ln w="127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41204">
                          <a:srgbClr val="0D0D0D"/>
                        </a:gs>
                        <a:gs pos="59000">
                          <a:srgbClr val="0D0D0D"/>
                        </a:gs>
                      </a:gsLst>
                      <a:lin ang="5400000" scaled="1"/>
                    </a:gradFill>
                    <a:effectLst/>
                    <a:uLnTx/>
                    <a:uFillTx/>
                    <a:latin typeface="Segoe UI"/>
                    <a:ea typeface="+mn-ea"/>
                    <a:cs typeface="+mn-cs"/>
                  </a:endParaRPr>
                </a:p>
              </p:txBody>
            </p:sp>
          </p:grpSp>
        </p:grpSp>
      </p:grpSp>
      <p:grpSp>
        <p:nvGrpSpPr>
          <p:cNvPr id="26" name="Group 25">
            <a:extLst>
              <a:ext uri="{FF2B5EF4-FFF2-40B4-BE49-F238E27FC236}">
                <a16:creationId xmlns:a16="http://schemas.microsoft.com/office/drawing/2014/main" id="{A4E83896-1850-4A26-82D6-15579FD8E91F}"/>
              </a:ext>
            </a:extLst>
          </p:cNvPr>
          <p:cNvGrpSpPr/>
          <p:nvPr/>
        </p:nvGrpSpPr>
        <p:grpSpPr>
          <a:xfrm>
            <a:off x="6679646" y="363990"/>
            <a:ext cx="4937761" cy="574456"/>
            <a:chOff x="6801882" y="432252"/>
            <a:chExt cx="4937761" cy="574456"/>
          </a:xfrm>
        </p:grpSpPr>
        <p:grpSp>
          <p:nvGrpSpPr>
            <p:cNvPr id="27" name="Group 26">
              <a:extLst>
                <a:ext uri="{FF2B5EF4-FFF2-40B4-BE49-F238E27FC236}">
                  <a16:creationId xmlns:a16="http://schemas.microsoft.com/office/drawing/2014/main" id="{39B12355-4DF0-467E-8A0D-1F02B4E9F227}"/>
                </a:ext>
              </a:extLst>
            </p:cNvPr>
            <p:cNvGrpSpPr/>
            <p:nvPr/>
          </p:nvGrpSpPr>
          <p:grpSpPr>
            <a:xfrm>
              <a:off x="6801882" y="432252"/>
              <a:ext cx="3785596" cy="526145"/>
              <a:chOff x="6619593" y="432252"/>
              <a:chExt cx="3785596" cy="526145"/>
            </a:xfrm>
          </p:grpSpPr>
          <p:sp>
            <p:nvSpPr>
              <p:cNvPr id="29" name="Rectangle 28">
                <a:extLst>
                  <a:ext uri="{FF2B5EF4-FFF2-40B4-BE49-F238E27FC236}">
                    <a16:creationId xmlns:a16="http://schemas.microsoft.com/office/drawing/2014/main" id="{4A094C0E-7B8D-496D-845E-F9C2B5102282}"/>
                  </a:ext>
                </a:extLst>
              </p:cNvPr>
              <p:cNvSpPr/>
              <p:nvPr/>
            </p:nvSpPr>
            <p:spPr>
              <a:xfrm>
                <a:off x="7252184" y="598375"/>
                <a:ext cx="3153005" cy="193899"/>
              </a:xfrm>
              <a:prstGeom prst="rect">
                <a:avLst/>
              </a:prstGeom>
            </p:spPr>
            <p:txBody>
              <a:bodyPr wrap="square" lIns="0" tIns="0" rIns="0" bIns="0" anchor="ctr" anchorCtr="0">
                <a:spAutoFit/>
              </a:bodyPr>
              <a:lstStyle/>
              <a:p>
                <a:pPr marL="0" marR="0" lvl="0" indent="0" algn="l" defTabSz="932114"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41204">
                          <a:srgbClr val="0D0D0D"/>
                        </a:gs>
                        <a:gs pos="59000">
                          <a:srgbClr val="0D0D0D"/>
                        </a:gs>
                      </a:gsLst>
                      <a:lin ang="5400000" scaled="1"/>
                    </a:gradFill>
                    <a:effectLst/>
                    <a:uLnTx/>
                    <a:uFillTx/>
                    <a:latin typeface="Segoe UI Semibold"/>
                    <a:ea typeface="+mn-ea"/>
                    <a:cs typeface="Segoe UI Semilight" panose="020B0402040204020203" pitchFamily="34" charset="0"/>
                  </a:rPr>
                  <a:t>End-to-end implementation</a:t>
                </a:r>
              </a:p>
            </p:txBody>
          </p:sp>
          <p:grpSp>
            <p:nvGrpSpPr>
              <p:cNvPr id="30" name="Group 29">
                <a:extLst>
                  <a:ext uri="{FF2B5EF4-FFF2-40B4-BE49-F238E27FC236}">
                    <a16:creationId xmlns:a16="http://schemas.microsoft.com/office/drawing/2014/main" id="{046D12AC-411B-4A10-B4A1-9566784ABA91}"/>
                  </a:ext>
                </a:extLst>
              </p:cNvPr>
              <p:cNvGrpSpPr/>
              <p:nvPr/>
            </p:nvGrpSpPr>
            <p:grpSpPr>
              <a:xfrm>
                <a:off x="6619593" y="432252"/>
                <a:ext cx="530352" cy="526145"/>
                <a:chOff x="7036151" y="486040"/>
                <a:chExt cx="526145" cy="526145"/>
              </a:xfrm>
            </p:grpSpPr>
            <p:sp>
              <p:nvSpPr>
                <p:cNvPr id="31" name="Oval 30">
                  <a:extLst>
                    <a:ext uri="{FF2B5EF4-FFF2-40B4-BE49-F238E27FC236}">
                      <a16:creationId xmlns:a16="http://schemas.microsoft.com/office/drawing/2014/main" id="{5877FD15-E819-4DAB-82A6-6809B2C21884}"/>
                    </a:ext>
                  </a:extLst>
                </p:cNvPr>
                <p:cNvSpPr/>
                <p:nvPr/>
              </p:nvSpPr>
              <p:spPr bwMode="auto">
                <a:xfrm>
                  <a:off x="7036151" y="486040"/>
                  <a:ext cx="526145" cy="526145"/>
                </a:xfrm>
                <a:prstGeom prst="ellipse">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41204">
                          <a:srgbClr val="0D0D0D"/>
                        </a:gs>
                        <a:gs pos="59000">
                          <a:srgbClr val="0D0D0D"/>
                        </a:gs>
                      </a:gsLst>
                      <a:lin ang="5400000" scaled="1"/>
                    </a:gradFill>
                    <a:effectLst/>
                    <a:uLnTx/>
                    <a:uFillTx/>
                    <a:latin typeface="Segoe UI Semilight"/>
                    <a:ea typeface="+mn-ea"/>
                    <a:cs typeface="+mn-cs"/>
                  </a:endParaRPr>
                </a:p>
              </p:txBody>
            </p:sp>
            <p:sp>
              <p:nvSpPr>
                <p:cNvPr id="32" name="light" title="Icon of a lightbulb">
                  <a:extLst>
                    <a:ext uri="{FF2B5EF4-FFF2-40B4-BE49-F238E27FC236}">
                      <a16:creationId xmlns:a16="http://schemas.microsoft.com/office/drawing/2014/main" id="{9DBDD823-A091-4A01-B3C7-F83382286BAE}"/>
                    </a:ext>
                  </a:extLst>
                </p:cNvPr>
                <p:cNvSpPr>
                  <a:spLocks noChangeAspect="1" noEditPoints="1"/>
                </p:cNvSpPr>
                <p:nvPr/>
              </p:nvSpPr>
              <p:spPr bwMode="auto">
                <a:xfrm>
                  <a:off x="7206838" y="611952"/>
                  <a:ext cx="184770" cy="274320"/>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15875" cap="flat">
                  <a:solidFill>
                    <a:schemeClr val="bg1"/>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41204">
                          <a:srgbClr val="0D0D0D"/>
                        </a:gs>
                        <a:gs pos="59000">
                          <a:srgbClr val="0D0D0D"/>
                        </a:gs>
                      </a:gsLst>
                      <a:lin ang="5400000" scaled="1"/>
                    </a:gradFill>
                    <a:effectLst/>
                    <a:uLnTx/>
                    <a:uFillTx/>
                    <a:latin typeface="Segoe UI"/>
                    <a:ea typeface="+mn-ea"/>
                    <a:cs typeface="+mn-cs"/>
                  </a:endParaRPr>
                </a:p>
              </p:txBody>
            </p:sp>
          </p:grpSp>
        </p:grpSp>
        <p:cxnSp>
          <p:nvCxnSpPr>
            <p:cNvPr id="28" name="Straight Connector 27">
              <a:extLst>
                <a:ext uri="{FF2B5EF4-FFF2-40B4-BE49-F238E27FC236}">
                  <a16:creationId xmlns:a16="http://schemas.microsoft.com/office/drawing/2014/main" id="{EDB5C5B8-568D-466A-A5CC-E2F814D8FF6B}"/>
                </a:ext>
              </a:extLst>
            </p:cNvPr>
            <p:cNvCxnSpPr/>
            <p:nvPr/>
          </p:nvCxnSpPr>
          <p:spPr>
            <a:xfrm>
              <a:off x="6801883" y="1006708"/>
              <a:ext cx="4937760" cy="0"/>
            </a:xfrm>
            <a:prstGeom prst="line">
              <a:avLst/>
            </a:prstGeom>
            <a:ln w="9525">
              <a:headEnd type="none"/>
              <a:tailEnd type="none"/>
            </a:ln>
          </p:spPr>
          <p:style>
            <a:lnRef idx="2">
              <a:schemeClr val="accent1"/>
            </a:lnRef>
            <a:fillRef idx="0">
              <a:schemeClr val="accent1"/>
            </a:fillRef>
            <a:effectRef idx="1">
              <a:schemeClr val="accent1"/>
            </a:effectRef>
            <a:fontRef idx="minor">
              <a:schemeClr val="tx1"/>
            </a:fontRef>
          </p:style>
        </p:cxnSp>
      </p:grpSp>
      <p:grpSp>
        <p:nvGrpSpPr>
          <p:cNvPr id="33" name="Group 32">
            <a:extLst>
              <a:ext uri="{FF2B5EF4-FFF2-40B4-BE49-F238E27FC236}">
                <a16:creationId xmlns:a16="http://schemas.microsoft.com/office/drawing/2014/main" id="{AD10EF1C-3971-4CEF-B950-277F06F457BF}"/>
              </a:ext>
            </a:extLst>
          </p:cNvPr>
          <p:cNvGrpSpPr/>
          <p:nvPr/>
        </p:nvGrpSpPr>
        <p:grpSpPr>
          <a:xfrm>
            <a:off x="6679646" y="986757"/>
            <a:ext cx="4937760" cy="574456"/>
            <a:chOff x="6801883" y="1055019"/>
            <a:chExt cx="4937760" cy="574456"/>
          </a:xfrm>
        </p:grpSpPr>
        <p:grpSp>
          <p:nvGrpSpPr>
            <p:cNvPr id="34" name="Group 33">
              <a:extLst>
                <a:ext uri="{FF2B5EF4-FFF2-40B4-BE49-F238E27FC236}">
                  <a16:creationId xmlns:a16="http://schemas.microsoft.com/office/drawing/2014/main" id="{D3B28031-D13F-46E1-86B9-1CBBED535A3D}"/>
                </a:ext>
              </a:extLst>
            </p:cNvPr>
            <p:cNvGrpSpPr/>
            <p:nvPr/>
          </p:nvGrpSpPr>
          <p:grpSpPr>
            <a:xfrm>
              <a:off x="6801883" y="1055019"/>
              <a:ext cx="3891160" cy="526145"/>
              <a:chOff x="7036151" y="1231331"/>
              <a:chExt cx="3891160" cy="526145"/>
            </a:xfrm>
          </p:grpSpPr>
          <p:sp>
            <p:nvSpPr>
              <p:cNvPr id="36" name="Rectangle 35">
                <a:extLst>
                  <a:ext uri="{FF2B5EF4-FFF2-40B4-BE49-F238E27FC236}">
                    <a16:creationId xmlns:a16="http://schemas.microsoft.com/office/drawing/2014/main" id="{CB7DCF20-7B79-4D9D-B14D-96D8EC06673E}"/>
                  </a:ext>
                </a:extLst>
              </p:cNvPr>
              <p:cNvSpPr/>
              <p:nvPr/>
            </p:nvSpPr>
            <p:spPr>
              <a:xfrm>
                <a:off x="7667160" y="1397454"/>
                <a:ext cx="3260151" cy="193899"/>
              </a:xfrm>
              <a:prstGeom prst="rect">
                <a:avLst/>
              </a:prstGeom>
            </p:spPr>
            <p:txBody>
              <a:bodyPr wrap="square" lIns="0" tIns="0" rIns="0" bIns="0" anchor="ctr" anchorCtr="0">
                <a:spAutoFit/>
              </a:bodyPr>
              <a:lstStyle/>
              <a:p>
                <a:pPr marL="0" marR="0" lvl="0" indent="0" algn="l" defTabSz="932114"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41204">
                          <a:srgbClr val="0D0D0D"/>
                        </a:gs>
                        <a:gs pos="59000">
                          <a:srgbClr val="0D0D0D"/>
                        </a:gs>
                      </a:gsLst>
                      <a:lin ang="5400000" scaled="1"/>
                    </a:gradFill>
                    <a:effectLst/>
                    <a:uLnTx/>
                    <a:uFillTx/>
                    <a:latin typeface="Segoe UI Semibold"/>
                    <a:ea typeface="+mn-ea"/>
                    <a:cs typeface="Segoe UI Semilight" panose="020B0402040204020203" pitchFamily="34" charset="0"/>
                  </a:rPr>
                  <a:t>Completely customizable</a:t>
                </a:r>
              </a:p>
            </p:txBody>
          </p:sp>
          <p:grpSp>
            <p:nvGrpSpPr>
              <p:cNvPr id="37" name="Group 36">
                <a:extLst>
                  <a:ext uri="{FF2B5EF4-FFF2-40B4-BE49-F238E27FC236}">
                    <a16:creationId xmlns:a16="http://schemas.microsoft.com/office/drawing/2014/main" id="{85B2B2A0-9CD8-4D84-873A-E1B991321BDD}"/>
                  </a:ext>
                </a:extLst>
              </p:cNvPr>
              <p:cNvGrpSpPr/>
              <p:nvPr/>
            </p:nvGrpSpPr>
            <p:grpSpPr>
              <a:xfrm>
                <a:off x="7036151" y="1231331"/>
                <a:ext cx="526145" cy="526145"/>
                <a:chOff x="7036151" y="1231331"/>
                <a:chExt cx="526145" cy="526145"/>
              </a:xfrm>
            </p:grpSpPr>
            <p:sp>
              <p:nvSpPr>
                <p:cNvPr id="38" name="Oval 37">
                  <a:extLst>
                    <a:ext uri="{FF2B5EF4-FFF2-40B4-BE49-F238E27FC236}">
                      <a16:creationId xmlns:a16="http://schemas.microsoft.com/office/drawing/2014/main" id="{0E8BDB03-3C2F-45E6-B5FE-58D1F1B78C02}"/>
                    </a:ext>
                  </a:extLst>
                </p:cNvPr>
                <p:cNvSpPr/>
                <p:nvPr/>
              </p:nvSpPr>
              <p:spPr bwMode="auto">
                <a:xfrm>
                  <a:off x="7036151" y="1231331"/>
                  <a:ext cx="526145" cy="526145"/>
                </a:xfrm>
                <a:prstGeom prst="ellipse">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41204">
                          <a:srgbClr val="0D0D0D"/>
                        </a:gs>
                        <a:gs pos="59000">
                          <a:srgbClr val="0D0D0D"/>
                        </a:gs>
                      </a:gsLst>
                      <a:lin ang="5400000" scaled="1"/>
                    </a:gradFill>
                    <a:effectLst/>
                    <a:uLnTx/>
                    <a:uFillTx/>
                    <a:latin typeface="Segoe UI Semilight"/>
                    <a:ea typeface="+mn-ea"/>
                    <a:cs typeface="+mn-cs"/>
                  </a:endParaRPr>
                </a:p>
              </p:txBody>
            </p:sp>
            <p:sp>
              <p:nvSpPr>
                <p:cNvPr id="39" name="browser_3" title="Icon of a browser window with an arrow pointing from the outside to the center">
                  <a:extLst>
                    <a:ext uri="{FF2B5EF4-FFF2-40B4-BE49-F238E27FC236}">
                      <a16:creationId xmlns:a16="http://schemas.microsoft.com/office/drawing/2014/main" id="{3DD4F5E7-6AFD-4D06-B053-846E5218DF9D}"/>
                    </a:ext>
                  </a:extLst>
                </p:cNvPr>
                <p:cNvSpPr>
                  <a:spLocks noChangeAspect="1" noEditPoints="1"/>
                </p:cNvSpPr>
                <p:nvPr/>
              </p:nvSpPr>
              <p:spPr bwMode="auto">
                <a:xfrm>
                  <a:off x="7155024" y="1357243"/>
                  <a:ext cx="288399" cy="274320"/>
                </a:xfrm>
                <a:custGeom>
                  <a:avLst/>
                  <a:gdLst>
                    <a:gd name="T0" fmla="*/ 130 w 335"/>
                    <a:gd name="T1" fmla="*/ 33 h 318"/>
                    <a:gd name="T2" fmla="*/ 335 w 335"/>
                    <a:gd name="T3" fmla="*/ 33 h 318"/>
                    <a:gd name="T4" fmla="*/ 335 w 335"/>
                    <a:gd name="T5" fmla="*/ 318 h 318"/>
                    <a:gd name="T6" fmla="*/ 0 w 335"/>
                    <a:gd name="T7" fmla="*/ 318 h 318"/>
                    <a:gd name="T8" fmla="*/ 0 w 335"/>
                    <a:gd name="T9" fmla="*/ 33 h 318"/>
                    <a:gd name="T10" fmla="*/ 0 w 335"/>
                    <a:gd name="T11" fmla="*/ 33 h 318"/>
                    <a:gd name="T12" fmla="*/ 71 w 335"/>
                    <a:gd name="T13" fmla="*/ 33 h 318"/>
                    <a:gd name="T14" fmla="*/ 130 w 335"/>
                    <a:gd name="T15" fmla="*/ 97 h 318"/>
                    <a:gd name="T16" fmla="*/ 335 w 335"/>
                    <a:gd name="T17" fmla="*/ 97 h 318"/>
                    <a:gd name="T18" fmla="*/ 0 w 335"/>
                    <a:gd name="T19" fmla="*/ 97 h 318"/>
                    <a:gd name="T20" fmla="*/ 67 w 335"/>
                    <a:gd name="T21" fmla="*/ 97 h 318"/>
                    <a:gd name="T22" fmla="*/ 293 w 335"/>
                    <a:gd name="T23" fmla="*/ 69 h 318"/>
                    <a:gd name="T24" fmla="*/ 298 w 335"/>
                    <a:gd name="T25" fmla="*/ 64 h 318"/>
                    <a:gd name="T26" fmla="*/ 293 w 335"/>
                    <a:gd name="T27" fmla="*/ 60 h 318"/>
                    <a:gd name="T28" fmla="*/ 289 w 335"/>
                    <a:gd name="T29" fmla="*/ 64 h 318"/>
                    <a:gd name="T30" fmla="*/ 293 w 335"/>
                    <a:gd name="T31" fmla="*/ 69 h 318"/>
                    <a:gd name="T32" fmla="*/ 240 w 335"/>
                    <a:gd name="T33" fmla="*/ 69 h 318"/>
                    <a:gd name="T34" fmla="*/ 245 w 335"/>
                    <a:gd name="T35" fmla="*/ 64 h 318"/>
                    <a:gd name="T36" fmla="*/ 240 w 335"/>
                    <a:gd name="T37" fmla="*/ 60 h 318"/>
                    <a:gd name="T38" fmla="*/ 235 w 335"/>
                    <a:gd name="T39" fmla="*/ 64 h 318"/>
                    <a:gd name="T40" fmla="*/ 240 w 335"/>
                    <a:gd name="T41" fmla="*/ 69 h 318"/>
                    <a:gd name="T42" fmla="*/ 187 w 335"/>
                    <a:gd name="T43" fmla="*/ 69 h 318"/>
                    <a:gd name="T44" fmla="*/ 192 w 335"/>
                    <a:gd name="T45" fmla="*/ 64 h 318"/>
                    <a:gd name="T46" fmla="*/ 187 w 335"/>
                    <a:gd name="T47" fmla="*/ 60 h 318"/>
                    <a:gd name="T48" fmla="*/ 182 w 335"/>
                    <a:gd name="T49" fmla="*/ 64 h 318"/>
                    <a:gd name="T50" fmla="*/ 187 w 335"/>
                    <a:gd name="T51" fmla="*/ 69 h 318"/>
                    <a:gd name="T52" fmla="*/ 49 w 335"/>
                    <a:gd name="T53" fmla="*/ 190 h 318"/>
                    <a:gd name="T54" fmla="*/ 100 w 335"/>
                    <a:gd name="T55" fmla="*/ 240 h 318"/>
                    <a:gd name="T56" fmla="*/ 151 w 335"/>
                    <a:gd name="T57" fmla="*/ 190 h 318"/>
                    <a:gd name="T58" fmla="*/ 100 w 335"/>
                    <a:gd name="T59" fmla="*/ 0 h 318"/>
                    <a:gd name="T60" fmla="*/ 100 w 335"/>
                    <a:gd name="T61" fmla="*/ 24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5" h="318">
                      <a:moveTo>
                        <a:pt x="130" y="33"/>
                      </a:moveTo>
                      <a:cubicBezTo>
                        <a:pt x="335" y="33"/>
                        <a:pt x="335" y="33"/>
                        <a:pt x="335" y="33"/>
                      </a:cubicBezTo>
                      <a:cubicBezTo>
                        <a:pt x="335" y="318"/>
                        <a:pt x="335" y="318"/>
                        <a:pt x="335" y="318"/>
                      </a:cubicBezTo>
                      <a:cubicBezTo>
                        <a:pt x="0" y="318"/>
                        <a:pt x="0" y="318"/>
                        <a:pt x="0" y="318"/>
                      </a:cubicBezTo>
                      <a:cubicBezTo>
                        <a:pt x="0" y="33"/>
                        <a:pt x="0" y="33"/>
                        <a:pt x="0" y="33"/>
                      </a:cubicBezTo>
                      <a:cubicBezTo>
                        <a:pt x="0" y="33"/>
                        <a:pt x="0" y="33"/>
                        <a:pt x="0" y="33"/>
                      </a:cubicBezTo>
                      <a:cubicBezTo>
                        <a:pt x="71" y="33"/>
                        <a:pt x="71" y="33"/>
                        <a:pt x="71" y="33"/>
                      </a:cubicBezTo>
                      <a:moveTo>
                        <a:pt x="130" y="97"/>
                      </a:moveTo>
                      <a:cubicBezTo>
                        <a:pt x="335" y="97"/>
                        <a:pt x="335" y="97"/>
                        <a:pt x="335" y="97"/>
                      </a:cubicBezTo>
                      <a:moveTo>
                        <a:pt x="0" y="97"/>
                      </a:moveTo>
                      <a:cubicBezTo>
                        <a:pt x="67" y="97"/>
                        <a:pt x="67" y="97"/>
                        <a:pt x="67" y="97"/>
                      </a:cubicBezTo>
                      <a:moveTo>
                        <a:pt x="293" y="69"/>
                      </a:moveTo>
                      <a:cubicBezTo>
                        <a:pt x="296" y="69"/>
                        <a:pt x="298" y="67"/>
                        <a:pt x="298" y="64"/>
                      </a:cubicBezTo>
                      <a:cubicBezTo>
                        <a:pt x="298" y="62"/>
                        <a:pt x="296" y="60"/>
                        <a:pt x="293" y="60"/>
                      </a:cubicBezTo>
                      <a:cubicBezTo>
                        <a:pt x="291" y="60"/>
                        <a:pt x="289" y="62"/>
                        <a:pt x="289" y="64"/>
                      </a:cubicBezTo>
                      <a:cubicBezTo>
                        <a:pt x="289" y="67"/>
                        <a:pt x="291" y="69"/>
                        <a:pt x="293" y="69"/>
                      </a:cubicBezTo>
                      <a:close/>
                      <a:moveTo>
                        <a:pt x="240" y="69"/>
                      </a:moveTo>
                      <a:cubicBezTo>
                        <a:pt x="243" y="69"/>
                        <a:pt x="245" y="67"/>
                        <a:pt x="245" y="64"/>
                      </a:cubicBezTo>
                      <a:cubicBezTo>
                        <a:pt x="245" y="62"/>
                        <a:pt x="243" y="60"/>
                        <a:pt x="240" y="60"/>
                      </a:cubicBezTo>
                      <a:cubicBezTo>
                        <a:pt x="238" y="60"/>
                        <a:pt x="235" y="62"/>
                        <a:pt x="235" y="64"/>
                      </a:cubicBezTo>
                      <a:cubicBezTo>
                        <a:pt x="235" y="67"/>
                        <a:pt x="238" y="69"/>
                        <a:pt x="240" y="69"/>
                      </a:cubicBezTo>
                      <a:close/>
                      <a:moveTo>
                        <a:pt x="187" y="69"/>
                      </a:moveTo>
                      <a:cubicBezTo>
                        <a:pt x="189" y="69"/>
                        <a:pt x="192" y="67"/>
                        <a:pt x="192" y="64"/>
                      </a:cubicBezTo>
                      <a:cubicBezTo>
                        <a:pt x="192" y="62"/>
                        <a:pt x="189" y="60"/>
                        <a:pt x="187" y="60"/>
                      </a:cubicBezTo>
                      <a:cubicBezTo>
                        <a:pt x="184" y="60"/>
                        <a:pt x="182" y="62"/>
                        <a:pt x="182" y="64"/>
                      </a:cubicBezTo>
                      <a:cubicBezTo>
                        <a:pt x="182" y="67"/>
                        <a:pt x="184" y="69"/>
                        <a:pt x="187" y="69"/>
                      </a:cubicBezTo>
                      <a:close/>
                      <a:moveTo>
                        <a:pt x="49" y="190"/>
                      </a:moveTo>
                      <a:cubicBezTo>
                        <a:pt x="100" y="240"/>
                        <a:pt x="100" y="240"/>
                        <a:pt x="100" y="240"/>
                      </a:cubicBezTo>
                      <a:cubicBezTo>
                        <a:pt x="151" y="190"/>
                        <a:pt x="151" y="190"/>
                        <a:pt x="151" y="190"/>
                      </a:cubicBezTo>
                      <a:moveTo>
                        <a:pt x="100" y="0"/>
                      </a:moveTo>
                      <a:cubicBezTo>
                        <a:pt x="100" y="240"/>
                        <a:pt x="100" y="240"/>
                        <a:pt x="100" y="240"/>
                      </a:cubicBezTo>
                    </a:path>
                  </a:pathLst>
                </a:custGeom>
                <a:noFill/>
                <a:ln w="15875" cap="flat">
                  <a:solidFill>
                    <a:schemeClr val="bg1"/>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41204">
                          <a:srgbClr val="0D0D0D"/>
                        </a:gs>
                        <a:gs pos="59000">
                          <a:srgbClr val="0D0D0D"/>
                        </a:gs>
                      </a:gsLst>
                      <a:lin ang="5400000" scaled="1"/>
                    </a:gradFill>
                    <a:effectLst/>
                    <a:uLnTx/>
                    <a:uFillTx/>
                    <a:latin typeface="Segoe UI"/>
                    <a:ea typeface="+mn-ea"/>
                    <a:cs typeface="+mn-cs"/>
                  </a:endParaRPr>
                </a:p>
              </p:txBody>
            </p:sp>
          </p:grpSp>
        </p:grpSp>
        <p:cxnSp>
          <p:nvCxnSpPr>
            <p:cNvPr id="35" name="Straight Connector 34">
              <a:extLst>
                <a:ext uri="{FF2B5EF4-FFF2-40B4-BE49-F238E27FC236}">
                  <a16:creationId xmlns:a16="http://schemas.microsoft.com/office/drawing/2014/main" id="{D51470AE-666D-45F8-A07E-3DD63E40F585}"/>
                </a:ext>
              </a:extLst>
            </p:cNvPr>
            <p:cNvCxnSpPr/>
            <p:nvPr/>
          </p:nvCxnSpPr>
          <p:spPr>
            <a:xfrm>
              <a:off x="6801883" y="1629475"/>
              <a:ext cx="4937760" cy="0"/>
            </a:xfrm>
            <a:prstGeom prst="line">
              <a:avLst/>
            </a:prstGeom>
            <a:ln w="9525">
              <a:headEnd type="none"/>
              <a:tailEnd type="none"/>
            </a:ln>
          </p:spPr>
          <p:style>
            <a:lnRef idx="2">
              <a:schemeClr val="accent1"/>
            </a:lnRef>
            <a:fillRef idx="0">
              <a:schemeClr val="accent1"/>
            </a:fillRef>
            <a:effectRef idx="1">
              <a:schemeClr val="accent1"/>
            </a:effectRef>
            <a:fontRef idx="minor">
              <a:schemeClr val="tx1"/>
            </a:fontRef>
          </p:style>
        </p:cxnSp>
      </p:grpSp>
      <p:grpSp>
        <p:nvGrpSpPr>
          <p:cNvPr id="40" name="Group 39">
            <a:extLst>
              <a:ext uri="{FF2B5EF4-FFF2-40B4-BE49-F238E27FC236}">
                <a16:creationId xmlns:a16="http://schemas.microsoft.com/office/drawing/2014/main" id="{8559948A-4C20-4B9A-A3CA-BAC3A6BB9C8B}"/>
              </a:ext>
            </a:extLst>
          </p:cNvPr>
          <p:cNvGrpSpPr/>
          <p:nvPr/>
        </p:nvGrpSpPr>
        <p:grpSpPr>
          <a:xfrm>
            <a:off x="6679647" y="1609524"/>
            <a:ext cx="5050945" cy="574456"/>
            <a:chOff x="6801883" y="1677786"/>
            <a:chExt cx="5050945" cy="574456"/>
          </a:xfrm>
        </p:grpSpPr>
        <p:grpSp>
          <p:nvGrpSpPr>
            <p:cNvPr id="41" name="Group 40">
              <a:extLst>
                <a:ext uri="{FF2B5EF4-FFF2-40B4-BE49-F238E27FC236}">
                  <a16:creationId xmlns:a16="http://schemas.microsoft.com/office/drawing/2014/main" id="{3212959D-0B80-406D-8BF2-5DD6DFF38258}"/>
                </a:ext>
              </a:extLst>
            </p:cNvPr>
            <p:cNvGrpSpPr/>
            <p:nvPr/>
          </p:nvGrpSpPr>
          <p:grpSpPr>
            <a:xfrm>
              <a:off x="6801883" y="1677786"/>
              <a:ext cx="5050945" cy="526145"/>
              <a:chOff x="7034568" y="1897234"/>
              <a:chExt cx="5050945" cy="526145"/>
            </a:xfrm>
          </p:grpSpPr>
          <p:sp>
            <p:nvSpPr>
              <p:cNvPr id="43" name="Rectangle 42">
                <a:extLst>
                  <a:ext uri="{FF2B5EF4-FFF2-40B4-BE49-F238E27FC236}">
                    <a16:creationId xmlns:a16="http://schemas.microsoft.com/office/drawing/2014/main" id="{FE839C83-C437-4722-B5AF-82504630DFBB}"/>
                  </a:ext>
                </a:extLst>
              </p:cNvPr>
              <p:cNvSpPr/>
              <p:nvPr/>
            </p:nvSpPr>
            <p:spPr>
              <a:xfrm>
                <a:off x="7667158" y="2063356"/>
                <a:ext cx="4418355" cy="193899"/>
              </a:xfrm>
              <a:prstGeom prst="rect">
                <a:avLst/>
              </a:prstGeom>
            </p:spPr>
            <p:txBody>
              <a:bodyPr wrap="square" lIns="0" tIns="0" rIns="0" bIns="0" anchor="ctr" anchorCtr="0">
                <a:spAutoFit/>
              </a:bodyPr>
              <a:lstStyle/>
              <a:p>
                <a:pPr marL="0" marR="0" lvl="0" indent="0" algn="l" defTabSz="932114"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41204">
                          <a:srgbClr val="0D0D0D"/>
                        </a:gs>
                        <a:gs pos="59000">
                          <a:srgbClr val="0D0D0D"/>
                        </a:gs>
                      </a:gsLst>
                      <a:lin ang="5400000" scaled="1"/>
                    </a:gradFill>
                    <a:effectLst/>
                    <a:uLnTx/>
                    <a:uFillTx/>
                    <a:latin typeface="Segoe UI Semibold"/>
                    <a:ea typeface="+mn-ea"/>
                    <a:cs typeface="Segoe UI Semilight" panose="020B0402040204020203" pitchFamily="34" charset="0"/>
                  </a:rPr>
                  <a:t>Open-source microservices based architecture</a:t>
                </a:r>
              </a:p>
            </p:txBody>
          </p:sp>
          <p:grpSp>
            <p:nvGrpSpPr>
              <p:cNvPr id="44" name="Group 43">
                <a:extLst>
                  <a:ext uri="{FF2B5EF4-FFF2-40B4-BE49-F238E27FC236}">
                    <a16:creationId xmlns:a16="http://schemas.microsoft.com/office/drawing/2014/main" id="{3B707A56-2ABC-4919-8D8B-D3A489193B51}"/>
                  </a:ext>
                </a:extLst>
              </p:cNvPr>
              <p:cNvGrpSpPr/>
              <p:nvPr/>
            </p:nvGrpSpPr>
            <p:grpSpPr>
              <a:xfrm>
                <a:off x="7034568" y="1897234"/>
                <a:ext cx="528775" cy="526145"/>
                <a:chOff x="7034568" y="1897234"/>
                <a:chExt cx="528775" cy="526145"/>
              </a:xfrm>
            </p:grpSpPr>
            <p:sp>
              <p:nvSpPr>
                <p:cNvPr id="45" name="Oval 44">
                  <a:extLst>
                    <a:ext uri="{FF2B5EF4-FFF2-40B4-BE49-F238E27FC236}">
                      <a16:creationId xmlns:a16="http://schemas.microsoft.com/office/drawing/2014/main" id="{443006D8-A609-4BCD-83EF-DD2781808710}"/>
                    </a:ext>
                  </a:extLst>
                </p:cNvPr>
                <p:cNvSpPr/>
                <p:nvPr/>
              </p:nvSpPr>
              <p:spPr bwMode="auto">
                <a:xfrm>
                  <a:off x="7034568" y="1897234"/>
                  <a:ext cx="528775" cy="526145"/>
                </a:xfrm>
                <a:prstGeom prst="ellipse">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41204">
                          <a:srgbClr val="0D0D0D"/>
                        </a:gs>
                        <a:gs pos="59000">
                          <a:srgbClr val="0D0D0D"/>
                        </a:gs>
                      </a:gsLst>
                      <a:lin ang="5400000" scaled="1"/>
                    </a:gradFill>
                    <a:effectLst/>
                    <a:uLnTx/>
                    <a:uFillTx/>
                    <a:latin typeface="Segoe UI Semilight"/>
                    <a:ea typeface="+mn-ea"/>
                    <a:cs typeface="+mn-cs"/>
                  </a:endParaRPr>
                </a:p>
              </p:txBody>
            </p:sp>
            <p:sp>
              <p:nvSpPr>
                <p:cNvPr id="46" name="bot_3" title="Icon of two chevron brackets with two dots between them">
                  <a:extLst>
                    <a:ext uri="{FF2B5EF4-FFF2-40B4-BE49-F238E27FC236}">
                      <a16:creationId xmlns:a16="http://schemas.microsoft.com/office/drawing/2014/main" id="{60AB9DFE-7AFC-4C6E-B127-BD95E7BFF622}"/>
                    </a:ext>
                  </a:extLst>
                </p:cNvPr>
                <p:cNvSpPr>
                  <a:spLocks noChangeAspect="1" noEditPoints="1"/>
                </p:cNvSpPr>
                <p:nvPr/>
              </p:nvSpPr>
              <p:spPr bwMode="auto">
                <a:xfrm>
                  <a:off x="7107793" y="2023146"/>
                  <a:ext cx="382325" cy="274320"/>
                </a:xfrm>
                <a:custGeom>
                  <a:avLst/>
                  <a:gdLst>
                    <a:gd name="T0" fmla="*/ 134 w 420"/>
                    <a:gd name="T1" fmla="*/ 154 h 302"/>
                    <a:gd name="T2" fmla="*/ 157 w 420"/>
                    <a:gd name="T3" fmla="*/ 131 h 302"/>
                    <a:gd name="T4" fmla="*/ 180 w 420"/>
                    <a:gd name="T5" fmla="*/ 154 h 302"/>
                    <a:gd name="T6" fmla="*/ 157 w 420"/>
                    <a:gd name="T7" fmla="*/ 177 h 302"/>
                    <a:gd name="T8" fmla="*/ 134 w 420"/>
                    <a:gd name="T9" fmla="*/ 154 h 302"/>
                    <a:gd name="T10" fmla="*/ 241 w 420"/>
                    <a:gd name="T11" fmla="*/ 154 h 302"/>
                    <a:gd name="T12" fmla="*/ 264 w 420"/>
                    <a:gd name="T13" fmla="*/ 177 h 302"/>
                    <a:gd name="T14" fmla="*/ 287 w 420"/>
                    <a:gd name="T15" fmla="*/ 154 h 302"/>
                    <a:gd name="T16" fmla="*/ 264 w 420"/>
                    <a:gd name="T17" fmla="*/ 131 h 302"/>
                    <a:gd name="T18" fmla="*/ 241 w 420"/>
                    <a:gd name="T19" fmla="*/ 154 h 302"/>
                    <a:gd name="T20" fmla="*/ 276 w 420"/>
                    <a:gd name="T21" fmla="*/ 302 h 302"/>
                    <a:gd name="T22" fmla="*/ 410 w 420"/>
                    <a:gd name="T23" fmla="*/ 168 h 302"/>
                    <a:gd name="T24" fmla="*/ 410 w 420"/>
                    <a:gd name="T25" fmla="*/ 132 h 302"/>
                    <a:gd name="T26" fmla="*/ 276 w 420"/>
                    <a:gd name="T27" fmla="*/ 0 h 302"/>
                    <a:gd name="T28" fmla="*/ 144 w 420"/>
                    <a:gd name="T29" fmla="*/ 0 h 302"/>
                    <a:gd name="T30" fmla="*/ 10 w 420"/>
                    <a:gd name="T31" fmla="*/ 132 h 302"/>
                    <a:gd name="T32" fmla="*/ 10 w 420"/>
                    <a:gd name="T33" fmla="*/ 168 h 302"/>
                    <a:gd name="T34" fmla="*/ 145 w 420"/>
                    <a:gd name="T35" fmla="*/ 302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0" h="302">
                      <a:moveTo>
                        <a:pt x="134" y="154"/>
                      </a:moveTo>
                      <a:cubicBezTo>
                        <a:pt x="134" y="141"/>
                        <a:pt x="144" y="131"/>
                        <a:pt x="157" y="131"/>
                      </a:cubicBezTo>
                      <a:cubicBezTo>
                        <a:pt x="169" y="131"/>
                        <a:pt x="180" y="141"/>
                        <a:pt x="180" y="154"/>
                      </a:cubicBezTo>
                      <a:cubicBezTo>
                        <a:pt x="180" y="167"/>
                        <a:pt x="169" y="177"/>
                        <a:pt x="157" y="177"/>
                      </a:cubicBezTo>
                      <a:cubicBezTo>
                        <a:pt x="144" y="177"/>
                        <a:pt x="134" y="167"/>
                        <a:pt x="134" y="154"/>
                      </a:cubicBezTo>
                      <a:close/>
                      <a:moveTo>
                        <a:pt x="241" y="154"/>
                      </a:moveTo>
                      <a:cubicBezTo>
                        <a:pt x="241" y="167"/>
                        <a:pt x="251" y="177"/>
                        <a:pt x="264" y="177"/>
                      </a:cubicBezTo>
                      <a:cubicBezTo>
                        <a:pt x="276" y="177"/>
                        <a:pt x="287" y="167"/>
                        <a:pt x="287" y="154"/>
                      </a:cubicBezTo>
                      <a:cubicBezTo>
                        <a:pt x="287" y="141"/>
                        <a:pt x="276" y="131"/>
                        <a:pt x="264" y="131"/>
                      </a:cubicBezTo>
                      <a:cubicBezTo>
                        <a:pt x="251" y="131"/>
                        <a:pt x="241" y="141"/>
                        <a:pt x="241" y="154"/>
                      </a:cubicBezTo>
                      <a:close/>
                      <a:moveTo>
                        <a:pt x="276" y="302"/>
                      </a:moveTo>
                      <a:cubicBezTo>
                        <a:pt x="276" y="302"/>
                        <a:pt x="276" y="302"/>
                        <a:pt x="410" y="168"/>
                      </a:cubicBezTo>
                      <a:cubicBezTo>
                        <a:pt x="420" y="158"/>
                        <a:pt x="420" y="142"/>
                        <a:pt x="410" y="132"/>
                      </a:cubicBezTo>
                      <a:cubicBezTo>
                        <a:pt x="410" y="132"/>
                        <a:pt x="410" y="132"/>
                        <a:pt x="276" y="0"/>
                      </a:cubicBezTo>
                      <a:moveTo>
                        <a:pt x="144" y="0"/>
                      </a:moveTo>
                      <a:cubicBezTo>
                        <a:pt x="10" y="132"/>
                        <a:pt x="10" y="132"/>
                        <a:pt x="10" y="132"/>
                      </a:cubicBezTo>
                      <a:cubicBezTo>
                        <a:pt x="0" y="142"/>
                        <a:pt x="0" y="158"/>
                        <a:pt x="10" y="168"/>
                      </a:cubicBezTo>
                      <a:cubicBezTo>
                        <a:pt x="145" y="302"/>
                        <a:pt x="145" y="302"/>
                        <a:pt x="145" y="302"/>
                      </a:cubicBezTo>
                    </a:path>
                  </a:pathLst>
                </a:custGeom>
                <a:noFill/>
                <a:ln w="15875" cap="flat">
                  <a:solidFill>
                    <a:schemeClr val="bg1"/>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41204">
                          <a:srgbClr val="0D0D0D"/>
                        </a:gs>
                        <a:gs pos="59000">
                          <a:srgbClr val="0D0D0D"/>
                        </a:gs>
                      </a:gsLst>
                      <a:lin ang="5400000" scaled="1"/>
                    </a:gradFill>
                    <a:effectLst/>
                    <a:uLnTx/>
                    <a:uFillTx/>
                    <a:latin typeface="Segoe UI"/>
                    <a:ea typeface="+mn-ea"/>
                    <a:cs typeface="+mn-cs"/>
                  </a:endParaRPr>
                </a:p>
              </p:txBody>
            </p:sp>
          </p:grpSp>
        </p:grpSp>
        <p:cxnSp>
          <p:nvCxnSpPr>
            <p:cNvPr id="42" name="Straight Connector 41">
              <a:extLst>
                <a:ext uri="{FF2B5EF4-FFF2-40B4-BE49-F238E27FC236}">
                  <a16:creationId xmlns:a16="http://schemas.microsoft.com/office/drawing/2014/main" id="{ED361DEA-3B62-4A11-9B5B-8D8950FDC4C4}"/>
                </a:ext>
              </a:extLst>
            </p:cNvPr>
            <p:cNvCxnSpPr/>
            <p:nvPr/>
          </p:nvCxnSpPr>
          <p:spPr>
            <a:xfrm>
              <a:off x="6801883" y="2252242"/>
              <a:ext cx="4937760" cy="0"/>
            </a:xfrm>
            <a:prstGeom prst="line">
              <a:avLst/>
            </a:prstGeom>
            <a:ln w="9525">
              <a:headEnd type="none"/>
              <a:tailEnd type="none"/>
            </a:ln>
          </p:spPr>
          <p:style>
            <a:lnRef idx="2">
              <a:schemeClr val="accent1"/>
            </a:lnRef>
            <a:fillRef idx="0">
              <a:schemeClr val="accent1"/>
            </a:fillRef>
            <a:effectRef idx="1">
              <a:schemeClr val="accent1"/>
            </a:effectRef>
            <a:fontRef idx="minor">
              <a:schemeClr val="tx1"/>
            </a:fontRef>
          </p:style>
        </p:cxnSp>
      </p:grpSp>
      <p:grpSp>
        <p:nvGrpSpPr>
          <p:cNvPr id="47" name="Group 46">
            <a:extLst>
              <a:ext uri="{FF2B5EF4-FFF2-40B4-BE49-F238E27FC236}">
                <a16:creationId xmlns:a16="http://schemas.microsoft.com/office/drawing/2014/main" id="{B3B73A11-3974-4443-B984-E37D36AEB3C2}"/>
              </a:ext>
            </a:extLst>
          </p:cNvPr>
          <p:cNvGrpSpPr/>
          <p:nvPr/>
        </p:nvGrpSpPr>
        <p:grpSpPr>
          <a:xfrm>
            <a:off x="6679646" y="2232291"/>
            <a:ext cx="4937760" cy="574456"/>
            <a:chOff x="6801883" y="2300553"/>
            <a:chExt cx="4937760" cy="574456"/>
          </a:xfrm>
        </p:grpSpPr>
        <p:grpSp>
          <p:nvGrpSpPr>
            <p:cNvPr id="48" name="Group 47">
              <a:extLst>
                <a:ext uri="{FF2B5EF4-FFF2-40B4-BE49-F238E27FC236}">
                  <a16:creationId xmlns:a16="http://schemas.microsoft.com/office/drawing/2014/main" id="{9F3D16A1-2A9F-451B-A68A-864D0D42475F}"/>
                </a:ext>
              </a:extLst>
            </p:cNvPr>
            <p:cNvGrpSpPr/>
            <p:nvPr/>
          </p:nvGrpSpPr>
          <p:grpSpPr>
            <a:xfrm>
              <a:off x="6801883" y="2300553"/>
              <a:ext cx="4365411" cy="526145"/>
              <a:chOff x="7036151" y="2602831"/>
              <a:chExt cx="4365411" cy="526145"/>
            </a:xfrm>
          </p:grpSpPr>
          <p:sp>
            <p:nvSpPr>
              <p:cNvPr id="50" name="Rectangle 49">
                <a:extLst>
                  <a:ext uri="{FF2B5EF4-FFF2-40B4-BE49-F238E27FC236}">
                    <a16:creationId xmlns:a16="http://schemas.microsoft.com/office/drawing/2014/main" id="{6C59B07E-AA79-438F-81ED-D0B9D1F919B4}"/>
                  </a:ext>
                </a:extLst>
              </p:cNvPr>
              <p:cNvSpPr/>
              <p:nvPr/>
            </p:nvSpPr>
            <p:spPr>
              <a:xfrm>
                <a:off x="7667159" y="2768953"/>
                <a:ext cx="3734403" cy="193899"/>
              </a:xfrm>
              <a:prstGeom prst="rect">
                <a:avLst/>
              </a:prstGeom>
            </p:spPr>
            <p:txBody>
              <a:bodyPr wrap="square" lIns="0" tIns="0" rIns="0" bIns="0" anchor="ctr" anchorCtr="0">
                <a:spAutoFit/>
              </a:bodyPr>
              <a:lstStyle/>
              <a:p>
                <a:pPr marL="0" marR="0" lvl="0" indent="0" algn="l" defTabSz="932114"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41204">
                          <a:srgbClr val="0D0D0D"/>
                        </a:gs>
                        <a:gs pos="59000">
                          <a:srgbClr val="0D0D0D"/>
                        </a:gs>
                      </a:gsLst>
                      <a:lin ang="5400000" scaled="1"/>
                    </a:gradFill>
                    <a:effectLst/>
                    <a:uLnTx/>
                    <a:uFillTx/>
                    <a:latin typeface="Segoe UI Semibold"/>
                    <a:ea typeface="+mn-ea"/>
                    <a:cs typeface="Segoe UI Semilight" panose="020B0402040204020203" pitchFamily="34" charset="0"/>
                  </a:rPr>
                  <a:t>Device connectivity and management</a:t>
                </a:r>
              </a:p>
            </p:txBody>
          </p:sp>
          <p:grpSp>
            <p:nvGrpSpPr>
              <p:cNvPr id="51" name="Group 50">
                <a:extLst>
                  <a:ext uri="{FF2B5EF4-FFF2-40B4-BE49-F238E27FC236}">
                    <a16:creationId xmlns:a16="http://schemas.microsoft.com/office/drawing/2014/main" id="{3732D588-9F4F-4872-B4ED-E7EBEE347BEB}"/>
                  </a:ext>
                </a:extLst>
              </p:cNvPr>
              <p:cNvGrpSpPr/>
              <p:nvPr/>
            </p:nvGrpSpPr>
            <p:grpSpPr>
              <a:xfrm>
                <a:off x="7036151" y="2602831"/>
                <a:ext cx="526145" cy="526145"/>
                <a:chOff x="7036151" y="2602831"/>
                <a:chExt cx="526145" cy="526145"/>
              </a:xfrm>
            </p:grpSpPr>
            <p:sp>
              <p:nvSpPr>
                <p:cNvPr id="52" name="Oval 51">
                  <a:extLst>
                    <a:ext uri="{FF2B5EF4-FFF2-40B4-BE49-F238E27FC236}">
                      <a16:creationId xmlns:a16="http://schemas.microsoft.com/office/drawing/2014/main" id="{7B18A347-E8D8-41FF-BFC5-9B495AB64C9B}"/>
                    </a:ext>
                  </a:extLst>
                </p:cNvPr>
                <p:cNvSpPr/>
                <p:nvPr/>
              </p:nvSpPr>
              <p:spPr bwMode="auto">
                <a:xfrm>
                  <a:off x="7036151" y="2602831"/>
                  <a:ext cx="526145" cy="526145"/>
                </a:xfrm>
                <a:prstGeom prst="ellipse">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41204">
                          <a:srgbClr val="0D0D0D"/>
                        </a:gs>
                        <a:gs pos="59000">
                          <a:srgbClr val="0D0D0D"/>
                        </a:gs>
                      </a:gsLst>
                      <a:lin ang="5400000" scaled="1"/>
                    </a:gradFill>
                    <a:effectLst/>
                    <a:uLnTx/>
                    <a:uFillTx/>
                    <a:latin typeface="Segoe UI Semilight"/>
                    <a:ea typeface="+mn-ea"/>
                    <a:cs typeface="+mn-cs"/>
                  </a:endParaRPr>
                </a:p>
              </p:txBody>
            </p:sp>
            <p:sp>
              <p:nvSpPr>
                <p:cNvPr id="53" name="signal" title="Icon of a communication signal">
                  <a:extLst>
                    <a:ext uri="{FF2B5EF4-FFF2-40B4-BE49-F238E27FC236}">
                      <a16:creationId xmlns:a16="http://schemas.microsoft.com/office/drawing/2014/main" id="{2C00C636-76D1-4EE8-B956-66E369A8A639}"/>
                    </a:ext>
                  </a:extLst>
                </p:cNvPr>
                <p:cNvSpPr>
                  <a:spLocks noChangeAspect="1" noEditPoints="1"/>
                </p:cNvSpPr>
                <p:nvPr/>
              </p:nvSpPr>
              <p:spPr bwMode="auto">
                <a:xfrm>
                  <a:off x="7178376" y="2728743"/>
                  <a:ext cx="241695" cy="274320"/>
                </a:xfrm>
                <a:custGeom>
                  <a:avLst/>
                  <a:gdLst>
                    <a:gd name="T0" fmla="*/ 105 w 296"/>
                    <a:gd name="T1" fmla="*/ 225 h 337"/>
                    <a:gd name="T2" fmla="*/ 148 w 296"/>
                    <a:gd name="T3" fmla="*/ 182 h 337"/>
                    <a:gd name="T4" fmla="*/ 190 w 296"/>
                    <a:gd name="T5" fmla="*/ 225 h 337"/>
                    <a:gd name="T6" fmla="*/ 148 w 296"/>
                    <a:gd name="T7" fmla="*/ 267 h 337"/>
                    <a:gd name="T8" fmla="*/ 105 w 296"/>
                    <a:gd name="T9" fmla="*/ 225 h 337"/>
                    <a:gd name="T10" fmla="*/ 148 w 296"/>
                    <a:gd name="T11" fmla="*/ 267 h 337"/>
                    <a:gd name="T12" fmla="*/ 148 w 296"/>
                    <a:gd name="T13" fmla="*/ 337 h 337"/>
                    <a:gd name="T14" fmla="*/ 296 w 296"/>
                    <a:gd name="T15" fmla="*/ 61 h 337"/>
                    <a:gd name="T16" fmla="*/ 148 w 296"/>
                    <a:gd name="T17" fmla="*/ 0 h 337"/>
                    <a:gd name="T18" fmla="*/ 0 w 296"/>
                    <a:gd name="T19" fmla="*/ 62 h 337"/>
                    <a:gd name="T20" fmla="*/ 255 w 296"/>
                    <a:gd name="T21" fmla="*/ 104 h 337"/>
                    <a:gd name="T22" fmla="*/ 149 w 296"/>
                    <a:gd name="T23" fmla="*/ 60 h 337"/>
                    <a:gd name="T24" fmla="*/ 41 w 296"/>
                    <a:gd name="T25" fmla="*/ 105 h 337"/>
                    <a:gd name="T26" fmla="*/ 208 w 296"/>
                    <a:gd name="T27" fmla="*/ 150 h 337"/>
                    <a:gd name="T28" fmla="*/ 148 w 296"/>
                    <a:gd name="T29" fmla="*/ 125 h 337"/>
                    <a:gd name="T30" fmla="*/ 88 w 296"/>
                    <a:gd name="T31" fmla="*/ 149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6" h="337">
                      <a:moveTo>
                        <a:pt x="105" y="225"/>
                      </a:moveTo>
                      <a:cubicBezTo>
                        <a:pt x="105" y="201"/>
                        <a:pt x="124" y="182"/>
                        <a:pt x="148" y="182"/>
                      </a:cubicBezTo>
                      <a:cubicBezTo>
                        <a:pt x="171" y="182"/>
                        <a:pt x="190" y="201"/>
                        <a:pt x="190" y="225"/>
                      </a:cubicBezTo>
                      <a:cubicBezTo>
                        <a:pt x="190" y="248"/>
                        <a:pt x="171" y="267"/>
                        <a:pt x="148" y="267"/>
                      </a:cubicBezTo>
                      <a:cubicBezTo>
                        <a:pt x="124" y="267"/>
                        <a:pt x="105" y="248"/>
                        <a:pt x="105" y="225"/>
                      </a:cubicBezTo>
                      <a:close/>
                      <a:moveTo>
                        <a:pt x="148" y="267"/>
                      </a:moveTo>
                      <a:cubicBezTo>
                        <a:pt x="148" y="337"/>
                        <a:pt x="148" y="337"/>
                        <a:pt x="148" y="337"/>
                      </a:cubicBezTo>
                      <a:moveTo>
                        <a:pt x="296" y="61"/>
                      </a:moveTo>
                      <a:cubicBezTo>
                        <a:pt x="258" y="23"/>
                        <a:pt x="206" y="0"/>
                        <a:pt x="148" y="0"/>
                      </a:cubicBezTo>
                      <a:cubicBezTo>
                        <a:pt x="90" y="0"/>
                        <a:pt x="38" y="24"/>
                        <a:pt x="0" y="62"/>
                      </a:cubicBezTo>
                      <a:moveTo>
                        <a:pt x="255" y="104"/>
                      </a:moveTo>
                      <a:cubicBezTo>
                        <a:pt x="228" y="77"/>
                        <a:pt x="190" y="60"/>
                        <a:pt x="149" y="60"/>
                      </a:cubicBezTo>
                      <a:cubicBezTo>
                        <a:pt x="106" y="60"/>
                        <a:pt x="68" y="77"/>
                        <a:pt x="41" y="105"/>
                      </a:cubicBezTo>
                      <a:moveTo>
                        <a:pt x="208" y="150"/>
                      </a:moveTo>
                      <a:cubicBezTo>
                        <a:pt x="192" y="134"/>
                        <a:pt x="171" y="125"/>
                        <a:pt x="148" y="125"/>
                      </a:cubicBezTo>
                      <a:cubicBezTo>
                        <a:pt x="124" y="125"/>
                        <a:pt x="103" y="134"/>
                        <a:pt x="88" y="149"/>
                      </a:cubicBezTo>
                    </a:path>
                  </a:pathLst>
                </a:custGeom>
                <a:noFill/>
                <a:ln w="15875" cap="flat">
                  <a:solidFill>
                    <a:schemeClr val="bg1"/>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41204">
                          <a:srgbClr val="0D0D0D"/>
                        </a:gs>
                        <a:gs pos="59000">
                          <a:srgbClr val="0D0D0D"/>
                        </a:gs>
                      </a:gsLst>
                      <a:lin ang="5400000" scaled="1"/>
                    </a:gradFill>
                    <a:effectLst/>
                    <a:uLnTx/>
                    <a:uFillTx/>
                    <a:latin typeface="Segoe UI"/>
                    <a:ea typeface="+mn-ea"/>
                    <a:cs typeface="+mn-cs"/>
                  </a:endParaRPr>
                </a:p>
              </p:txBody>
            </p:sp>
          </p:grpSp>
        </p:grpSp>
        <p:cxnSp>
          <p:nvCxnSpPr>
            <p:cNvPr id="49" name="Straight Connector 48">
              <a:extLst>
                <a:ext uri="{FF2B5EF4-FFF2-40B4-BE49-F238E27FC236}">
                  <a16:creationId xmlns:a16="http://schemas.microsoft.com/office/drawing/2014/main" id="{923844B3-D988-477D-AE54-D02EBA99A641}"/>
                </a:ext>
              </a:extLst>
            </p:cNvPr>
            <p:cNvCxnSpPr/>
            <p:nvPr/>
          </p:nvCxnSpPr>
          <p:spPr>
            <a:xfrm>
              <a:off x="6801883" y="2875009"/>
              <a:ext cx="4937760" cy="0"/>
            </a:xfrm>
            <a:prstGeom prst="line">
              <a:avLst/>
            </a:prstGeom>
            <a:ln w="9525">
              <a:headEnd type="none"/>
              <a:tailEnd type="none"/>
            </a:ln>
          </p:spPr>
          <p:style>
            <a:lnRef idx="2">
              <a:schemeClr val="accent1"/>
            </a:lnRef>
            <a:fillRef idx="0">
              <a:schemeClr val="accent1"/>
            </a:fillRef>
            <a:effectRef idx="1">
              <a:schemeClr val="accent1"/>
            </a:effectRef>
            <a:fontRef idx="minor">
              <a:schemeClr val="tx1"/>
            </a:fontRef>
          </p:style>
        </p:cxnSp>
      </p:grpSp>
      <p:grpSp>
        <p:nvGrpSpPr>
          <p:cNvPr id="54" name="Group 53">
            <a:extLst>
              <a:ext uri="{FF2B5EF4-FFF2-40B4-BE49-F238E27FC236}">
                <a16:creationId xmlns:a16="http://schemas.microsoft.com/office/drawing/2014/main" id="{9CAB0B3D-F71D-4C15-95CA-7ED67852DAC4}"/>
              </a:ext>
            </a:extLst>
          </p:cNvPr>
          <p:cNvGrpSpPr/>
          <p:nvPr/>
        </p:nvGrpSpPr>
        <p:grpSpPr>
          <a:xfrm>
            <a:off x="6679646" y="2855058"/>
            <a:ext cx="5049362" cy="574456"/>
            <a:chOff x="6801883" y="2923320"/>
            <a:chExt cx="5049362" cy="574456"/>
          </a:xfrm>
        </p:grpSpPr>
        <p:grpSp>
          <p:nvGrpSpPr>
            <p:cNvPr id="55" name="Group 54">
              <a:extLst>
                <a:ext uri="{FF2B5EF4-FFF2-40B4-BE49-F238E27FC236}">
                  <a16:creationId xmlns:a16="http://schemas.microsoft.com/office/drawing/2014/main" id="{B8EA3A0C-7026-4F18-ABCB-27B0B622687C}"/>
                </a:ext>
              </a:extLst>
            </p:cNvPr>
            <p:cNvGrpSpPr/>
            <p:nvPr/>
          </p:nvGrpSpPr>
          <p:grpSpPr>
            <a:xfrm>
              <a:off x="6801883" y="2923320"/>
              <a:ext cx="5049362" cy="526145"/>
              <a:chOff x="7036151" y="3212693"/>
              <a:chExt cx="5049362" cy="526145"/>
            </a:xfrm>
          </p:grpSpPr>
          <p:sp>
            <p:nvSpPr>
              <p:cNvPr id="57" name="Rectangle 56">
                <a:extLst>
                  <a:ext uri="{FF2B5EF4-FFF2-40B4-BE49-F238E27FC236}">
                    <a16:creationId xmlns:a16="http://schemas.microsoft.com/office/drawing/2014/main" id="{3E20B4C3-4CCD-4559-A7A9-196A7D2F5458}"/>
                  </a:ext>
                </a:extLst>
              </p:cNvPr>
              <p:cNvSpPr/>
              <p:nvPr/>
            </p:nvSpPr>
            <p:spPr>
              <a:xfrm>
                <a:off x="7667159" y="3378815"/>
                <a:ext cx="4418354" cy="193899"/>
              </a:xfrm>
              <a:prstGeom prst="rect">
                <a:avLst/>
              </a:prstGeom>
            </p:spPr>
            <p:txBody>
              <a:bodyPr wrap="square" lIns="0" tIns="0" rIns="0" bIns="0" anchor="ctr" anchorCtr="0">
                <a:spAutoFit/>
              </a:bodyPr>
              <a:lstStyle/>
              <a:p>
                <a:pPr marL="0" marR="0" lvl="0" indent="0" algn="l" defTabSz="932114"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41204">
                          <a:srgbClr val="0D0D0D"/>
                        </a:gs>
                        <a:gs pos="59000">
                          <a:srgbClr val="0D0D0D"/>
                        </a:gs>
                      </a:gsLst>
                      <a:lin ang="5400000" scaled="1"/>
                    </a:gradFill>
                    <a:effectLst/>
                    <a:uLnTx/>
                    <a:uFillTx/>
                    <a:latin typeface="Segoe UI Semibold"/>
                    <a:ea typeface="+mn-ea"/>
                    <a:cs typeface="Segoe UI Semilight" panose="020B0402040204020203" pitchFamily="34" charset="0"/>
                  </a:rPr>
                  <a:t>Dashboards, visualization, and insights</a:t>
                </a:r>
              </a:p>
            </p:txBody>
          </p:sp>
          <p:grpSp>
            <p:nvGrpSpPr>
              <p:cNvPr id="58" name="Group 57">
                <a:extLst>
                  <a:ext uri="{FF2B5EF4-FFF2-40B4-BE49-F238E27FC236}">
                    <a16:creationId xmlns:a16="http://schemas.microsoft.com/office/drawing/2014/main" id="{4F6EC350-30FB-4CBB-80FA-E17717CA2DFD}"/>
                  </a:ext>
                </a:extLst>
              </p:cNvPr>
              <p:cNvGrpSpPr/>
              <p:nvPr/>
            </p:nvGrpSpPr>
            <p:grpSpPr>
              <a:xfrm>
                <a:off x="7036151" y="3212693"/>
                <a:ext cx="526145" cy="526145"/>
                <a:chOff x="7036151" y="3212693"/>
                <a:chExt cx="526145" cy="526145"/>
              </a:xfrm>
            </p:grpSpPr>
            <p:sp>
              <p:nvSpPr>
                <p:cNvPr id="59" name="Oval 58">
                  <a:extLst>
                    <a:ext uri="{FF2B5EF4-FFF2-40B4-BE49-F238E27FC236}">
                      <a16:creationId xmlns:a16="http://schemas.microsoft.com/office/drawing/2014/main" id="{DDBC3F3F-EF49-442F-AEA2-7B30F34C16D7}"/>
                    </a:ext>
                  </a:extLst>
                </p:cNvPr>
                <p:cNvSpPr/>
                <p:nvPr/>
              </p:nvSpPr>
              <p:spPr bwMode="auto">
                <a:xfrm>
                  <a:off x="7036151" y="3212693"/>
                  <a:ext cx="526145" cy="526145"/>
                </a:xfrm>
                <a:prstGeom prst="ellipse">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41204">
                          <a:srgbClr val="0D0D0D"/>
                        </a:gs>
                        <a:gs pos="59000">
                          <a:srgbClr val="0D0D0D"/>
                        </a:gs>
                      </a:gsLst>
                      <a:lin ang="5400000" scaled="1"/>
                    </a:gradFill>
                    <a:effectLst/>
                    <a:uLnTx/>
                    <a:uFillTx/>
                    <a:latin typeface="Segoe UI Semilight"/>
                    <a:ea typeface="+mn-ea"/>
                    <a:cs typeface="+mn-cs"/>
                  </a:endParaRPr>
                </a:p>
              </p:txBody>
            </p:sp>
            <p:sp>
              <p:nvSpPr>
                <p:cNvPr id="60" name="BarChartHorizontal_E9EB" title="Icon of a horizontal bar graph">
                  <a:extLst>
                    <a:ext uri="{FF2B5EF4-FFF2-40B4-BE49-F238E27FC236}">
                      <a16:creationId xmlns:a16="http://schemas.microsoft.com/office/drawing/2014/main" id="{A9138467-1302-4377-9D7F-59DF05E44006}"/>
                    </a:ext>
                  </a:extLst>
                </p:cNvPr>
                <p:cNvSpPr>
                  <a:spLocks noChangeAspect="1" noEditPoints="1"/>
                </p:cNvSpPr>
                <p:nvPr/>
              </p:nvSpPr>
              <p:spPr bwMode="auto">
                <a:xfrm>
                  <a:off x="7162063" y="3338605"/>
                  <a:ext cx="274320" cy="274320"/>
                </a:xfrm>
                <a:custGeom>
                  <a:avLst/>
                  <a:gdLst>
                    <a:gd name="T0" fmla="*/ 105 w 709"/>
                    <a:gd name="T1" fmla="*/ 184 h 709"/>
                    <a:gd name="T2" fmla="*/ 105 w 709"/>
                    <a:gd name="T3" fmla="*/ 79 h 709"/>
                    <a:gd name="T4" fmla="*/ 525 w 709"/>
                    <a:gd name="T5" fmla="*/ 79 h 709"/>
                    <a:gd name="T6" fmla="*/ 525 w 709"/>
                    <a:gd name="T7" fmla="*/ 184 h 709"/>
                    <a:gd name="T8" fmla="*/ 105 w 709"/>
                    <a:gd name="T9" fmla="*/ 184 h 709"/>
                    <a:gd name="T10" fmla="*/ 420 w 709"/>
                    <a:gd name="T11" fmla="*/ 394 h 709"/>
                    <a:gd name="T12" fmla="*/ 420 w 709"/>
                    <a:gd name="T13" fmla="*/ 289 h 709"/>
                    <a:gd name="T14" fmla="*/ 105 w 709"/>
                    <a:gd name="T15" fmla="*/ 289 h 709"/>
                    <a:gd name="T16" fmla="*/ 105 w 709"/>
                    <a:gd name="T17" fmla="*/ 394 h 709"/>
                    <a:gd name="T18" fmla="*/ 420 w 709"/>
                    <a:gd name="T19" fmla="*/ 394 h 709"/>
                    <a:gd name="T20" fmla="*/ 630 w 709"/>
                    <a:gd name="T21" fmla="*/ 604 h 709"/>
                    <a:gd name="T22" fmla="*/ 630 w 709"/>
                    <a:gd name="T23" fmla="*/ 499 h 709"/>
                    <a:gd name="T24" fmla="*/ 105 w 709"/>
                    <a:gd name="T25" fmla="*/ 499 h 709"/>
                    <a:gd name="T26" fmla="*/ 105 w 709"/>
                    <a:gd name="T27" fmla="*/ 604 h 709"/>
                    <a:gd name="T28" fmla="*/ 630 w 709"/>
                    <a:gd name="T29" fmla="*/ 604 h 709"/>
                    <a:gd name="T30" fmla="*/ 0 w 709"/>
                    <a:gd name="T31" fmla="*/ 0 h 709"/>
                    <a:gd name="T32" fmla="*/ 0 w 709"/>
                    <a:gd name="T33" fmla="*/ 709 h 709"/>
                    <a:gd name="T34" fmla="*/ 709 w 709"/>
                    <a:gd name="T35" fmla="*/ 709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9" h="709">
                      <a:moveTo>
                        <a:pt x="105" y="184"/>
                      </a:moveTo>
                      <a:lnTo>
                        <a:pt x="105" y="79"/>
                      </a:lnTo>
                      <a:lnTo>
                        <a:pt x="525" y="79"/>
                      </a:lnTo>
                      <a:lnTo>
                        <a:pt x="525" y="184"/>
                      </a:lnTo>
                      <a:lnTo>
                        <a:pt x="105" y="184"/>
                      </a:lnTo>
                      <a:moveTo>
                        <a:pt x="420" y="394"/>
                      </a:moveTo>
                      <a:lnTo>
                        <a:pt x="420" y="289"/>
                      </a:lnTo>
                      <a:lnTo>
                        <a:pt x="105" y="289"/>
                      </a:lnTo>
                      <a:lnTo>
                        <a:pt x="105" y="394"/>
                      </a:lnTo>
                      <a:lnTo>
                        <a:pt x="420" y="394"/>
                      </a:lnTo>
                      <a:moveTo>
                        <a:pt x="630" y="604"/>
                      </a:moveTo>
                      <a:lnTo>
                        <a:pt x="630" y="499"/>
                      </a:lnTo>
                      <a:lnTo>
                        <a:pt x="105" y="499"/>
                      </a:lnTo>
                      <a:lnTo>
                        <a:pt x="105" y="604"/>
                      </a:lnTo>
                      <a:lnTo>
                        <a:pt x="630" y="604"/>
                      </a:lnTo>
                      <a:moveTo>
                        <a:pt x="0" y="0"/>
                      </a:moveTo>
                      <a:lnTo>
                        <a:pt x="0" y="709"/>
                      </a:lnTo>
                      <a:lnTo>
                        <a:pt x="709" y="709"/>
                      </a:lnTo>
                    </a:path>
                  </a:pathLst>
                </a:custGeom>
                <a:noFill/>
                <a:ln w="15875" cap="flat">
                  <a:solidFill>
                    <a:schemeClr val="bg1"/>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41204">
                          <a:srgbClr val="0D0D0D"/>
                        </a:gs>
                        <a:gs pos="59000">
                          <a:srgbClr val="0D0D0D"/>
                        </a:gs>
                      </a:gsLst>
                      <a:lin ang="5400000" scaled="1"/>
                    </a:gradFill>
                    <a:effectLst/>
                    <a:uLnTx/>
                    <a:uFillTx/>
                    <a:latin typeface="Segoe UI"/>
                    <a:ea typeface="+mn-ea"/>
                    <a:cs typeface="+mn-cs"/>
                  </a:endParaRPr>
                </a:p>
              </p:txBody>
            </p:sp>
          </p:grpSp>
        </p:grpSp>
        <p:cxnSp>
          <p:nvCxnSpPr>
            <p:cNvPr id="56" name="Straight Connector 55">
              <a:extLst>
                <a:ext uri="{FF2B5EF4-FFF2-40B4-BE49-F238E27FC236}">
                  <a16:creationId xmlns:a16="http://schemas.microsoft.com/office/drawing/2014/main" id="{7D27EE8F-D03B-45ED-AB1D-E49CD59B95C4}"/>
                </a:ext>
              </a:extLst>
            </p:cNvPr>
            <p:cNvCxnSpPr/>
            <p:nvPr/>
          </p:nvCxnSpPr>
          <p:spPr>
            <a:xfrm>
              <a:off x="6801883" y="3497776"/>
              <a:ext cx="4937760" cy="0"/>
            </a:xfrm>
            <a:prstGeom prst="line">
              <a:avLst/>
            </a:prstGeom>
            <a:ln w="9525">
              <a:headEnd type="none"/>
              <a:tailEnd type="none"/>
            </a:ln>
          </p:spPr>
          <p:style>
            <a:lnRef idx="2">
              <a:schemeClr val="accent1"/>
            </a:lnRef>
            <a:fillRef idx="0">
              <a:schemeClr val="accent1"/>
            </a:fillRef>
            <a:effectRef idx="1">
              <a:schemeClr val="accent1"/>
            </a:effectRef>
            <a:fontRef idx="minor">
              <a:schemeClr val="tx1"/>
            </a:fontRef>
          </p:style>
        </p:cxnSp>
      </p:grpSp>
      <p:grpSp>
        <p:nvGrpSpPr>
          <p:cNvPr id="61" name="Group 60">
            <a:extLst>
              <a:ext uri="{FF2B5EF4-FFF2-40B4-BE49-F238E27FC236}">
                <a16:creationId xmlns:a16="http://schemas.microsoft.com/office/drawing/2014/main" id="{586DE693-A395-49BB-9ACF-D75B33FB48BF}"/>
              </a:ext>
            </a:extLst>
          </p:cNvPr>
          <p:cNvGrpSpPr/>
          <p:nvPr/>
        </p:nvGrpSpPr>
        <p:grpSpPr>
          <a:xfrm>
            <a:off x="6679646" y="3477825"/>
            <a:ext cx="4937760" cy="574456"/>
            <a:chOff x="6801883" y="3546087"/>
            <a:chExt cx="4937760" cy="574456"/>
          </a:xfrm>
        </p:grpSpPr>
        <p:grpSp>
          <p:nvGrpSpPr>
            <p:cNvPr id="62" name="Group 61">
              <a:extLst>
                <a:ext uri="{FF2B5EF4-FFF2-40B4-BE49-F238E27FC236}">
                  <a16:creationId xmlns:a16="http://schemas.microsoft.com/office/drawing/2014/main" id="{29C88F9B-92FE-4734-B66D-7E0A3C902767}"/>
                </a:ext>
              </a:extLst>
            </p:cNvPr>
            <p:cNvGrpSpPr/>
            <p:nvPr/>
          </p:nvGrpSpPr>
          <p:grpSpPr>
            <a:xfrm>
              <a:off x="6801883" y="3546087"/>
              <a:ext cx="3713391" cy="526145"/>
              <a:chOff x="7036151" y="4014026"/>
              <a:chExt cx="3713391" cy="526145"/>
            </a:xfrm>
          </p:grpSpPr>
          <p:sp>
            <p:nvSpPr>
              <p:cNvPr id="64" name="Rectangle 63">
                <a:extLst>
                  <a:ext uri="{FF2B5EF4-FFF2-40B4-BE49-F238E27FC236}">
                    <a16:creationId xmlns:a16="http://schemas.microsoft.com/office/drawing/2014/main" id="{3274FE42-C6E9-477E-9898-9F8192809AD9}"/>
                  </a:ext>
                </a:extLst>
              </p:cNvPr>
              <p:cNvSpPr/>
              <p:nvPr/>
            </p:nvSpPr>
            <p:spPr>
              <a:xfrm>
                <a:off x="7667160" y="4180148"/>
                <a:ext cx="3082382" cy="193899"/>
              </a:xfrm>
              <a:prstGeom prst="rect">
                <a:avLst/>
              </a:prstGeom>
            </p:spPr>
            <p:txBody>
              <a:bodyPr wrap="none" lIns="0" tIns="0" rIns="0" bIns="0" anchor="ctr" anchorCtr="0">
                <a:spAutoFit/>
              </a:bodyPr>
              <a:lstStyle/>
              <a:p>
                <a:pPr marL="0" marR="0" lvl="0" indent="0" algn="l" defTabSz="932114"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41204">
                          <a:srgbClr val="0D0D0D"/>
                        </a:gs>
                        <a:gs pos="59000">
                          <a:srgbClr val="0D0D0D"/>
                        </a:gs>
                      </a:gsLst>
                      <a:lin ang="5400000" scaled="1"/>
                    </a:gradFill>
                    <a:effectLst/>
                    <a:uLnTx/>
                    <a:uFillTx/>
                    <a:latin typeface="Segoe UI Semibold"/>
                    <a:ea typeface="+mn-ea"/>
                    <a:cs typeface="Segoe UI Semilight" panose="020B0402040204020203" pitchFamily="34" charset="0"/>
                  </a:rPr>
                  <a:t>Workflow automation and integration</a:t>
                </a:r>
              </a:p>
            </p:txBody>
          </p:sp>
          <p:grpSp>
            <p:nvGrpSpPr>
              <p:cNvPr id="65" name="Group 64">
                <a:extLst>
                  <a:ext uri="{FF2B5EF4-FFF2-40B4-BE49-F238E27FC236}">
                    <a16:creationId xmlns:a16="http://schemas.microsoft.com/office/drawing/2014/main" id="{46ED4ABB-7353-4EE8-9A5B-332C9B528573}"/>
                  </a:ext>
                </a:extLst>
              </p:cNvPr>
              <p:cNvGrpSpPr/>
              <p:nvPr/>
            </p:nvGrpSpPr>
            <p:grpSpPr>
              <a:xfrm>
                <a:off x="7036151" y="4014026"/>
                <a:ext cx="526145" cy="526145"/>
                <a:chOff x="7036151" y="4014026"/>
                <a:chExt cx="526145" cy="526145"/>
              </a:xfrm>
            </p:grpSpPr>
            <p:sp>
              <p:nvSpPr>
                <p:cNvPr id="66" name="Oval 65">
                  <a:extLst>
                    <a:ext uri="{FF2B5EF4-FFF2-40B4-BE49-F238E27FC236}">
                      <a16:creationId xmlns:a16="http://schemas.microsoft.com/office/drawing/2014/main" id="{19F08FDD-55CE-4B5C-A5D1-F0C5A54FB975}"/>
                    </a:ext>
                  </a:extLst>
                </p:cNvPr>
                <p:cNvSpPr/>
                <p:nvPr/>
              </p:nvSpPr>
              <p:spPr bwMode="auto">
                <a:xfrm>
                  <a:off x="7036151" y="4014026"/>
                  <a:ext cx="526145" cy="526145"/>
                </a:xfrm>
                <a:prstGeom prst="ellipse">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41204">
                          <a:srgbClr val="0D0D0D"/>
                        </a:gs>
                        <a:gs pos="59000">
                          <a:srgbClr val="0D0D0D"/>
                        </a:gs>
                      </a:gsLst>
                      <a:lin ang="5400000" scaled="1"/>
                    </a:gradFill>
                    <a:effectLst/>
                    <a:uLnTx/>
                    <a:uFillTx/>
                    <a:latin typeface="Segoe UI Semilight"/>
                    <a:ea typeface="+mn-ea"/>
                    <a:cs typeface="+mn-cs"/>
                  </a:endParaRPr>
                </a:p>
              </p:txBody>
            </p:sp>
            <p:sp>
              <p:nvSpPr>
                <p:cNvPr id="67" name="arrow_12" title="Icon of a circle made of a curved arrow pointing clockwise">
                  <a:extLst>
                    <a:ext uri="{FF2B5EF4-FFF2-40B4-BE49-F238E27FC236}">
                      <a16:creationId xmlns:a16="http://schemas.microsoft.com/office/drawing/2014/main" id="{8D311FA2-7340-4863-B73D-70AB773D25AD}"/>
                    </a:ext>
                  </a:extLst>
                </p:cNvPr>
                <p:cNvSpPr>
                  <a:spLocks noChangeAspect="1" noEditPoints="1"/>
                </p:cNvSpPr>
                <p:nvPr/>
              </p:nvSpPr>
              <p:spPr bwMode="auto">
                <a:xfrm>
                  <a:off x="7162063" y="4142243"/>
                  <a:ext cx="274320" cy="269710"/>
                </a:xfrm>
                <a:custGeom>
                  <a:avLst/>
                  <a:gdLst>
                    <a:gd name="T0" fmla="*/ 209 w 328"/>
                    <a:gd name="T1" fmla="*/ 0 h 321"/>
                    <a:gd name="T2" fmla="*/ 328 w 328"/>
                    <a:gd name="T3" fmla="*/ 157 h 321"/>
                    <a:gd name="T4" fmla="*/ 164 w 328"/>
                    <a:gd name="T5" fmla="*/ 321 h 321"/>
                    <a:gd name="T6" fmla="*/ 0 w 328"/>
                    <a:gd name="T7" fmla="*/ 157 h 321"/>
                    <a:gd name="T8" fmla="*/ 110 w 328"/>
                    <a:gd name="T9" fmla="*/ 2 h 321"/>
                    <a:gd name="T10" fmla="*/ 110 w 328"/>
                    <a:gd name="T11" fmla="*/ 77 h 321"/>
                    <a:gd name="T12" fmla="*/ 110 w 328"/>
                    <a:gd name="T13" fmla="*/ 2 h 321"/>
                    <a:gd name="T14" fmla="*/ 36 w 328"/>
                    <a:gd name="T15" fmla="*/ 2 h 3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8" h="321">
                      <a:moveTo>
                        <a:pt x="209" y="0"/>
                      </a:moveTo>
                      <a:cubicBezTo>
                        <a:pt x="278" y="19"/>
                        <a:pt x="328" y="82"/>
                        <a:pt x="328" y="157"/>
                      </a:cubicBezTo>
                      <a:cubicBezTo>
                        <a:pt x="328" y="248"/>
                        <a:pt x="254" y="321"/>
                        <a:pt x="164" y="321"/>
                      </a:cubicBezTo>
                      <a:cubicBezTo>
                        <a:pt x="73" y="321"/>
                        <a:pt x="0" y="248"/>
                        <a:pt x="0" y="157"/>
                      </a:cubicBezTo>
                      <a:cubicBezTo>
                        <a:pt x="0" y="85"/>
                        <a:pt x="46" y="24"/>
                        <a:pt x="110" y="2"/>
                      </a:cubicBezTo>
                      <a:moveTo>
                        <a:pt x="110" y="77"/>
                      </a:moveTo>
                      <a:cubicBezTo>
                        <a:pt x="110" y="2"/>
                        <a:pt x="110" y="2"/>
                        <a:pt x="110" y="2"/>
                      </a:cubicBezTo>
                      <a:cubicBezTo>
                        <a:pt x="36" y="2"/>
                        <a:pt x="36" y="2"/>
                        <a:pt x="36" y="2"/>
                      </a:cubicBezTo>
                    </a:path>
                  </a:pathLst>
                </a:custGeom>
                <a:noFill/>
                <a:ln w="15875" cap="flat">
                  <a:solidFill>
                    <a:schemeClr val="bg1"/>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41204">
                          <a:srgbClr val="0D0D0D"/>
                        </a:gs>
                        <a:gs pos="59000">
                          <a:srgbClr val="0D0D0D"/>
                        </a:gs>
                      </a:gsLst>
                      <a:lin ang="5400000" scaled="1"/>
                    </a:gradFill>
                    <a:effectLst/>
                    <a:uLnTx/>
                    <a:uFillTx/>
                    <a:latin typeface="Segoe UI"/>
                    <a:ea typeface="+mn-ea"/>
                    <a:cs typeface="+mn-cs"/>
                  </a:endParaRPr>
                </a:p>
              </p:txBody>
            </p:sp>
          </p:grpSp>
        </p:grpSp>
        <p:cxnSp>
          <p:nvCxnSpPr>
            <p:cNvPr id="63" name="Straight Connector 62">
              <a:extLst>
                <a:ext uri="{FF2B5EF4-FFF2-40B4-BE49-F238E27FC236}">
                  <a16:creationId xmlns:a16="http://schemas.microsoft.com/office/drawing/2014/main" id="{160EAB17-0374-4885-B216-2BAC2CCAE3ED}"/>
                </a:ext>
              </a:extLst>
            </p:cNvPr>
            <p:cNvCxnSpPr/>
            <p:nvPr/>
          </p:nvCxnSpPr>
          <p:spPr>
            <a:xfrm>
              <a:off x="6801883" y="4120543"/>
              <a:ext cx="4937760" cy="0"/>
            </a:xfrm>
            <a:prstGeom prst="line">
              <a:avLst/>
            </a:prstGeom>
            <a:ln w="9525">
              <a:headEnd type="none"/>
              <a:tailEnd type="none"/>
            </a:ln>
          </p:spPr>
          <p:style>
            <a:lnRef idx="2">
              <a:schemeClr val="accent1"/>
            </a:lnRef>
            <a:fillRef idx="0">
              <a:schemeClr val="accent1"/>
            </a:fillRef>
            <a:effectRef idx="1">
              <a:schemeClr val="accent1"/>
            </a:effectRef>
            <a:fontRef idx="minor">
              <a:schemeClr val="tx1"/>
            </a:fontRef>
          </p:style>
        </p:cxnSp>
      </p:grpSp>
      <p:grpSp>
        <p:nvGrpSpPr>
          <p:cNvPr id="68" name="Group 67">
            <a:extLst>
              <a:ext uri="{FF2B5EF4-FFF2-40B4-BE49-F238E27FC236}">
                <a16:creationId xmlns:a16="http://schemas.microsoft.com/office/drawing/2014/main" id="{CA2CC0C5-D97B-40D1-ABBB-30E2CECBA736}"/>
              </a:ext>
            </a:extLst>
          </p:cNvPr>
          <p:cNvGrpSpPr/>
          <p:nvPr/>
        </p:nvGrpSpPr>
        <p:grpSpPr>
          <a:xfrm>
            <a:off x="6679646" y="4100592"/>
            <a:ext cx="4937760" cy="574456"/>
            <a:chOff x="6801883" y="4168854"/>
            <a:chExt cx="4937760" cy="574456"/>
          </a:xfrm>
        </p:grpSpPr>
        <p:grpSp>
          <p:nvGrpSpPr>
            <p:cNvPr id="69" name="Group 68">
              <a:extLst>
                <a:ext uri="{FF2B5EF4-FFF2-40B4-BE49-F238E27FC236}">
                  <a16:creationId xmlns:a16="http://schemas.microsoft.com/office/drawing/2014/main" id="{53ACEDF8-E9DC-49A3-BA78-B21F5BF43CDC}"/>
                </a:ext>
              </a:extLst>
            </p:cNvPr>
            <p:cNvGrpSpPr/>
            <p:nvPr/>
          </p:nvGrpSpPr>
          <p:grpSpPr>
            <a:xfrm>
              <a:off x="6801883" y="4168854"/>
              <a:ext cx="2455226" cy="526145"/>
              <a:chOff x="7034568" y="4719623"/>
              <a:chExt cx="2455226" cy="526145"/>
            </a:xfrm>
          </p:grpSpPr>
          <p:sp>
            <p:nvSpPr>
              <p:cNvPr id="71" name="Rectangle 70">
                <a:extLst>
                  <a:ext uri="{FF2B5EF4-FFF2-40B4-BE49-F238E27FC236}">
                    <a16:creationId xmlns:a16="http://schemas.microsoft.com/office/drawing/2014/main" id="{F40D9ACD-9A8E-4290-BDC0-A73AD82CBA53}"/>
                  </a:ext>
                </a:extLst>
              </p:cNvPr>
              <p:cNvSpPr/>
              <p:nvPr/>
            </p:nvSpPr>
            <p:spPr>
              <a:xfrm>
                <a:off x="7665577" y="4885745"/>
                <a:ext cx="1824217" cy="193899"/>
              </a:xfrm>
              <a:prstGeom prst="rect">
                <a:avLst/>
              </a:prstGeom>
            </p:spPr>
            <p:txBody>
              <a:bodyPr wrap="none" lIns="0" tIns="0" rIns="0" bIns="0" anchor="ctr" anchorCtr="0">
                <a:spAutoFit/>
              </a:bodyPr>
              <a:lstStyle/>
              <a:p>
                <a:pPr marL="0" marR="0" lvl="0" indent="0" algn="l" defTabSz="932114"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41204">
                          <a:srgbClr val="0D0D0D"/>
                        </a:gs>
                        <a:gs pos="59000">
                          <a:srgbClr val="0D0D0D"/>
                        </a:gs>
                      </a:gsLst>
                      <a:lin ang="5400000" scaled="1"/>
                    </a:gradFill>
                    <a:effectLst/>
                    <a:uLnTx/>
                    <a:uFillTx/>
                    <a:latin typeface="Segoe UI Semibold"/>
                    <a:ea typeface="+mn-ea"/>
                    <a:cs typeface="Segoe UI Semilight" panose="020B0402040204020203" pitchFamily="34" charset="0"/>
                  </a:rPr>
                  <a:t>Command and control</a:t>
                </a:r>
              </a:p>
            </p:txBody>
          </p:sp>
          <p:grpSp>
            <p:nvGrpSpPr>
              <p:cNvPr id="72" name="Group 71">
                <a:extLst>
                  <a:ext uri="{FF2B5EF4-FFF2-40B4-BE49-F238E27FC236}">
                    <a16:creationId xmlns:a16="http://schemas.microsoft.com/office/drawing/2014/main" id="{AD738359-2BB6-49C9-BFA0-5A538018BD67}"/>
                  </a:ext>
                </a:extLst>
              </p:cNvPr>
              <p:cNvGrpSpPr/>
              <p:nvPr/>
            </p:nvGrpSpPr>
            <p:grpSpPr>
              <a:xfrm>
                <a:off x="7034568" y="4719623"/>
                <a:ext cx="526145" cy="526145"/>
                <a:chOff x="7034568" y="4719623"/>
                <a:chExt cx="526145" cy="526145"/>
              </a:xfrm>
            </p:grpSpPr>
            <p:sp>
              <p:nvSpPr>
                <p:cNvPr id="73" name="Oval 72">
                  <a:extLst>
                    <a:ext uri="{FF2B5EF4-FFF2-40B4-BE49-F238E27FC236}">
                      <a16:creationId xmlns:a16="http://schemas.microsoft.com/office/drawing/2014/main" id="{C4BDE894-E5D6-4EA8-B19A-3FA33D5C1E96}"/>
                    </a:ext>
                  </a:extLst>
                </p:cNvPr>
                <p:cNvSpPr/>
                <p:nvPr/>
              </p:nvSpPr>
              <p:spPr bwMode="auto">
                <a:xfrm>
                  <a:off x="7034568" y="4719623"/>
                  <a:ext cx="526145" cy="526145"/>
                </a:xfrm>
                <a:prstGeom prst="ellipse">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41204">
                          <a:srgbClr val="0D0D0D"/>
                        </a:gs>
                        <a:gs pos="59000">
                          <a:srgbClr val="0D0D0D"/>
                        </a:gs>
                      </a:gsLst>
                      <a:lin ang="5400000" scaled="1"/>
                    </a:gradFill>
                    <a:effectLst/>
                    <a:uLnTx/>
                    <a:uFillTx/>
                    <a:latin typeface="Segoe UI Semilight"/>
                    <a:ea typeface="+mn-ea"/>
                    <a:cs typeface="+mn-cs"/>
                  </a:endParaRPr>
                </a:p>
              </p:txBody>
            </p:sp>
            <p:sp>
              <p:nvSpPr>
                <p:cNvPr id="74" name="Remote" title="Icon of a remote control">
                  <a:extLst>
                    <a:ext uri="{FF2B5EF4-FFF2-40B4-BE49-F238E27FC236}">
                      <a16:creationId xmlns:a16="http://schemas.microsoft.com/office/drawing/2014/main" id="{EC1FC464-15BB-4CAF-A1C3-7E623B7D43C1}"/>
                    </a:ext>
                  </a:extLst>
                </p:cNvPr>
                <p:cNvSpPr>
                  <a:spLocks noChangeAspect="1" noEditPoints="1"/>
                </p:cNvSpPr>
                <p:nvPr/>
              </p:nvSpPr>
              <p:spPr bwMode="auto">
                <a:xfrm>
                  <a:off x="7226292" y="4810372"/>
                  <a:ext cx="142696" cy="344646"/>
                </a:xfrm>
                <a:custGeom>
                  <a:avLst/>
                  <a:gdLst>
                    <a:gd name="T0" fmla="*/ 107 w 131"/>
                    <a:gd name="T1" fmla="*/ 231 h 322"/>
                    <a:gd name="T2" fmla="*/ 87 w 131"/>
                    <a:gd name="T3" fmla="*/ 322 h 322"/>
                    <a:gd name="T4" fmla="*/ 23 w 131"/>
                    <a:gd name="T5" fmla="*/ 301 h 322"/>
                    <a:gd name="T6" fmla="*/ 0 w 131"/>
                    <a:gd name="T7" fmla="*/ 135 h 322"/>
                    <a:gd name="T8" fmla="*/ 22 w 131"/>
                    <a:gd name="T9" fmla="*/ 0 h 322"/>
                    <a:gd name="T10" fmla="*/ 131 w 131"/>
                    <a:gd name="T11" fmla="*/ 22 h 322"/>
                    <a:gd name="T12" fmla="*/ 66 w 131"/>
                    <a:gd name="T13" fmla="*/ 42 h 322"/>
                    <a:gd name="T14" fmla="*/ 64 w 131"/>
                    <a:gd name="T15" fmla="*/ 44 h 322"/>
                    <a:gd name="T16" fmla="*/ 66 w 131"/>
                    <a:gd name="T17" fmla="*/ 42 h 322"/>
                    <a:gd name="T18" fmla="*/ 86 w 131"/>
                    <a:gd name="T19" fmla="*/ 64 h 322"/>
                    <a:gd name="T20" fmla="*/ 88 w 131"/>
                    <a:gd name="T21" fmla="*/ 66 h 322"/>
                    <a:gd name="T22" fmla="*/ 45 w 131"/>
                    <a:gd name="T23" fmla="*/ 64 h 322"/>
                    <a:gd name="T24" fmla="*/ 43 w 131"/>
                    <a:gd name="T25" fmla="*/ 66 h 322"/>
                    <a:gd name="T26" fmla="*/ 45 w 131"/>
                    <a:gd name="T27" fmla="*/ 64 h 322"/>
                    <a:gd name="T28" fmla="*/ 86 w 131"/>
                    <a:gd name="T29" fmla="*/ 106 h 322"/>
                    <a:gd name="T30" fmla="*/ 88 w 131"/>
                    <a:gd name="T31" fmla="*/ 108 h 322"/>
                    <a:gd name="T32" fmla="*/ 45 w 131"/>
                    <a:gd name="T33" fmla="*/ 106 h 322"/>
                    <a:gd name="T34" fmla="*/ 43 w 131"/>
                    <a:gd name="T35" fmla="*/ 108 h 322"/>
                    <a:gd name="T36" fmla="*/ 45 w 131"/>
                    <a:gd name="T37" fmla="*/ 106 h 322"/>
                    <a:gd name="T38" fmla="*/ 86 w 131"/>
                    <a:gd name="T39" fmla="*/ 149 h 322"/>
                    <a:gd name="T40" fmla="*/ 88 w 131"/>
                    <a:gd name="T41" fmla="*/ 151 h 322"/>
                    <a:gd name="T42" fmla="*/ 45 w 131"/>
                    <a:gd name="T43" fmla="*/ 149 h 322"/>
                    <a:gd name="T44" fmla="*/ 43 w 131"/>
                    <a:gd name="T45" fmla="*/ 151 h 322"/>
                    <a:gd name="T46" fmla="*/ 45 w 131"/>
                    <a:gd name="T47" fmla="*/ 149 h 322"/>
                    <a:gd name="T48" fmla="*/ 64 w 131"/>
                    <a:gd name="T49" fmla="*/ 85 h 322"/>
                    <a:gd name="T50" fmla="*/ 66 w 131"/>
                    <a:gd name="T51" fmla="*/ 87 h 322"/>
                    <a:gd name="T52" fmla="*/ 66 w 131"/>
                    <a:gd name="T53" fmla="*/ 192 h 322"/>
                    <a:gd name="T54" fmla="*/ 64 w 131"/>
                    <a:gd name="T55" fmla="*/ 194 h 322"/>
                    <a:gd name="T56" fmla="*/ 66 w 131"/>
                    <a:gd name="T57" fmla="*/ 192 h 322"/>
                    <a:gd name="T58" fmla="*/ 64 w 131"/>
                    <a:gd name="T59" fmla="*/ 235 h 322"/>
                    <a:gd name="T60" fmla="*/ 66 w 131"/>
                    <a:gd name="T61" fmla="*/ 237 h 322"/>
                    <a:gd name="T62" fmla="*/ 66 w 131"/>
                    <a:gd name="T63" fmla="*/ 277 h 322"/>
                    <a:gd name="T64" fmla="*/ 64 w 131"/>
                    <a:gd name="T65" fmla="*/ 280 h 322"/>
                    <a:gd name="T66" fmla="*/ 66 w 131"/>
                    <a:gd name="T67" fmla="*/ 277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31" h="322">
                      <a:moveTo>
                        <a:pt x="130" y="135"/>
                      </a:moveTo>
                      <a:cubicBezTo>
                        <a:pt x="107" y="231"/>
                        <a:pt x="107" y="231"/>
                        <a:pt x="107" y="231"/>
                      </a:cubicBezTo>
                      <a:cubicBezTo>
                        <a:pt x="107" y="301"/>
                        <a:pt x="107" y="301"/>
                        <a:pt x="107" y="301"/>
                      </a:cubicBezTo>
                      <a:cubicBezTo>
                        <a:pt x="107" y="313"/>
                        <a:pt x="98" y="322"/>
                        <a:pt x="87" y="322"/>
                      </a:cubicBezTo>
                      <a:cubicBezTo>
                        <a:pt x="43" y="322"/>
                        <a:pt x="43" y="322"/>
                        <a:pt x="43" y="322"/>
                      </a:cubicBezTo>
                      <a:cubicBezTo>
                        <a:pt x="32" y="322"/>
                        <a:pt x="23" y="313"/>
                        <a:pt x="23" y="301"/>
                      </a:cubicBezTo>
                      <a:cubicBezTo>
                        <a:pt x="23" y="231"/>
                        <a:pt x="23" y="231"/>
                        <a:pt x="23" y="231"/>
                      </a:cubicBezTo>
                      <a:cubicBezTo>
                        <a:pt x="0" y="135"/>
                        <a:pt x="0" y="135"/>
                        <a:pt x="0" y="135"/>
                      </a:cubicBezTo>
                      <a:cubicBezTo>
                        <a:pt x="0" y="22"/>
                        <a:pt x="0" y="22"/>
                        <a:pt x="0" y="22"/>
                      </a:cubicBezTo>
                      <a:cubicBezTo>
                        <a:pt x="0" y="10"/>
                        <a:pt x="10" y="0"/>
                        <a:pt x="22" y="0"/>
                      </a:cubicBezTo>
                      <a:cubicBezTo>
                        <a:pt x="109" y="0"/>
                        <a:pt x="109" y="0"/>
                        <a:pt x="109" y="0"/>
                      </a:cubicBezTo>
                      <a:cubicBezTo>
                        <a:pt x="121" y="0"/>
                        <a:pt x="131" y="10"/>
                        <a:pt x="131" y="22"/>
                      </a:cubicBezTo>
                      <a:lnTo>
                        <a:pt x="130" y="135"/>
                      </a:lnTo>
                      <a:close/>
                      <a:moveTo>
                        <a:pt x="66" y="42"/>
                      </a:moveTo>
                      <a:cubicBezTo>
                        <a:pt x="64" y="42"/>
                        <a:pt x="64" y="42"/>
                        <a:pt x="64" y="42"/>
                      </a:cubicBezTo>
                      <a:cubicBezTo>
                        <a:pt x="64" y="44"/>
                        <a:pt x="64" y="44"/>
                        <a:pt x="64" y="44"/>
                      </a:cubicBezTo>
                      <a:cubicBezTo>
                        <a:pt x="66" y="44"/>
                        <a:pt x="66" y="44"/>
                        <a:pt x="66" y="44"/>
                      </a:cubicBezTo>
                      <a:lnTo>
                        <a:pt x="66" y="42"/>
                      </a:lnTo>
                      <a:close/>
                      <a:moveTo>
                        <a:pt x="88" y="64"/>
                      </a:moveTo>
                      <a:cubicBezTo>
                        <a:pt x="86" y="64"/>
                        <a:pt x="86" y="64"/>
                        <a:pt x="86" y="64"/>
                      </a:cubicBezTo>
                      <a:cubicBezTo>
                        <a:pt x="86" y="66"/>
                        <a:pt x="86" y="66"/>
                        <a:pt x="86" y="66"/>
                      </a:cubicBezTo>
                      <a:cubicBezTo>
                        <a:pt x="88" y="66"/>
                        <a:pt x="88" y="66"/>
                        <a:pt x="88" y="66"/>
                      </a:cubicBezTo>
                      <a:lnTo>
                        <a:pt x="88" y="64"/>
                      </a:lnTo>
                      <a:close/>
                      <a:moveTo>
                        <a:pt x="45" y="64"/>
                      </a:moveTo>
                      <a:cubicBezTo>
                        <a:pt x="43" y="64"/>
                        <a:pt x="43" y="64"/>
                        <a:pt x="43" y="64"/>
                      </a:cubicBezTo>
                      <a:cubicBezTo>
                        <a:pt x="43" y="66"/>
                        <a:pt x="43" y="66"/>
                        <a:pt x="43" y="66"/>
                      </a:cubicBezTo>
                      <a:cubicBezTo>
                        <a:pt x="45" y="66"/>
                        <a:pt x="45" y="66"/>
                        <a:pt x="45" y="66"/>
                      </a:cubicBezTo>
                      <a:lnTo>
                        <a:pt x="45" y="64"/>
                      </a:lnTo>
                      <a:close/>
                      <a:moveTo>
                        <a:pt x="88" y="106"/>
                      </a:moveTo>
                      <a:cubicBezTo>
                        <a:pt x="86" y="106"/>
                        <a:pt x="86" y="106"/>
                        <a:pt x="86" y="106"/>
                      </a:cubicBezTo>
                      <a:cubicBezTo>
                        <a:pt x="86" y="108"/>
                        <a:pt x="86" y="108"/>
                        <a:pt x="86" y="108"/>
                      </a:cubicBezTo>
                      <a:cubicBezTo>
                        <a:pt x="88" y="108"/>
                        <a:pt x="88" y="108"/>
                        <a:pt x="88" y="108"/>
                      </a:cubicBezTo>
                      <a:lnTo>
                        <a:pt x="88" y="106"/>
                      </a:lnTo>
                      <a:close/>
                      <a:moveTo>
                        <a:pt x="45" y="106"/>
                      </a:moveTo>
                      <a:cubicBezTo>
                        <a:pt x="43" y="106"/>
                        <a:pt x="43" y="106"/>
                        <a:pt x="43" y="106"/>
                      </a:cubicBezTo>
                      <a:cubicBezTo>
                        <a:pt x="43" y="108"/>
                        <a:pt x="43" y="108"/>
                        <a:pt x="43" y="108"/>
                      </a:cubicBezTo>
                      <a:cubicBezTo>
                        <a:pt x="45" y="108"/>
                        <a:pt x="45" y="108"/>
                        <a:pt x="45" y="108"/>
                      </a:cubicBezTo>
                      <a:lnTo>
                        <a:pt x="45" y="106"/>
                      </a:lnTo>
                      <a:close/>
                      <a:moveTo>
                        <a:pt x="88" y="149"/>
                      </a:moveTo>
                      <a:cubicBezTo>
                        <a:pt x="86" y="149"/>
                        <a:pt x="86" y="149"/>
                        <a:pt x="86" y="149"/>
                      </a:cubicBezTo>
                      <a:cubicBezTo>
                        <a:pt x="86" y="151"/>
                        <a:pt x="86" y="151"/>
                        <a:pt x="86" y="151"/>
                      </a:cubicBezTo>
                      <a:cubicBezTo>
                        <a:pt x="88" y="151"/>
                        <a:pt x="88" y="151"/>
                        <a:pt x="88" y="151"/>
                      </a:cubicBezTo>
                      <a:lnTo>
                        <a:pt x="88" y="149"/>
                      </a:lnTo>
                      <a:close/>
                      <a:moveTo>
                        <a:pt x="45" y="149"/>
                      </a:moveTo>
                      <a:cubicBezTo>
                        <a:pt x="43" y="149"/>
                        <a:pt x="43" y="149"/>
                        <a:pt x="43" y="149"/>
                      </a:cubicBezTo>
                      <a:cubicBezTo>
                        <a:pt x="43" y="151"/>
                        <a:pt x="43" y="151"/>
                        <a:pt x="43" y="151"/>
                      </a:cubicBezTo>
                      <a:cubicBezTo>
                        <a:pt x="45" y="151"/>
                        <a:pt x="45" y="151"/>
                        <a:pt x="45" y="151"/>
                      </a:cubicBezTo>
                      <a:lnTo>
                        <a:pt x="45" y="149"/>
                      </a:lnTo>
                      <a:close/>
                      <a:moveTo>
                        <a:pt x="66" y="85"/>
                      </a:moveTo>
                      <a:cubicBezTo>
                        <a:pt x="64" y="85"/>
                        <a:pt x="64" y="85"/>
                        <a:pt x="64" y="85"/>
                      </a:cubicBezTo>
                      <a:cubicBezTo>
                        <a:pt x="64" y="87"/>
                        <a:pt x="64" y="87"/>
                        <a:pt x="64" y="87"/>
                      </a:cubicBezTo>
                      <a:cubicBezTo>
                        <a:pt x="66" y="87"/>
                        <a:pt x="66" y="87"/>
                        <a:pt x="66" y="87"/>
                      </a:cubicBezTo>
                      <a:lnTo>
                        <a:pt x="66" y="85"/>
                      </a:lnTo>
                      <a:close/>
                      <a:moveTo>
                        <a:pt x="66" y="192"/>
                      </a:moveTo>
                      <a:cubicBezTo>
                        <a:pt x="64" y="192"/>
                        <a:pt x="64" y="192"/>
                        <a:pt x="64" y="192"/>
                      </a:cubicBezTo>
                      <a:cubicBezTo>
                        <a:pt x="64" y="194"/>
                        <a:pt x="64" y="194"/>
                        <a:pt x="64" y="194"/>
                      </a:cubicBezTo>
                      <a:cubicBezTo>
                        <a:pt x="66" y="194"/>
                        <a:pt x="66" y="194"/>
                        <a:pt x="66" y="194"/>
                      </a:cubicBezTo>
                      <a:lnTo>
                        <a:pt x="66" y="192"/>
                      </a:lnTo>
                      <a:close/>
                      <a:moveTo>
                        <a:pt x="66" y="235"/>
                      </a:moveTo>
                      <a:cubicBezTo>
                        <a:pt x="64" y="235"/>
                        <a:pt x="64" y="235"/>
                        <a:pt x="64" y="235"/>
                      </a:cubicBezTo>
                      <a:cubicBezTo>
                        <a:pt x="64" y="237"/>
                        <a:pt x="64" y="237"/>
                        <a:pt x="64" y="237"/>
                      </a:cubicBezTo>
                      <a:cubicBezTo>
                        <a:pt x="66" y="237"/>
                        <a:pt x="66" y="237"/>
                        <a:pt x="66" y="237"/>
                      </a:cubicBezTo>
                      <a:lnTo>
                        <a:pt x="66" y="235"/>
                      </a:lnTo>
                      <a:close/>
                      <a:moveTo>
                        <a:pt x="66" y="277"/>
                      </a:moveTo>
                      <a:cubicBezTo>
                        <a:pt x="64" y="277"/>
                        <a:pt x="64" y="277"/>
                        <a:pt x="64" y="277"/>
                      </a:cubicBezTo>
                      <a:cubicBezTo>
                        <a:pt x="64" y="280"/>
                        <a:pt x="64" y="280"/>
                        <a:pt x="64" y="280"/>
                      </a:cubicBezTo>
                      <a:cubicBezTo>
                        <a:pt x="66" y="280"/>
                        <a:pt x="66" y="280"/>
                        <a:pt x="66" y="280"/>
                      </a:cubicBezTo>
                      <a:lnTo>
                        <a:pt x="66" y="277"/>
                      </a:lnTo>
                      <a:close/>
                    </a:path>
                  </a:pathLst>
                </a:custGeom>
                <a:noFill/>
                <a:ln w="15875" cap="flat">
                  <a:solidFill>
                    <a:schemeClr val="bg1"/>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41204">
                          <a:srgbClr val="0D0D0D"/>
                        </a:gs>
                        <a:gs pos="59000">
                          <a:srgbClr val="0D0D0D"/>
                        </a:gs>
                      </a:gsLst>
                      <a:lin ang="5400000" scaled="1"/>
                    </a:gradFill>
                    <a:effectLst/>
                    <a:uLnTx/>
                    <a:uFillTx/>
                    <a:latin typeface="Segoe UI"/>
                    <a:ea typeface="+mn-ea"/>
                    <a:cs typeface="+mn-cs"/>
                  </a:endParaRPr>
                </a:p>
              </p:txBody>
            </p:sp>
          </p:grpSp>
        </p:grpSp>
        <p:cxnSp>
          <p:nvCxnSpPr>
            <p:cNvPr id="70" name="Straight Connector 69">
              <a:extLst>
                <a:ext uri="{FF2B5EF4-FFF2-40B4-BE49-F238E27FC236}">
                  <a16:creationId xmlns:a16="http://schemas.microsoft.com/office/drawing/2014/main" id="{F0F289AE-74CC-481E-B329-E4B8C12F59B3}"/>
                </a:ext>
              </a:extLst>
            </p:cNvPr>
            <p:cNvCxnSpPr/>
            <p:nvPr/>
          </p:nvCxnSpPr>
          <p:spPr>
            <a:xfrm>
              <a:off x="6801883" y="4743310"/>
              <a:ext cx="4937760" cy="0"/>
            </a:xfrm>
            <a:prstGeom prst="line">
              <a:avLst/>
            </a:prstGeom>
            <a:ln w="9525">
              <a:headEnd type="none"/>
              <a:tailEnd type="none"/>
            </a:ln>
          </p:spPr>
          <p:style>
            <a:lnRef idx="2">
              <a:schemeClr val="accent1"/>
            </a:lnRef>
            <a:fillRef idx="0">
              <a:schemeClr val="accent1"/>
            </a:fillRef>
            <a:effectRef idx="1">
              <a:schemeClr val="accent1"/>
            </a:effectRef>
            <a:fontRef idx="minor">
              <a:schemeClr val="tx1"/>
            </a:fontRef>
          </p:style>
        </p:cxnSp>
      </p:grpSp>
      <p:grpSp>
        <p:nvGrpSpPr>
          <p:cNvPr id="75" name="Group 74">
            <a:extLst>
              <a:ext uri="{FF2B5EF4-FFF2-40B4-BE49-F238E27FC236}">
                <a16:creationId xmlns:a16="http://schemas.microsoft.com/office/drawing/2014/main" id="{D804DAD9-C8AB-4E72-8BB8-7CEF30477C03}"/>
              </a:ext>
            </a:extLst>
          </p:cNvPr>
          <p:cNvGrpSpPr/>
          <p:nvPr/>
        </p:nvGrpSpPr>
        <p:grpSpPr>
          <a:xfrm>
            <a:off x="6679646" y="4759588"/>
            <a:ext cx="4937760" cy="602853"/>
            <a:chOff x="6801883" y="4827850"/>
            <a:chExt cx="4937760" cy="602853"/>
          </a:xfrm>
        </p:grpSpPr>
        <p:grpSp>
          <p:nvGrpSpPr>
            <p:cNvPr id="76" name="Group 75">
              <a:extLst>
                <a:ext uri="{FF2B5EF4-FFF2-40B4-BE49-F238E27FC236}">
                  <a16:creationId xmlns:a16="http://schemas.microsoft.com/office/drawing/2014/main" id="{635F87C0-918A-47FC-B569-51BCC195EC43}"/>
                </a:ext>
              </a:extLst>
            </p:cNvPr>
            <p:cNvGrpSpPr/>
            <p:nvPr/>
          </p:nvGrpSpPr>
          <p:grpSpPr>
            <a:xfrm>
              <a:off x="6801883" y="4827850"/>
              <a:ext cx="2564231" cy="526145"/>
              <a:chOff x="6619594" y="4827850"/>
              <a:chExt cx="2564231" cy="526145"/>
            </a:xfrm>
          </p:grpSpPr>
          <p:sp>
            <p:nvSpPr>
              <p:cNvPr id="78" name="Rectangle 77">
                <a:extLst>
                  <a:ext uri="{FF2B5EF4-FFF2-40B4-BE49-F238E27FC236}">
                    <a16:creationId xmlns:a16="http://schemas.microsoft.com/office/drawing/2014/main" id="{07D1749B-37F1-462A-BFC9-0959C52901EA}"/>
                  </a:ext>
                </a:extLst>
              </p:cNvPr>
              <p:cNvSpPr/>
              <p:nvPr/>
            </p:nvSpPr>
            <p:spPr>
              <a:xfrm>
                <a:off x="7250603" y="4993972"/>
                <a:ext cx="1933222" cy="193899"/>
              </a:xfrm>
              <a:prstGeom prst="rect">
                <a:avLst/>
              </a:prstGeom>
            </p:spPr>
            <p:txBody>
              <a:bodyPr wrap="none" lIns="0" tIns="0" rIns="0" bIns="0" anchor="ctr" anchorCtr="0">
                <a:spAutoFit/>
              </a:bodyPr>
              <a:lstStyle/>
              <a:p>
                <a:pPr marL="0" marR="0" lvl="0" indent="0" algn="l" defTabSz="932114"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41204">
                          <a:srgbClr val="0D0D0D"/>
                        </a:gs>
                        <a:gs pos="59000">
                          <a:srgbClr val="0D0D0D"/>
                        </a:gs>
                      </a:gsLst>
                      <a:lin ang="5400000" scaled="1"/>
                    </a:gradFill>
                    <a:effectLst/>
                    <a:uLnTx/>
                    <a:uFillTx/>
                    <a:latin typeface="Segoe UI Semibold"/>
                    <a:ea typeface="+mn-ea"/>
                    <a:cs typeface="Segoe UI Semilight" panose="020B0402040204020203" pitchFamily="34" charset="0"/>
                  </a:rPr>
                  <a:t>Preconfigured solutions</a:t>
                </a:r>
              </a:p>
            </p:txBody>
          </p:sp>
          <p:grpSp>
            <p:nvGrpSpPr>
              <p:cNvPr id="79" name="Group 78">
                <a:extLst>
                  <a:ext uri="{FF2B5EF4-FFF2-40B4-BE49-F238E27FC236}">
                    <a16:creationId xmlns:a16="http://schemas.microsoft.com/office/drawing/2014/main" id="{E6977D95-99D5-45C7-AE9F-1CA236D89E4F}"/>
                  </a:ext>
                </a:extLst>
              </p:cNvPr>
              <p:cNvGrpSpPr/>
              <p:nvPr/>
            </p:nvGrpSpPr>
            <p:grpSpPr>
              <a:xfrm>
                <a:off x="6619594" y="4827850"/>
                <a:ext cx="526145" cy="526145"/>
                <a:chOff x="7007491" y="5513790"/>
                <a:chExt cx="526145" cy="526145"/>
              </a:xfrm>
            </p:grpSpPr>
            <p:sp>
              <p:nvSpPr>
                <p:cNvPr id="80" name="Oval 79">
                  <a:extLst>
                    <a:ext uri="{FF2B5EF4-FFF2-40B4-BE49-F238E27FC236}">
                      <a16:creationId xmlns:a16="http://schemas.microsoft.com/office/drawing/2014/main" id="{00670A6C-370C-4F0E-90CC-2E5A7C771126}"/>
                    </a:ext>
                  </a:extLst>
                </p:cNvPr>
                <p:cNvSpPr/>
                <p:nvPr/>
              </p:nvSpPr>
              <p:spPr bwMode="auto">
                <a:xfrm>
                  <a:off x="7007491" y="5513790"/>
                  <a:ext cx="526145" cy="526145"/>
                </a:xfrm>
                <a:prstGeom prst="ellipse">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41204">
                          <a:srgbClr val="0D0D0D"/>
                        </a:gs>
                        <a:gs pos="59000">
                          <a:srgbClr val="0D0D0D"/>
                        </a:gs>
                      </a:gsLst>
                      <a:lin ang="5400000" scaled="1"/>
                    </a:gradFill>
                    <a:effectLst/>
                    <a:uLnTx/>
                    <a:uFillTx/>
                    <a:latin typeface="Segoe UI Semilight"/>
                    <a:ea typeface="+mn-ea"/>
                    <a:cs typeface="+mn-cs"/>
                  </a:endParaRPr>
                </a:p>
              </p:txBody>
            </p:sp>
            <p:sp>
              <p:nvSpPr>
                <p:cNvPr id="81" name="Website" title="Icon of multiple app windows">
                  <a:extLst>
                    <a:ext uri="{FF2B5EF4-FFF2-40B4-BE49-F238E27FC236}">
                      <a16:creationId xmlns:a16="http://schemas.microsoft.com/office/drawing/2014/main" id="{A436A2AA-2167-411C-8896-68A5EF2180C5}"/>
                    </a:ext>
                  </a:extLst>
                </p:cNvPr>
                <p:cNvSpPr>
                  <a:spLocks noChangeAspect="1" noEditPoints="1"/>
                </p:cNvSpPr>
                <p:nvPr/>
              </p:nvSpPr>
              <p:spPr bwMode="auto">
                <a:xfrm>
                  <a:off x="7114028" y="5639702"/>
                  <a:ext cx="313071" cy="274320"/>
                </a:xfrm>
                <a:custGeom>
                  <a:avLst/>
                  <a:gdLst>
                    <a:gd name="T0" fmla="*/ 0 w 614"/>
                    <a:gd name="T1" fmla="*/ 0 h 538"/>
                    <a:gd name="T2" fmla="*/ 614 w 614"/>
                    <a:gd name="T3" fmla="*/ 0 h 538"/>
                    <a:gd name="T4" fmla="*/ 614 w 614"/>
                    <a:gd name="T5" fmla="*/ 538 h 538"/>
                    <a:gd name="T6" fmla="*/ 0 w 614"/>
                    <a:gd name="T7" fmla="*/ 538 h 538"/>
                    <a:gd name="T8" fmla="*/ 0 w 614"/>
                    <a:gd name="T9" fmla="*/ 0 h 538"/>
                    <a:gd name="T10" fmla="*/ 0 w 614"/>
                    <a:gd name="T11" fmla="*/ 0 h 538"/>
                    <a:gd name="T12" fmla="*/ 327 w 614"/>
                    <a:gd name="T13" fmla="*/ 250 h 538"/>
                    <a:gd name="T14" fmla="*/ 327 w 614"/>
                    <a:gd name="T15" fmla="*/ 250 h 538"/>
                    <a:gd name="T16" fmla="*/ 327 w 614"/>
                    <a:gd name="T17" fmla="*/ 87 h 538"/>
                    <a:gd name="T18" fmla="*/ 77 w 614"/>
                    <a:gd name="T19" fmla="*/ 87 h 538"/>
                    <a:gd name="T20" fmla="*/ 77 w 614"/>
                    <a:gd name="T21" fmla="*/ 250 h 538"/>
                    <a:gd name="T22" fmla="*/ 128 w 614"/>
                    <a:gd name="T23" fmla="*/ 250 h 538"/>
                    <a:gd name="T24" fmla="*/ 327 w 614"/>
                    <a:gd name="T25" fmla="*/ 250 h 538"/>
                    <a:gd name="T26" fmla="*/ 327 w 614"/>
                    <a:gd name="T27" fmla="*/ 250 h 538"/>
                    <a:gd name="T28" fmla="*/ 139 w 614"/>
                    <a:gd name="T29" fmla="*/ 254 h 538"/>
                    <a:gd name="T30" fmla="*/ 139 w 614"/>
                    <a:gd name="T31" fmla="*/ 362 h 538"/>
                    <a:gd name="T32" fmla="*/ 513 w 614"/>
                    <a:gd name="T33" fmla="*/ 362 h 538"/>
                    <a:gd name="T34" fmla="*/ 513 w 614"/>
                    <a:gd name="T35" fmla="*/ 163 h 538"/>
                    <a:gd name="T36" fmla="*/ 325 w 614"/>
                    <a:gd name="T37" fmla="*/ 163 h 538"/>
                    <a:gd name="T38" fmla="*/ 0 w 614"/>
                    <a:gd name="T39" fmla="*/ 451 h 538"/>
                    <a:gd name="T40" fmla="*/ 614 w 614"/>
                    <a:gd name="T41" fmla="*/ 451 h 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14" h="538">
                      <a:moveTo>
                        <a:pt x="0" y="0"/>
                      </a:moveTo>
                      <a:lnTo>
                        <a:pt x="614" y="0"/>
                      </a:lnTo>
                      <a:lnTo>
                        <a:pt x="614" y="538"/>
                      </a:lnTo>
                      <a:lnTo>
                        <a:pt x="0" y="538"/>
                      </a:lnTo>
                      <a:lnTo>
                        <a:pt x="0" y="0"/>
                      </a:lnTo>
                      <a:lnTo>
                        <a:pt x="0" y="0"/>
                      </a:lnTo>
                      <a:moveTo>
                        <a:pt x="327" y="250"/>
                      </a:moveTo>
                      <a:lnTo>
                        <a:pt x="327" y="250"/>
                      </a:lnTo>
                      <a:lnTo>
                        <a:pt x="327" y="87"/>
                      </a:lnTo>
                      <a:lnTo>
                        <a:pt x="77" y="87"/>
                      </a:lnTo>
                      <a:lnTo>
                        <a:pt x="77" y="250"/>
                      </a:lnTo>
                      <a:lnTo>
                        <a:pt x="128" y="250"/>
                      </a:lnTo>
                      <a:lnTo>
                        <a:pt x="327" y="250"/>
                      </a:lnTo>
                      <a:lnTo>
                        <a:pt x="327" y="250"/>
                      </a:lnTo>
                      <a:moveTo>
                        <a:pt x="139" y="254"/>
                      </a:moveTo>
                      <a:lnTo>
                        <a:pt x="139" y="362"/>
                      </a:lnTo>
                      <a:lnTo>
                        <a:pt x="513" y="362"/>
                      </a:lnTo>
                      <a:lnTo>
                        <a:pt x="513" y="163"/>
                      </a:lnTo>
                      <a:lnTo>
                        <a:pt x="325" y="163"/>
                      </a:lnTo>
                      <a:moveTo>
                        <a:pt x="0" y="451"/>
                      </a:moveTo>
                      <a:lnTo>
                        <a:pt x="614" y="451"/>
                      </a:lnTo>
                    </a:path>
                  </a:pathLst>
                </a:custGeom>
                <a:noFill/>
                <a:ln w="15875" cap="flat">
                  <a:solidFill>
                    <a:schemeClr val="bg1"/>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41204">
                          <a:srgbClr val="0D0D0D"/>
                        </a:gs>
                        <a:gs pos="59000">
                          <a:srgbClr val="0D0D0D"/>
                        </a:gs>
                      </a:gsLst>
                      <a:lin ang="5400000" scaled="1"/>
                    </a:gradFill>
                    <a:effectLst/>
                    <a:uLnTx/>
                    <a:uFillTx/>
                    <a:latin typeface="Segoe UI"/>
                    <a:ea typeface="+mn-ea"/>
                    <a:cs typeface="+mn-cs"/>
                  </a:endParaRPr>
                </a:p>
              </p:txBody>
            </p:sp>
          </p:grpSp>
        </p:grpSp>
        <p:cxnSp>
          <p:nvCxnSpPr>
            <p:cNvPr id="77" name="Straight Connector 76">
              <a:extLst>
                <a:ext uri="{FF2B5EF4-FFF2-40B4-BE49-F238E27FC236}">
                  <a16:creationId xmlns:a16="http://schemas.microsoft.com/office/drawing/2014/main" id="{1078DDEA-2437-4414-8EEC-8D07218B57E6}"/>
                </a:ext>
              </a:extLst>
            </p:cNvPr>
            <p:cNvCxnSpPr/>
            <p:nvPr/>
          </p:nvCxnSpPr>
          <p:spPr>
            <a:xfrm>
              <a:off x="6801883" y="5430703"/>
              <a:ext cx="4937760" cy="0"/>
            </a:xfrm>
            <a:prstGeom prst="line">
              <a:avLst/>
            </a:prstGeom>
            <a:ln w="9525">
              <a:headEnd type="none"/>
              <a:tailEnd type="none"/>
            </a:ln>
          </p:spPr>
          <p:style>
            <a:lnRef idx="2">
              <a:schemeClr val="accent1"/>
            </a:lnRef>
            <a:fillRef idx="0">
              <a:schemeClr val="accent1"/>
            </a:fillRef>
            <a:effectRef idx="1">
              <a:schemeClr val="accent1"/>
            </a:effectRef>
            <a:fontRef idx="minor">
              <a:schemeClr val="tx1"/>
            </a:fontRef>
          </p:style>
        </p:cxnSp>
      </p:grpSp>
      <p:grpSp>
        <p:nvGrpSpPr>
          <p:cNvPr id="82" name="Group 81">
            <a:extLst>
              <a:ext uri="{FF2B5EF4-FFF2-40B4-BE49-F238E27FC236}">
                <a16:creationId xmlns:a16="http://schemas.microsoft.com/office/drawing/2014/main" id="{155F0139-EE8D-4FF4-8267-26583E3ADE89}"/>
              </a:ext>
            </a:extLst>
          </p:cNvPr>
          <p:cNvGrpSpPr/>
          <p:nvPr/>
        </p:nvGrpSpPr>
        <p:grpSpPr>
          <a:xfrm>
            <a:off x="-173374" y="0"/>
            <a:ext cx="2910776" cy="2441199"/>
            <a:chOff x="-132062" y="0"/>
            <a:chExt cx="2132312" cy="1838325"/>
          </a:xfrm>
        </p:grpSpPr>
        <p:sp>
          <p:nvSpPr>
            <p:cNvPr id="83" name="Diagonal Stripe 82">
              <a:extLst>
                <a:ext uri="{FF2B5EF4-FFF2-40B4-BE49-F238E27FC236}">
                  <a16:creationId xmlns:a16="http://schemas.microsoft.com/office/drawing/2014/main" id="{613EF7AE-D4BB-4377-88BB-CF67A262A91E}"/>
                </a:ext>
              </a:extLst>
            </p:cNvPr>
            <p:cNvSpPr/>
            <p:nvPr/>
          </p:nvSpPr>
          <p:spPr bwMode="auto">
            <a:xfrm>
              <a:off x="0" y="0"/>
              <a:ext cx="2000250" cy="1838325"/>
            </a:xfrm>
            <a:prstGeom prst="diagStripe">
              <a:avLst>
                <a:gd name="adj" fmla="val 62953"/>
              </a:avLst>
            </a:prstGeom>
            <a:solidFill>
              <a:srgbClr val="C00000"/>
            </a:solidFill>
            <a:ln>
              <a:noFill/>
            </a:ln>
          </p:spPr>
          <p:style>
            <a:lnRef idx="0">
              <a:scrgbClr r="0" g="0" b="0"/>
            </a:lnRef>
            <a:fillRef idx="0">
              <a:scrgbClr r="0" g="0" b="0"/>
            </a:fillRef>
            <a:effectRef idx="0">
              <a:scrgbClr r="0" g="0" b="0"/>
            </a:effectRef>
            <a:fontRef idx="minor">
              <a:schemeClr val="lt1"/>
            </a:fontRef>
          </p:style>
          <p:txBody>
            <a:bodyPr vert="horz" wrap="square" lIns="0" tIns="46637" rIns="0" bIns="46637" numCol="1" rtlCol="0" anchor="ctr" anchorCtr="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prstClr val="white"/>
                </a:solidFill>
                <a:effectLst/>
                <a:uLnTx/>
                <a:uFillTx/>
                <a:latin typeface="Segoe UI"/>
                <a:ea typeface="+mn-ea"/>
                <a:cs typeface="+mn-cs"/>
              </a:endParaRPr>
            </a:p>
          </p:txBody>
        </p:sp>
        <p:sp>
          <p:nvSpPr>
            <p:cNvPr id="84" name="Rectangle 83">
              <a:extLst>
                <a:ext uri="{FF2B5EF4-FFF2-40B4-BE49-F238E27FC236}">
                  <a16:creationId xmlns:a16="http://schemas.microsoft.com/office/drawing/2014/main" id="{F7EFC71F-BDCD-43B8-9847-4600511F046A}"/>
                </a:ext>
              </a:extLst>
            </p:cNvPr>
            <p:cNvSpPr/>
            <p:nvPr/>
          </p:nvSpPr>
          <p:spPr>
            <a:xfrm rot="19074741">
              <a:off x="-132062" y="642150"/>
              <a:ext cx="1801083" cy="301300"/>
            </a:xfrm>
            <a:prstGeom prst="rect">
              <a:avLst/>
            </a:prstGeom>
          </p:spPr>
          <p:txBody>
            <a:bodyPr wrap="none">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white"/>
                  </a:solidFill>
                  <a:effectLst/>
                  <a:uLnTx/>
                  <a:uFillTx/>
                  <a:latin typeface="Segoe UI"/>
                  <a:ea typeface="+mn-ea"/>
                  <a:cs typeface="Segoe UI Semibold" panose="020B0702040204020203" pitchFamily="34" charset="0"/>
                </a:rPr>
                <a:t>Generally available</a:t>
              </a:r>
            </a:p>
          </p:txBody>
        </p:sp>
      </p:grpSp>
    </p:spTree>
    <p:extLst>
      <p:ext uri="{BB962C8B-B14F-4D97-AF65-F5344CB8AC3E}">
        <p14:creationId xmlns:p14="http://schemas.microsoft.com/office/powerpoint/2010/main" val="343155313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85"/>
                                        </p:tgtEl>
                                        <p:attrNameLst>
                                          <p:attrName>style.visibility</p:attrName>
                                        </p:attrNameLst>
                                      </p:cBhvr>
                                      <p:to>
                                        <p:strVal val="visible"/>
                                      </p:to>
                                    </p:set>
                                    <p:anim calcmode="lin" valueType="num">
                                      <p:cBhvr additive="base">
                                        <p:cTn id="7" dur="750" fill="hold"/>
                                        <p:tgtEl>
                                          <p:spTgt spid="85"/>
                                        </p:tgtEl>
                                        <p:attrNameLst>
                                          <p:attrName>ppt_x</p:attrName>
                                        </p:attrNameLst>
                                      </p:cBhvr>
                                      <p:tavLst>
                                        <p:tav tm="0">
                                          <p:val>
                                            <p:strVal val="0-#ppt_w/2"/>
                                          </p:val>
                                        </p:tav>
                                        <p:tav tm="100000">
                                          <p:val>
                                            <p:strVal val="#ppt_x"/>
                                          </p:val>
                                        </p:tav>
                                      </p:tavLst>
                                    </p:anim>
                                    <p:anim calcmode="lin" valueType="num">
                                      <p:cBhvr additive="base">
                                        <p:cTn id="8" dur="750" fill="hold"/>
                                        <p:tgtEl>
                                          <p:spTgt spid="85"/>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750" fill="hold"/>
                                        <p:tgtEl>
                                          <p:spTgt spid="4"/>
                                        </p:tgtEl>
                                        <p:attrNameLst>
                                          <p:attrName>ppt_x</p:attrName>
                                        </p:attrNameLst>
                                      </p:cBhvr>
                                      <p:tavLst>
                                        <p:tav tm="0">
                                          <p:val>
                                            <p:strVal val="0-#ppt_w/2"/>
                                          </p:val>
                                        </p:tav>
                                        <p:tav tm="100000">
                                          <p:val>
                                            <p:strVal val="#ppt_x"/>
                                          </p:val>
                                        </p:tav>
                                      </p:tavLst>
                                    </p:anim>
                                    <p:anim calcmode="lin" valueType="num">
                                      <p:cBhvr additive="base">
                                        <p:cTn id="12" dur="750" fill="hold"/>
                                        <p:tgtEl>
                                          <p:spTgt spid="4"/>
                                        </p:tgtEl>
                                        <p:attrNameLst>
                                          <p:attrName>ppt_y</p:attrName>
                                        </p:attrNameLst>
                                      </p:cBhvr>
                                      <p:tavLst>
                                        <p:tav tm="0">
                                          <p:val>
                                            <p:strVal val="#ppt_y"/>
                                          </p:val>
                                        </p:tav>
                                        <p:tav tm="100000">
                                          <p:val>
                                            <p:strVal val="#ppt_y"/>
                                          </p:val>
                                        </p:tav>
                                      </p:tavLst>
                                    </p:anim>
                                  </p:childTnLst>
                                </p:cTn>
                              </p:par>
                              <p:par>
                                <p:cTn id="13" presetID="10" presetClass="entr" presetSubtype="0" fill="hold" nodeType="withEffect">
                                  <p:stCondLst>
                                    <p:cond delay="500"/>
                                  </p:stCondLst>
                                  <p:childTnLst>
                                    <p:set>
                                      <p:cBhvr>
                                        <p:cTn id="14" dur="1" fill="hold">
                                          <p:stCondLst>
                                            <p:cond delay="0"/>
                                          </p:stCondLst>
                                        </p:cTn>
                                        <p:tgtEl>
                                          <p:spTgt spid="82"/>
                                        </p:tgtEl>
                                        <p:attrNameLst>
                                          <p:attrName>style.visibility</p:attrName>
                                        </p:attrNameLst>
                                      </p:cBhvr>
                                      <p:to>
                                        <p:strVal val="visible"/>
                                      </p:to>
                                    </p:set>
                                    <p:animEffect transition="in" filter="fade">
                                      <p:cBhvr>
                                        <p:cTn id="15" dur="750"/>
                                        <p:tgtEl>
                                          <p:spTgt spid="82"/>
                                        </p:tgtEl>
                                      </p:cBhvr>
                                    </p:animEffect>
                                  </p:childTnLst>
                                </p:cTn>
                              </p:par>
                              <p:par>
                                <p:cTn id="16" presetID="64" presetClass="path" presetSubtype="0" decel="100000" fill="hold" nodeType="withEffect">
                                  <p:stCondLst>
                                    <p:cond delay="500"/>
                                  </p:stCondLst>
                                  <p:childTnLst>
                                    <p:animMotion origin="layout" path="M 1.875E-6 7.40741E-7 L -0.10117 -0.17801 " pathEditMode="relative" rAng="0" ptsTypes="AA">
                                      <p:cBhvr>
                                        <p:cTn id="17" dur="750" spd="-100000" fill="hold"/>
                                        <p:tgtEl>
                                          <p:spTgt spid="82"/>
                                        </p:tgtEl>
                                        <p:attrNameLst>
                                          <p:attrName>ppt_x</p:attrName>
                                          <p:attrName>ppt_y</p:attrName>
                                        </p:attrNameLst>
                                      </p:cBhvr>
                                      <p:rCtr x="-5065" y="-8912"/>
                                    </p:animMotion>
                                  </p:childTnLst>
                                </p:cTn>
                              </p:par>
                            </p:childTnLst>
                          </p:cTn>
                        </p:par>
                        <p:par>
                          <p:cTn id="18" fill="hold">
                            <p:stCondLst>
                              <p:cond delay="1250"/>
                            </p:stCondLst>
                            <p:childTnLst>
                              <p:par>
                                <p:cTn id="19" presetID="10" presetClass="entr" presetSubtype="0" fill="hold" nodeType="afterEffect">
                                  <p:stCondLst>
                                    <p:cond delay="0"/>
                                  </p:stCondLst>
                                  <p:childTnLst>
                                    <p:set>
                                      <p:cBhvr>
                                        <p:cTn id="20" dur="1" fill="hold">
                                          <p:stCondLst>
                                            <p:cond delay="0"/>
                                          </p:stCondLst>
                                        </p:cTn>
                                        <p:tgtEl>
                                          <p:spTgt spid="26"/>
                                        </p:tgtEl>
                                        <p:attrNameLst>
                                          <p:attrName>style.visibility</p:attrName>
                                        </p:attrNameLst>
                                      </p:cBhvr>
                                      <p:to>
                                        <p:strVal val="visible"/>
                                      </p:to>
                                    </p:set>
                                    <p:animEffect transition="in" filter="fade">
                                      <p:cBhvr>
                                        <p:cTn id="21" dur="650"/>
                                        <p:tgtEl>
                                          <p:spTgt spid="26"/>
                                        </p:tgtEl>
                                      </p:cBhvr>
                                    </p:animEffect>
                                  </p:childTnLst>
                                </p:cTn>
                              </p:par>
                              <p:par>
                                <p:cTn id="22" presetID="63" presetClass="path" presetSubtype="0" decel="100000" fill="hold" nodeType="withEffect">
                                  <p:stCondLst>
                                    <p:cond delay="0"/>
                                  </p:stCondLst>
                                  <p:childTnLst>
                                    <p:animMotion origin="layout" path="M -2.70833E-6 -3.7037E-6 L 0.01472 -3.7037E-6 " pathEditMode="relative" rAng="0" ptsTypes="AA">
                                      <p:cBhvr>
                                        <p:cTn id="23" dur="650" spd="-100000" fill="hold"/>
                                        <p:tgtEl>
                                          <p:spTgt spid="26"/>
                                        </p:tgtEl>
                                        <p:attrNameLst>
                                          <p:attrName>ppt_x</p:attrName>
                                          <p:attrName>ppt_y</p:attrName>
                                        </p:attrNameLst>
                                      </p:cBhvr>
                                      <p:rCtr x="729" y="0"/>
                                    </p:animMotion>
                                  </p:childTnLst>
                                </p:cTn>
                              </p:par>
                              <p:par>
                                <p:cTn id="24" presetID="10" presetClass="entr" presetSubtype="0" fill="hold" nodeType="withEffect">
                                  <p:stCondLst>
                                    <p:cond delay="100"/>
                                  </p:stCondLst>
                                  <p:childTnLst>
                                    <p:set>
                                      <p:cBhvr>
                                        <p:cTn id="25" dur="1" fill="hold">
                                          <p:stCondLst>
                                            <p:cond delay="0"/>
                                          </p:stCondLst>
                                        </p:cTn>
                                        <p:tgtEl>
                                          <p:spTgt spid="33"/>
                                        </p:tgtEl>
                                        <p:attrNameLst>
                                          <p:attrName>style.visibility</p:attrName>
                                        </p:attrNameLst>
                                      </p:cBhvr>
                                      <p:to>
                                        <p:strVal val="visible"/>
                                      </p:to>
                                    </p:set>
                                    <p:animEffect transition="in" filter="fade">
                                      <p:cBhvr>
                                        <p:cTn id="26" dur="650"/>
                                        <p:tgtEl>
                                          <p:spTgt spid="33"/>
                                        </p:tgtEl>
                                      </p:cBhvr>
                                    </p:animEffect>
                                  </p:childTnLst>
                                </p:cTn>
                              </p:par>
                              <p:par>
                                <p:cTn id="27" presetID="63" presetClass="path" presetSubtype="0" decel="100000" fill="hold" nodeType="withEffect">
                                  <p:stCondLst>
                                    <p:cond delay="100"/>
                                  </p:stCondLst>
                                  <p:childTnLst>
                                    <p:animMotion origin="layout" path="M -2.70833E-6 -3.7037E-6 L 0.01472 -3.7037E-6 " pathEditMode="relative" rAng="0" ptsTypes="AA">
                                      <p:cBhvr>
                                        <p:cTn id="28" dur="650" spd="-100000" fill="hold"/>
                                        <p:tgtEl>
                                          <p:spTgt spid="33"/>
                                        </p:tgtEl>
                                        <p:attrNameLst>
                                          <p:attrName>ppt_x</p:attrName>
                                          <p:attrName>ppt_y</p:attrName>
                                        </p:attrNameLst>
                                      </p:cBhvr>
                                      <p:rCtr x="729" y="0"/>
                                    </p:animMotion>
                                  </p:childTnLst>
                                </p:cTn>
                              </p:par>
                              <p:par>
                                <p:cTn id="29" presetID="10" presetClass="entr" presetSubtype="0" fill="hold" nodeType="withEffect">
                                  <p:stCondLst>
                                    <p:cond delay="200"/>
                                  </p:stCondLst>
                                  <p:childTnLst>
                                    <p:set>
                                      <p:cBhvr>
                                        <p:cTn id="30" dur="1" fill="hold">
                                          <p:stCondLst>
                                            <p:cond delay="0"/>
                                          </p:stCondLst>
                                        </p:cTn>
                                        <p:tgtEl>
                                          <p:spTgt spid="40"/>
                                        </p:tgtEl>
                                        <p:attrNameLst>
                                          <p:attrName>style.visibility</p:attrName>
                                        </p:attrNameLst>
                                      </p:cBhvr>
                                      <p:to>
                                        <p:strVal val="visible"/>
                                      </p:to>
                                    </p:set>
                                    <p:animEffect transition="in" filter="fade">
                                      <p:cBhvr>
                                        <p:cTn id="31" dur="650"/>
                                        <p:tgtEl>
                                          <p:spTgt spid="40"/>
                                        </p:tgtEl>
                                      </p:cBhvr>
                                    </p:animEffect>
                                  </p:childTnLst>
                                </p:cTn>
                              </p:par>
                              <p:par>
                                <p:cTn id="32" presetID="63" presetClass="path" presetSubtype="0" decel="100000" fill="hold" nodeType="withEffect">
                                  <p:stCondLst>
                                    <p:cond delay="200"/>
                                  </p:stCondLst>
                                  <p:childTnLst>
                                    <p:animMotion origin="layout" path="M -2.70833E-6 -3.7037E-6 L 0.01472 -3.7037E-6 " pathEditMode="relative" rAng="0" ptsTypes="AA">
                                      <p:cBhvr>
                                        <p:cTn id="33" dur="650" spd="-100000" fill="hold"/>
                                        <p:tgtEl>
                                          <p:spTgt spid="40"/>
                                        </p:tgtEl>
                                        <p:attrNameLst>
                                          <p:attrName>ppt_x</p:attrName>
                                          <p:attrName>ppt_y</p:attrName>
                                        </p:attrNameLst>
                                      </p:cBhvr>
                                      <p:rCtr x="729" y="0"/>
                                    </p:animMotion>
                                  </p:childTnLst>
                                </p:cTn>
                              </p:par>
                              <p:par>
                                <p:cTn id="34" presetID="10" presetClass="entr" presetSubtype="0" fill="hold" nodeType="withEffect">
                                  <p:stCondLst>
                                    <p:cond delay="300"/>
                                  </p:stCondLst>
                                  <p:childTnLst>
                                    <p:set>
                                      <p:cBhvr>
                                        <p:cTn id="35" dur="1" fill="hold">
                                          <p:stCondLst>
                                            <p:cond delay="0"/>
                                          </p:stCondLst>
                                        </p:cTn>
                                        <p:tgtEl>
                                          <p:spTgt spid="47"/>
                                        </p:tgtEl>
                                        <p:attrNameLst>
                                          <p:attrName>style.visibility</p:attrName>
                                        </p:attrNameLst>
                                      </p:cBhvr>
                                      <p:to>
                                        <p:strVal val="visible"/>
                                      </p:to>
                                    </p:set>
                                    <p:animEffect transition="in" filter="fade">
                                      <p:cBhvr>
                                        <p:cTn id="36" dur="650"/>
                                        <p:tgtEl>
                                          <p:spTgt spid="47"/>
                                        </p:tgtEl>
                                      </p:cBhvr>
                                    </p:animEffect>
                                  </p:childTnLst>
                                </p:cTn>
                              </p:par>
                              <p:par>
                                <p:cTn id="37" presetID="63" presetClass="path" presetSubtype="0" decel="100000" fill="hold" nodeType="withEffect">
                                  <p:stCondLst>
                                    <p:cond delay="300"/>
                                  </p:stCondLst>
                                  <p:childTnLst>
                                    <p:animMotion origin="layout" path="M -2.70833E-6 -3.7037E-6 L 0.01472 -3.7037E-6 " pathEditMode="relative" rAng="0" ptsTypes="AA">
                                      <p:cBhvr>
                                        <p:cTn id="38" dur="650" spd="-100000" fill="hold"/>
                                        <p:tgtEl>
                                          <p:spTgt spid="47"/>
                                        </p:tgtEl>
                                        <p:attrNameLst>
                                          <p:attrName>ppt_x</p:attrName>
                                          <p:attrName>ppt_y</p:attrName>
                                        </p:attrNameLst>
                                      </p:cBhvr>
                                      <p:rCtr x="729" y="0"/>
                                    </p:animMotion>
                                  </p:childTnLst>
                                </p:cTn>
                              </p:par>
                              <p:par>
                                <p:cTn id="39" presetID="10" presetClass="entr" presetSubtype="0" fill="hold" nodeType="withEffect">
                                  <p:stCondLst>
                                    <p:cond delay="400"/>
                                  </p:stCondLst>
                                  <p:childTnLst>
                                    <p:set>
                                      <p:cBhvr>
                                        <p:cTn id="40" dur="1" fill="hold">
                                          <p:stCondLst>
                                            <p:cond delay="0"/>
                                          </p:stCondLst>
                                        </p:cTn>
                                        <p:tgtEl>
                                          <p:spTgt spid="54"/>
                                        </p:tgtEl>
                                        <p:attrNameLst>
                                          <p:attrName>style.visibility</p:attrName>
                                        </p:attrNameLst>
                                      </p:cBhvr>
                                      <p:to>
                                        <p:strVal val="visible"/>
                                      </p:to>
                                    </p:set>
                                    <p:animEffect transition="in" filter="fade">
                                      <p:cBhvr>
                                        <p:cTn id="41" dur="650"/>
                                        <p:tgtEl>
                                          <p:spTgt spid="54"/>
                                        </p:tgtEl>
                                      </p:cBhvr>
                                    </p:animEffect>
                                  </p:childTnLst>
                                </p:cTn>
                              </p:par>
                              <p:par>
                                <p:cTn id="42" presetID="63" presetClass="path" presetSubtype="0" decel="100000" fill="hold" nodeType="withEffect">
                                  <p:stCondLst>
                                    <p:cond delay="400"/>
                                  </p:stCondLst>
                                  <p:childTnLst>
                                    <p:animMotion origin="layout" path="M -2.70833E-6 -3.7037E-6 L 0.01472 -3.7037E-6 " pathEditMode="relative" rAng="0" ptsTypes="AA">
                                      <p:cBhvr>
                                        <p:cTn id="43" dur="650" spd="-100000" fill="hold"/>
                                        <p:tgtEl>
                                          <p:spTgt spid="54"/>
                                        </p:tgtEl>
                                        <p:attrNameLst>
                                          <p:attrName>ppt_x</p:attrName>
                                          <p:attrName>ppt_y</p:attrName>
                                        </p:attrNameLst>
                                      </p:cBhvr>
                                      <p:rCtr x="729" y="0"/>
                                    </p:animMotion>
                                  </p:childTnLst>
                                </p:cTn>
                              </p:par>
                              <p:par>
                                <p:cTn id="44" presetID="10" presetClass="entr" presetSubtype="0" fill="hold" nodeType="withEffect">
                                  <p:stCondLst>
                                    <p:cond delay="500"/>
                                  </p:stCondLst>
                                  <p:childTnLst>
                                    <p:set>
                                      <p:cBhvr>
                                        <p:cTn id="45" dur="1" fill="hold">
                                          <p:stCondLst>
                                            <p:cond delay="0"/>
                                          </p:stCondLst>
                                        </p:cTn>
                                        <p:tgtEl>
                                          <p:spTgt spid="61"/>
                                        </p:tgtEl>
                                        <p:attrNameLst>
                                          <p:attrName>style.visibility</p:attrName>
                                        </p:attrNameLst>
                                      </p:cBhvr>
                                      <p:to>
                                        <p:strVal val="visible"/>
                                      </p:to>
                                    </p:set>
                                    <p:animEffect transition="in" filter="fade">
                                      <p:cBhvr>
                                        <p:cTn id="46" dur="650"/>
                                        <p:tgtEl>
                                          <p:spTgt spid="61"/>
                                        </p:tgtEl>
                                      </p:cBhvr>
                                    </p:animEffect>
                                  </p:childTnLst>
                                </p:cTn>
                              </p:par>
                              <p:par>
                                <p:cTn id="47" presetID="63" presetClass="path" presetSubtype="0" decel="100000" fill="hold" nodeType="withEffect">
                                  <p:stCondLst>
                                    <p:cond delay="500"/>
                                  </p:stCondLst>
                                  <p:childTnLst>
                                    <p:animMotion origin="layout" path="M -2.70833E-6 -3.7037E-6 L 0.01472 -3.7037E-6 " pathEditMode="relative" rAng="0" ptsTypes="AA">
                                      <p:cBhvr>
                                        <p:cTn id="48" dur="650" spd="-100000" fill="hold"/>
                                        <p:tgtEl>
                                          <p:spTgt spid="61"/>
                                        </p:tgtEl>
                                        <p:attrNameLst>
                                          <p:attrName>ppt_x</p:attrName>
                                          <p:attrName>ppt_y</p:attrName>
                                        </p:attrNameLst>
                                      </p:cBhvr>
                                      <p:rCtr x="729" y="0"/>
                                    </p:animMotion>
                                  </p:childTnLst>
                                </p:cTn>
                              </p:par>
                              <p:par>
                                <p:cTn id="49" presetID="10" presetClass="entr" presetSubtype="0" fill="hold" nodeType="withEffect">
                                  <p:stCondLst>
                                    <p:cond delay="600"/>
                                  </p:stCondLst>
                                  <p:childTnLst>
                                    <p:set>
                                      <p:cBhvr>
                                        <p:cTn id="50" dur="1" fill="hold">
                                          <p:stCondLst>
                                            <p:cond delay="0"/>
                                          </p:stCondLst>
                                        </p:cTn>
                                        <p:tgtEl>
                                          <p:spTgt spid="68"/>
                                        </p:tgtEl>
                                        <p:attrNameLst>
                                          <p:attrName>style.visibility</p:attrName>
                                        </p:attrNameLst>
                                      </p:cBhvr>
                                      <p:to>
                                        <p:strVal val="visible"/>
                                      </p:to>
                                    </p:set>
                                    <p:animEffect transition="in" filter="fade">
                                      <p:cBhvr>
                                        <p:cTn id="51" dur="650"/>
                                        <p:tgtEl>
                                          <p:spTgt spid="68"/>
                                        </p:tgtEl>
                                      </p:cBhvr>
                                    </p:animEffect>
                                  </p:childTnLst>
                                </p:cTn>
                              </p:par>
                              <p:par>
                                <p:cTn id="52" presetID="63" presetClass="path" presetSubtype="0" decel="100000" fill="hold" nodeType="withEffect">
                                  <p:stCondLst>
                                    <p:cond delay="600"/>
                                  </p:stCondLst>
                                  <p:childTnLst>
                                    <p:animMotion origin="layout" path="M -2.70833E-6 -3.7037E-6 L 0.01472 -3.7037E-6 " pathEditMode="relative" rAng="0" ptsTypes="AA">
                                      <p:cBhvr>
                                        <p:cTn id="53" dur="650" spd="-100000" fill="hold"/>
                                        <p:tgtEl>
                                          <p:spTgt spid="68"/>
                                        </p:tgtEl>
                                        <p:attrNameLst>
                                          <p:attrName>ppt_x</p:attrName>
                                          <p:attrName>ppt_y</p:attrName>
                                        </p:attrNameLst>
                                      </p:cBhvr>
                                      <p:rCtr x="729" y="0"/>
                                    </p:animMotion>
                                  </p:childTnLst>
                                </p:cTn>
                              </p:par>
                              <p:par>
                                <p:cTn id="54" presetID="10" presetClass="entr" presetSubtype="0" fill="hold" nodeType="withEffect">
                                  <p:stCondLst>
                                    <p:cond delay="700"/>
                                  </p:stCondLst>
                                  <p:childTnLst>
                                    <p:set>
                                      <p:cBhvr>
                                        <p:cTn id="55" dur="1" fill="hold">
                                          <p:stCondLst>
                                            <p:cond delay="0"/>
                                          </p:stCondLst>
                                        </p:cTn>
                                        <p:tgtEl>
                                          <p:spTgt spid="75"/>
                                        </p:tgtEl>
                                        <p:attrNameLst>
                                          <p:attrName>style.visibility</p:attrName>
                                        </p:attrNameLst>
                                      </p:cBhvr>
                                      <p:to>
                                        <p:strVal val="visible"/>
                                      </p:to>
                                    </p:set>
                                    <p:animEffect transition="in" filter="fade">
                                      <p:cBhvr>
                                        <p:cTn id="56" dur="650"/>
                                        <p:tgtEl>
                                          <p:spTgt spid="75"/>
                                        </p:tgtEl>
                                      </p:cBhvr>
                                    </p:animEffect>
                                  </p:childTnLst>
                                </p:cTn>
                              </p:par>
                              <p:par>
                                <p:cTn id="57" presetID="63" presetClass="path" presetSubtype="0" decel="100000" fill="hold" nodeType="withEffect">
                                  <p:stCondLst>
                                    <p:cond delay="700"/>
                                  </p:stCondLst>
                                  <p:childTnLst>
                                    <p:animMotion origin="layout" path="M -2.70833E-6 -3.7037E-6 L 0.01472 -3.7037E-6 " pathEditMode="relative" rAng="0" ptsTypes="AA">
                                      <p:cBhvr>
                                        <p:cTn id="58" dur="650" spd="-100000" fill="hold"/>
                                        <p:tgtEl>
                                          <p:spTgt spid="75"/>
                                        </p:tgtEl>
                                        <p:attrNameLst>
                                          <p:attrName>ppt_x</p:attrName>
                                          <p:attrName>ppt_y</p:attrName>
                                        </p:attrNameLst>
                                      </p:cBhvr>
                                      <p:rCtr x="729" y="0"/>
                                    </p:animMotion>
                                  </p:childTnLst>
                                </p:cTn>
                              </p:par>
                              <p:par>
                                <p:cTn id="59" presetID="10" presetClass="entr" presetSubtype="0" fill="hold" nodeType="withEffect">
                                  <p:stCondLst>
                                    <p:cond delay="800"/>
                                  </p:stCondLst>
                                  <p:childTnLst>
                                    <p:set>
                                      <p:cBhvr>
                                        <p:cTn id="60" dur="1" fill="hold">
                                          <p:stCondLst>
                                            <p:cond delay="0"/>
                                          </p:stCondLst>
                                        </p:cTn>
                                        <p:tgtEl>
                                          <p:spTgt spid="5"/>
                                        </p:tgtEl>
                                        <p:attrNameLst>
                                          <p:attrName>style.visibility</p:attrName>
                                        </p:attrNameLst>
                                      </p:cBhvr>
                                      <p:to>
                                        <p:strVal val="visible"/>
                                      </p:to>
                                    </p:set>
                                    <p:animEffect transition="in" filter="fade">
                                      <p:cBhvr>
                                        <p:cTn id="61" dur="650"/>
                                        <p:tgtEl>
                                          <p:spTgt spid="5"/>
                                        </p:tgtEl>
                                      </p:cBhvr>
                                    </p:animEffect>
                                  </p:childTnLst>
                                </p:cTn>
                              </p:par>
                              <p:par>
                                <p:cTn id="62" presetID="63" presetClass="path" presetSubtype="0" decel="100000" fill="hold" nodeType="withEffect">
                                  <p:stCondLst>
                                    <p:cond delay="800"/>
                                  </p:stCondLst>
                                  <p:childTnLst>
                                    <p:animMotion origin="layout" path="M 4.79167E-6 1.48148E-6 L 0.01471 1.48148E-6 " pathEditMode="relative" rAng="0" ptsTypes="AA">
                                      <p:cBhvr>
                                        <p:cTn id="63" dur="650" spd="-100000" fill="hold"/>
                                        <p:tgtEl>
                                          <p:spTgt spid="5"/>
                                        </p:tgtEl>
                                        <p:attrNameLst>
                                          <p:attrName>ppt_x</p:attrName>
                                          <p:attrName>ppt_y</p:attrName>
                                        </p:attrNameLst>
                                      </p:cBhvr>
                                      <p:rCtr x="729"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89F7AB87-8B37-4344-87B8-152792B3699A}"/>
              </a:ext>
            </a:extLst>
          </p:cNvPr>
          <p:cNvGrpSpPr/>
          <p:nvPr/>
        </p:nvGrpSpPr>
        <p:grpSpPr>
          <a:xfrm>
            <a:off x="5847" y="0"/>
            <a:ext cx="6096000" cy="6858000"/>
            <a:chOff x="-1393484" y="25434"/>
            <a:chExt cx="6096000" cy="6858000"/>
          </a:xfrm>
        </p:grpSpPr>
        <p:pic>
          <p:nvPicPr>
            <p:cNvPr id="60" name="Picture 59">
              <a:extLst>
                <a:ext uri="{FF2B5EF4-FFF2-40B4-BE49-F238E27FC236}">
                  <a16:creationId xmlns:a16="http://schemas.microsoft.com/office/drawing/2014/main" id="{6D4C17CD-5707-43E6-AC2F-CF9E7D103507}"/>
                </a:ext>
              </a:extLst>
            </p:cNvPr>
            <p:cNvPicPr>
              <a:picLocks noChangeAspect="1"/>
            </p:cNvPicPr>
            <p:nvPr/>
          </p:nvPicPr>
          <p:blipFill rotWithShape="1">
            <a:blip r:embed="rId3"/>
            <a:srcRect l="5334" r="44301"/>
            <a:stretch/>
          </p:blipFill>
          <p:spPr>
            <a:xfrm>
              <a:off x="-1393484" y="25434"/>
              <a:ext cx="6096000" cy="6858000"/>
            </a:xfrm>
            <a:prstGeom prst="rect">
              <a:avLst/>
            </a:prstGeom>
          </p:spPr>
        </p:pic>
        <p:grpSp>
          <p:nvGrpSpPr>
            <p:cNvPr id="63" name="Group 62">
              <a:extLst>
                <a:ext uri="{FF2B5EF4-FFF2-40B4-BE49-F238E27FC236}">
                  <a16:creationId xmlns:a16="http://schemas.microsoft.com/office/drawing/2014/main" id="{06B104CD-6E54-4F54-83EA-FAB7286621FC}"/>
                </a:ext>
              </a:extLst>
            </p:cNvPr>
            <p:cNvGrpSpPr/>
            <p:nvPr/>
          </p:nvGrpSpPr>
          <p:grpSpPr>
            <a:xfrm>
              <a:off x="-479084" y="4227749"/>
              <a:ext cx="4267201" cy="2545867"/>
              <a:chOff x="6794638" y="2511283"/>
              <a:chExt cx="5087209" cy="4007213"/>
            </a:xfrm>
          </p:grpSpPr>
          <p:grpSp>
            <p:nvGrpSpPr>
              <p:cNvPr id="64" name="Group 63">
                <a:extLst>
                  <a:ext uri="{FF2B5EF4-FFF2-40B4-BE49-F238E27FC236}">
                    <a16:creationId xmlns:a16="http://schemas.microsoft.com/office/drawing/2014/main" id="{071E9B94-DBC7-47ED-BBAE-2E44AABE2779}"/>
                  </a:ext>
                </a:extLst>
              </p:cNvPr>
              <p:cNvGrpSpPr/>
              <p:nvPr/>
            </p:nvGrpSpPr>
            <p:grpSpPr>
              <a:xfrm>
                <a:off x="7837840" y="3544332"/>
                <a:ext cx="914400" cy="914400"/>
                <a:chOff x="7512419" y="3544332"/>
                <a:chExt cx="914400" cy="914400"/>
              </a:xfrm>
            </p:grpSpPr>
            <p:sp>
              <p:nvSpPr>
                <p:cNvPr id="149" name="Rectangle 148">
                  <a:extLst>
                    <a:ext uri="{FF2B5EF4-FFF2-40B4-BE49-F238E27FC236}">
                      <a16:creationId xmlns:a16="http://schemas.microsoft.com/office/drawing/2014/main" id="{09187E69-0FF2-48FC-A75A-D959793618CE}"/>
                    </a:ext>
                  </a:extLst>
                </p:cNvPr>
                <p:cNvSpPr/>
                <p:nvPr/>
              </p:nvSpPr>
              <p:spPr bwMode="auto">
                <a:xfrm>
                  <a:off x="7512419" y="3544332"/>
                  <a:ext cx="914400" cy="914400"/>
                </a:xfrm>
                <a:prstGeom prst="rect">
                  <a:avLst/>
                </a:prstGeom>
                <a:solidFill>
                  <a:srgbClr val="3899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Construction</a:t>
                  </a:r>
                </a:p>
              </p:txBody>
            </p:sp>
            <p:sp>
              <p:nvSpPr>
                <p:cNvPr id="150" name="construction" title="Icon of a construction helmet">
                  <a:extLst>
                    <a:ext uri="{FF2B5EF4-FFF2-40B4-BE49-F238E27FC236}">
                      <a16:creationId xmlns:a16="http://schemas.microsoft.com/office/drawing/2014/main" id="{F758E054-5E65-41C2-A0FC-BC3E4EF3F5B7}"/>
                    </a:ext>
                  </a:extLst>
                </p:cNvPr>
                <p:cNvSpPr>
                  <a:spLocks noChangeAspect="1" noEditPoints="1"/>
                </p:cNvSpPr>
                <p:nvPr/>
              </p:nvSpPr>
              <p:spPr bwMode="auto">
                <a:xfrm>
                  <a:off x="7763879" y="3846145"/>
                  <a:ext cx="411480" cy="259275"/>
                </a:xfrm>
                <a:custGeom>
                  <a:avLst/>
                  <a:gdLst>
                    <a:gd name="T0" fmla="*/ 253 w 286"/>
                    <a:gd name="T1" fmla="*/ 150 h 180"/>
                    <a:gd name="T2" fmla="*/ 286 w 286"/>
                    <a:gd name="T3" fmla="*/ 150 h 180"/>
                    <a:gd name="T4" fmla="*/ 286 w 286"/>
                    <a:gd name="T5" fmla="*/ 180 h 180"/>
                    <a:gd name="T6" fmla="*/ 0 w 286"/>
                    <a:gd name="T7" fmla="*/ 180 h 180"/>
                    <a:gd name="T8" fmla="*/ 0 w 286"/>
                    <a:gd name="T9" fmla="*/ 150 h 180"/>
                    <a:gd name="T10" fmla="*/ 33 w 286"/>
                    <a:gd name="T11" fmla="*/ 150 h 180"/>
                    <a:gd name="T12" fmla="*/ 143 w 286"/>
                    <a:gd name="T13" fmla="*/ 0 h 180"/>
                    <a:gd name="T14" fmla="*/ 143 w 286"/>
                    <a:gd name="T15" fmla="*/ 54 h 180"/>
                    <a:gd name="T16" fmla="*/ 177 w 286"/>
                    <a:gd name="T17" fmla="*/ 70 h 180"/>
                    <a:gd name="T18" fmla="*/ 177 w 286"/>
                    <a:gd name="T19" fmla="*/ 0 h 180"/>
                    <a:gd name="T20" fmla="*/ 108 w 286"/>
                    <a:gd name="T21" fmla="*/ 0 h 180"/>
                    <a:gd name="T22" fmla="*/ 108 w 286"/>
                    <a:gd name="T23" fmla="*/ 70 h 180"/>
                    <a:gd name="T24" fmla="*/ 69 w 286"/>
                    <a:gd name="T25" fmla="*/ 150 h 180"/>
                    <a:gd name="T26" fmla="*/ 217 w 286"/>
                    <a:gd name="T27" fmla="*/ 150 h 180"/>
                    <a:gd name="T28" fmla="*/ 265 w 286"/>
                    <a:gd name="T29" fmla="*/ 150 h 180"/>
                    <a:gd name="T30" fmla="*/ 266 w 286"/>
                    <a:gd name="T31" fmla="*/ 145 h 180"/>
                    <a:gd name="T32" fmla="*/ 177 w 286"/>
                    <a:gd name="T33" fmla="*/ 27 h 180"/>
                    <a:gd name="T34" fmla="*/ 108 w 286"/>
                    <a:gd name="T35" fmla="*/ 26 h 180"/>
                    <a:gd name="T36" fmla="*/ 18 w 286"/>
                    <a:gd name="T37" fmla="*/ 145 h 180"/>
                    <a:gd name="T38" fmla="*/ 19 w 286"/>
                    <a:gd name="T39" fmla="*/ 150 h 180"/>
                    <a:gd name="T40" fmla="*/ 142 w 286"/>
                    <a:gd name="T41" fmla="*/ 90 h 180"/>
                    <a:gd name="T42" fmla="*/ 122 w 286"/>
                    <a:gd name="T43" fmla="*/ 110 h 180"/>
                    <a:gd name="T44" fmla="*/ 142 w 286"/>
                    <a:gd name="T45" fmla="*/ 130 h 180"/>
                    <a:gd name="T46" fmla="*/ 162 w 286"/>
                    <a:gd name="T47" fmla="*/ 110 h 180"/>
                    <a:gd name="T48" fmla="*/ 142 w 286"/>
                    <a:gd name="T49" fmla="*/ 9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6" h="180">
                      <a:moveTo>
                        <a:pt x="253" y="150"/>
                      </a:moveTo>
                      <a:cubicBezTo>
                        <a:pt x="286" y="150"/>
                        <a:pt x="286" y="150"/>
                        <a:pt x="286" y="150"/>
                      </a:cubicBezTo>
                      <a:cubicBezTo>
                        <a:pt x="286" y="180"/>
                        <a:pt x="286" y="180"/>
                        <a:pt x="286" y="180"/>
                      </a:cubicBezTo>
                      <a:cubicBezTo>
                        <a:pt x="0" y="180"/>
                        <a:pt x="0" y="180"/>
                        <a:pt x="0" y="180"/>
                      </a:cubicBezTo>
                      <a:cubicBezTo>
                        <a:pt x="0" y="150"/>
                        <a:pt x="0" y="150"/>
                        <a:pt x="0" y="150"/>
                      </a:cubicBezTo>
                      <a:cubicBezTo>
                        <a:pt x="33" y="150"/>
                        <a:pt x="33" y="150"/>
                        <a:pt x="33" y="150"/>
                      </a:cubicBezTo>
                      <a:moveTo>
                        <a:pt x="143" y="0"/>
                      </a:moveTo>
                      <a:cubicBezTo>
                        <a:pt x="143" y="54"/>
                        <a:pt x="143" y="54"/>
                        <a:pt x="143" y="54"/>
                      </a:cubicBezTo>
                      <a:moveTo>
                        <a:pt x="177" y="70"/>
                      </a:moveTo>
                      <a:cubicBezTo>
                        <a:pt x="177" y="0"/>
                        <a:pt x="177" y="0"/>
                        <a:pt x="177" y="0"/>
                      </a:cubicBezTo>
                      <a:cubicBezTo>
                        <a:pt x="108" y="0"/>
                        <a:pt x="108" y="0"/>
                        <a:pt x="108" y="0"/>
                      </a:cubicBezTo>
                      <a:cubicBezTo>
                        <a:pt x="108" y="70"/>
                        <a:pt x="108" y="70"/>
                        <a:pt x="108" y="70"/>
                      </a:cubicBezTo>
                      <a:moveTo>
                        <a:pt x="69" y="150"/>
                      </a:moveTo>
                      <a:cubicBezTo>
                        <a:pt x="217" y="150"/>
                        <a:pt x="217" y="150"/>
                        <a:pt x="217" y="150"/>
                      </a:cubicBezTo>
                      <a:moveTo>
                        <a:pt x="265" y="150"/>
                      </a:moveTo>
                      <a:cubicBezTo>
                        <a:pt x="265" y="148"/>
                        <a:pt x="266" y="147"/>
                        <a:pt x="266" y="145"/>
                      </a:cubicBezTo>
                      <a:cubicBezTo>
                        <a:pt x="266" y="89"/>
                        <a:pt x="228" y="42"/>
                        <a:pt x="177" y="27"/>
                      </a:cubicBezTo>
                      <a:moveTo>
                        <a:pt x="108" y="26"/>
                      </a:moveTo>
                      <a:cubicBezTo>
                        <a:pt x="56" y="39"/>
                        <a:pt x="18" y="89"/>
                        <a:pt x="18" y="145"/>
                      </a:cubicBezTo>
                      <a:cubicBezTo>
                        <a:pt x="18" y="147"/>
                        <a:pt x="18" y="148"/>
                        <a:pt x="19" y="150"/>
                      </a:cubicBezTo>
                      <a:moveTo>
                        <a:pt x="142" y="90"/>
                      </a:moveTo>
                      <a:cubicBezTo>
                        <a:pt x="131" y="90"/>
                        <a:pt x="122" y="99"/>
                        <a:pt x="122" y="110"/>
                      </a:cubicBezTo>
                      <a:cubicBezTo>
                        <a:pt x="122" y="121"/>
                        <a:pt x="131" y="130"/>
                        <a:pt x="142" y="130"/>
                      </a:cubicBezTo>
                      <a:cubicBezTo>
                        <a:pt x="153" y="130"/>
                        <a:pt x="162" y="121"/>
                        <a:pt x="162" y="110"/>
                      </a:cubicBezTo>
                      <a:cubicBezTo>
                        <a:pt x="162" y="99"/>
                        <a:pt x="153" y="90"/>
                        <a:pt x="142" y="90"/>
                      </a:cubicBez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65" name="Group 64">
                <a:extLst>
                  <a:ext uri="{FF2B5EF4-FFF2-40B4-BE49-F238E27FC236}">
                    <a16:creationId xmlns:a16="http://schemas.microsoft.com/office/drawing/2014/main" id="{A1BAAA16-8732-454A-A43E-60482D064E1E}"/>
                  </a:ext>
                </a:extLst>
              </p:cNvPr>
              <p:cNvGrpSpPr/>
              <p:nvPr/>
            </p:nvGrpSpPr>
            <p:grpSpPr>
              <a:xfrm>
                <a:off x="9917283" y="3539573"/>
                <a:ext cx="914400" cy="914400"/>
                <a:chOff x="8572914" y="2505374"/>
                <a:chExt cx="914400" cy="914400"/>
              </a:xfrm>
            </p:grpSpPr>
            <p:sp>
              <p:nvSpPr>
                <p:cNvPr id="147" name="Rectangle 146">
                  <a:extLst>
                    <a:ext uri="{FF2B5EF4-FFF2-40B4-BE49-F238E27FC236}">
                      <a16:creationId xmlns:a16="http://schemas.microsoft.com/office/drawing/2014/main" id="{DC72790E-77F8-431B-A30A-322953F99658}"/>
                    </a:ext>
                  </a:extLst>
                </p:cNvPr>
                <p:cNvSpPr/>
                <p:nvPr/>
              </p:nvSpPr>
              <p:spPr bwMode="auto">
                <a:xfrm>
                  <a:off x="8572914" y="2505374"/>
                  <a:ext cx="914400" cy="914400"/>
                </a:xfrm>
                <a:prstGeom prst="rect">
                  <a:avLst/>
                </a:prstGeom>
                <a:solidFill>
                  <a:srgbClr val="3899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20" rIns="0" bIns="4572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Campus</a:t>
                  </a:r>
                </a:p>
              </p:txBody>
            </p:sp>
            <p:sp>
              <p:nvSpPr>
                <p:cNvPr id="148" name="building_11" title="Icon og a school house">
                  <a:extLst>
                    <a:ext uri="{FF2B5EF4-FFF2-40B4-BE49-F238E27FC236}">
                      <a16:creationId xmlns:a16="http://schemas.microsoft.com/office/drawing/2014/main" id="{6ABA7C61-76B4-46F3-A938-224B662CEAD5}"/>
                    </a:ext>
                  </a:extLst>
                </p:cNvPr>
                <p:cNvSpPr>
                  <a:spLocks noChangeAspect="1" noEditPoints="1"/>
                </p:cNvSpPr>
                <p:nvPr/>
              </p:nvSpPr>
              <p:spPr bwMode="auto">
                <a:xfrm>
                  <a:off x="8738040" y="2779432"/>
                  <a:ext cx="548640" cy="295337"/>
                </a:xfrm>
                <a:custGeom>
                  <a:avLst/>
                  <a:gdLst>
                    <a:gd name="T0" fmla="*/ 164 w 361"/>
                    <a:gd name="T1" fmla="*/ 94 h 193"/>
                    <a:gd name="T2" fmla="*/ 66 w 361"/>
                    <a:gd name="T3" fmla="*/ 193 h 193"/>
                    <a:gd name="T4" fmla="*/ 98 w 361"/>
                    <a:gd name="T5" fmla="*/ 124 h 193"/>
                    <a:gd name="T6" fmla="*/ 93 w 361"/>
                    <a:gd name="T7" fmla="*/ 129 h 193"/>
                    <a:gd name="T8" fmla="*/ 98 w 361"/>
                    <a:gd name="T9" fmla="*/ 124 h 193"/>
                    <a:gd name="T10" fmla="*/ 93 w 361"/>
                    <a:gd name="T11" fmla="*/ 160 h 193"/>
                    <a:gd name="T12" fmla="*/ 98 w 361"/>
                    <a:gd name="T13" fmla="*/ 165 h 193"/>
                    <a:gd name="T14" fmla="*/ 135 w 361"/>
                    <a:gd name="T15" fmla="*/ 124 h 193"/>
                    <a:gd name="T16" fmla="*/ 130 w 361"/>
                    <a:gd name="T17" fmla="*/ 129 h 193"/>
                    <a:gd name="T18" fmla="*/ 135 w 361"/>
                    <a:gd name="T19" fmla="*/ 124 h 193"/>
                    <a:gd name="T20" fmla="*/ 130 w 361"/>
                    <a:gd name="T21" fmla="*/ 160 h 193"/>
                    <a:gd name="T22" fmla="*/ 135 w 361"/>
                    <a:gd name="T23" fmla="*/ 165 h 193"/>
                    <a:gd name="T24" fmla="*/ 295 w 361"/>
                    <a:gd name="T25" fmla="*/ 124 h 193"/>
                    <a:gd name="T26" fmla="*/ 291 w 361"/>
                    <a:gd name="T27" fmla="*/ 129 h 193"/>
                    <a:gd name="T28" fmla="*/ 295 w 361"/>
                    <a:gd name="T29" fmla="*/ 124 h 193"/>
                    <a:gd name="T30" fmla="*/ 291 w 361"/>
                    <a:gd name="T31" fmla="*/ 160 h 193"/>
                    <a:gd name="T32" fmla="*/ 295 w 361"/>
                    <a:gd name="T33" fmla="*/ 165 h 193"/>
                    <a:gd name="T34" fmla="*/ 333 w 361"/>
                    <a:gd name="T35" fmla="*/ 124 h 193"/>
                    <a:gd name="T36" fmla="*/ 328 w 361"/>
                    <a:gd name="T37" fmla="*/ 129 h 193"/>
                    <a:gd name="T38" fmla="*/ 333 w 361"/>
                    <a:gd name="T39" fmla="*/ 124 h 193"/>
                    <a:gd name="T40" fmla="*/ 328 w 361"/>
                    <a:gd name="T41" fmla="*/ 160 h 193"/>
                    <a:gd name="T42" fmla="*/ 333 w 361"/>
                    <a:gd name="T43" fmla="*/ 165 h 193"/>
                    <a:gd name="T44" fmla="*/ 263 w 361"/>
                    <a:gd name="T45" fmla="*/ 193 h 193"/>
                    <a:gd name="T46" fmla="*/ 361 w 361"/>
                    <a:gd name="T47" fmla="*/ 94 h 193"/>
                    <a:gd name="T48" fmla="*/ 263 w 361"/>
                    <a:gd name="T49" fmla="*/ 193 h 193"/>
                    <a:gd name="T50" fmla="*/ 164 w 361"/>
                    <a:gd name="T51" fmla="*/ 45 h 193"/>
                    <a:gd name="T52" fmla="*/ 263 w 361"/>
                    <a:gd name="T53" fmla="*/ 193 h 193"/>
                    <a:gd name="T54" fmla="*/ 214 w 361"/>
                    <a:gd name="T55" fmla="*/ 0 h 193"/>
                    <a:gd name="T56" fmla="*/ 185 w 361"/>
                    <a:gd name="T57" fmla="*/ 58 h 193"/>
                    <a:gd name="T58" fmla="*/ 241 w 361"/>
                    <a:gd name="T59" fmla="*/ 84 h 193"/>
                    <a:gd name="T60" fmla="*/ 241 w 361"/>
                    <a:gd name="T61" fmla="*/ 193 h 193"/>
                    <a:gd name="T62" fmla="*/ 213 w 361"/>
                    <a:gd name="T63" fmla="*/ 144 h 193"/>
                    <a:gd name="T64" fmla="*/ 213 w 361"/>
                    <a:gd name="T65" fmla="*/ 144 h 193"/>
                    <a:gd name="T66" fmla="*/ 185 w 361"/>
                    <a:gd name="T67" fmla="*/ 193 h 193"/>
                    <a:gd name="T68" fmla="*/ 207 w 361"/>
                    <a:gd name="T69" fmla="*/ 115 h 193"/>
                    <a:gd name="T70" fmla="*/ 219 w 361"/>
                    <a:gd name="T71" fmla="*/ 115 h 193"/>
                    <a:gd name="T72" fmla="*/ 19 w 361"/>
                    <a:gd name="T73" fmla="*/ 75 h 193"/>
                    <a:gd name="T74" fmla="*/ 19 w 361"/>
                    <a:gd name="T75" fmla="*/ 45 h 193"/>
                    <a:gd name="T76" fmla="*/ 0 w 361"/>
                    <a:gd name="T77" fmla="*/ 193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61" h="193">
                      <a:moveTo>
                        <a:pt x="66" y="94"/>
                      </a:moveTo>
                      <a:cubicBezTo>
                        <a:pt x="164" y="94"/>
                        <a:pt x="164" y="94"/>
                        <a:pt x="164" y="94"/>
                      </a:cubicBezTo>
                      <a:cubicBezTo>
                        <a:pt x="164" y="193"/>
                        <a:pt x="164" y="193"/>
                        <a:pt x="164" y="193"/>
                      </a:cubicBezTo>
                      <a:cubicBezTo>
                        <a:pt x="66" y="193"/>
                        <a:pt x="66" y="193"/>
                        <a:pt x="66" y="193"/>
                      </a:cubicBezTo>
                      <a:lnTo>
                        <a:pt x="66" y="94"/>
                      </a:lnTo>
                      <a:close/>
                      <a:moveTo>
                        <a:pt x="98" y="124"/>
                      </a:moveTo>
                      <a:cubicBezTo>
                        <a:pt x="93" y="124"/>
                        <a:pt x="93" y="124"/>
                        <a:pt x="93" y="124"/>
                      </a:cubicBezTo>
                      <a:cubicBezTo>
                        <a:pt x="93" y="129"/>
                        <a:pt x="93" y="129"/>
                        <a:pt x="93" y="129"/>
                      </a:cubicBezTo>
                      <a:cubicBezTo>
                        <a:pt x="98" y="129"/>
                        <a:pt x="98" y="129"/>
                        <a:pt x="98" y="129"/>
                      </a:cubicBezTo>
                      <a:lnTo>
                        <a:pt x="98" y="124"/>
                      </a:lnTo>
                      <a:close/>
                      <a:moveTo>
                        <a:pt x="98" y="160"/>
                      </a:moveTo>
                      <a:cubicBezTo>
                        <a:pt x="93" y="160"/>
                        <a:pt x="93" y="160"/>
                        <a:pt x="93" y="160"/>
                      </a:cubicBezTo>
                      <a:cubicBezTo>
                        <a:pt x="93" y="165"/>
                        <a:pt x="93" y="165"/>
                        <a:pt x="93" y="165"/>
                      </a:cubicBezTo>
                      <a:cubicBezTo>
                        <a:pt x="98" y="165"/>
                        <a:pt x="98" y="165"/>
                        <a:pt x="98" y="165"/>
                      </a:cubicBezTo>
                      <a:lnTo>
                        <a:pt x="98" y="160"/>
                      </a:lnTo>
                      <a:close/>
                      <a:moveTo>
                        <a:pt x="135" y="124"/>
                      </a:moveTo>
                      <a:cubicBezTo>
                        <a:pt x="130" y="124"/>
                        <a:pt x="130" y="124"/>
                        <a:pt x="130" y="124"/>
                      </a:cubicBezTo>
                      <a:cubicBezTo>
                        <a:pt x="130" y="129"/>
                        <a:pt x="130" y="129"/>
                        <a:pt x="130" y="129"/>
                      </a:cubicBezTo>
                      <a:cubicBezTo>
                        <a:pt x="135" y="129"/>
                        <a:pt x="135" y="129"/>
                        <a:pt x="135" y="129"/>
                      </a:cubicBezTo>
                      <a:lnTo>
                        <a:pt x="135" y="124"/>
                      </a:lnTo>
                      <a:close/>
                      <a:moveTo>
                        <a:pt x="135" y="160"/>
                      </a:moveTo>
                      <a:cubicBezTo>
                        <a:pt x="130" y="160"/>
                        <a:pt x="130" y="160"/>
                        <a:pt x="130" y="160"/>
                      </a:cubicBezTo>
                      <a:cubicBezTo>
                        <a:pt x="130" y="165"/>
                        <a:pt x="130" y="165"/>
                        <a:pt x="130" y="165"/>
                      </a:cubicBezTo>
                      <a:cubicBezTo>
                        <a:pt x="135" y="165"/>
                        <a:pt x="135" y="165"/>
                        <a:pt x="135" y="165"/>
                      </a:cubicBezTo>
                      <a:lnTo>
                        <a:pt x="135" y="160"/>
                      </a:lnTo>
                      <a:close/>
                      <a:moveTo>
                        <a:pt x="295" y="124"/>
                      </a:moveTo>
                      <a:cubicBezTo>
                        <a:pt x="291" y="124"/>
                        <a:pt x="291" y="124"/>
                        <a:pt x="291" y="124"/>
                      </a:cubicBezTo>
                      <a:cubicBezTo>
                        <a:pt x="291" y="129"/>
                        <a:pt x="291" y="129"/>
                        <a:pt x="291" y="129"/>
                      </a:cubicBezTo>
                      <a:cubicBezTo>
                        <a:pt x="295" y="129"/>
                        <a:pt x="295" y="129"/>
                        <a:pt x="295" y="129"/>
                      </a:cubicBezTo>
                      <a:lnTo>
                        <a:pt x="295" y="124"/>
                      </a:lnTo>
                      <a:close/>
                      <a:moveTo>
                        <a:pt x="295" y="160"/>
                      </a:moveTo>
                      <a:cubicBezTo>
                        <a:pt x="291" y="160"/>
                        <a:pt x="291" y="160"/>
                        <a:pt x="291" y="160"/>
                      </a:cubicBezTo>
                      <a:cubicBezTo>
                        <a:pt x="291" y="165"/>
                        <a:pt x="291" y="165"/>
                        <a:pt x="291" y="165"/>
                      </a:cubicBezTo>
                      <a:cubicBezTo>
                        <a:pt x="295" y="165"/>
                        <a:pt x="295" y="165"/>
                        <a:pt x="295" y="165"/>
                      </a:cubicBezTo>
                      <a:lnTo>
                        <a:pt x="295" y="160"/>
                      </a:lnTo>
                      <a:close/>
                      <a:moveTo>
                        <a:pt x="333" y="124"/>
                      </a:moveTo>
                      <a:cubicBezTo>
                        <a:pt x="328" y="124"/>
                        <a:pt x="328" y="124"/>
                        <a:pt x="328" y="124"/>
                      </a:cubicBezTo>
                      <a:cubicBezTo>
                        <a:pt x="328" y="129"/>
                        <a:pt x="328" y="129"/>
                        <a:pt x="328" y="129"/>
                      </a:cubicBezTo>
                      <a:cubicBezTo>
                        <a:pt x="333" y="129"/>
                        <a:pt x="333" y="129"/>
                        <a:pt x="333" y="129"/>
                      </a:cubicBezTo>
                      <a:lnTo>
                        <a:pt x="333" y="124"/>
                      </a:lnTo>
                      <a:close/>
                      <a:moveTo>
                        <a:pt x="333" y="160"/>
                      </a:moveTo>
                      <a:cubicBezTo>
                        <a:pt x="328" y="160"/>
                        <a:pt x="328" y="160"/>
                        <a:pt x="328" y="160"/>
                      </a:cubicBezTo>
                      <a:cubicBezTo>
                        <a:pt x="328" y="165"/>
                        <a:pt x="328" y="165"/>
                        <a:pt x="328" y="165"/>
                      </a:cubicBezTo>
                      <a:cubicBezTo>
                        <a:pt x="333" y="165"/>
                        <a:pt x="333" y="165"/>
                        <a:pt x="333" y="165"/>
                      </a:cubicBezTo>
                      <a:lnTo>
                        <a:pt x="333" y="160"/>
                      </a:lnTo>
                      <a:close/>
                      <a:moveTo>
                        <a:pt x="263" y="193"/>
                      </a:moveTo>
                      <a:cubicBezTo>
                        <a:pt x="361" y="193"/>
                        <a:pt x="361" y="193"/>
                        <a:pt x="361" y="193"/>
                      </a:cubicBezTo>
                      <a:cubicBezTo>
                        <a:pt x="361" y="94"/>
                        <a:pt x="361" y="94"/>
                        <a:pt x="361" y="94"/>
                      </a:cubicBezTo>
                      <a:cubicBezTo>
                        <a:pt x="263" y="94"/>
                        <a:pt x="263" y="94"/>
                        <a:pt x="263" y="94"/>
                      </a:cubicBezTo>
                      <a:lnTo>
                        <a:pt x="263" y="193"/>
                      </a:lnTo>
                      <a:close/>
                      <a:moveTo>
                        <a:pt x="214" y="0"/>
                      </a:moveTo>
                      <a:cubicBezTo>
                        <a:pt x="164" y="45"/>
                        <a:pt x="164" y="45"/>
                        <a:pt x="164" y="45"/>
                      </a:cubicBezTo>
                      <a:cubicBezTo>
                        <a:pt x="164" y="193"/>
                        <a:pt x="164" y="193"/>
                        <a:pt x="164" y="193"/>
                      </a:cubicBezTo>
                      <a:cubicBezTo>
                        <a:pt x="263" y="193"/>
                        <a:pt x="263" y="193"/>
                        <a:pt x="263" y="193"/>
                      </a:cubicBezTo>
                      <a:cubicBezTo>
                        <a:pt x="263" y="45"/>
                        <a:pt x="263" y="45"/>
                        <a:pt x="263" y="45"/>
                      </a:cubicBezTo>
                      <a:lnTo>
                        <a:pt x="214" y="0"/>
                      </a:lnTo>
                      <a:close/>
                      <a:moveTo>
                        <a:pt x="241" y="58"/>
                      </a:moveTo>
                      <a:cubicBezTo>
                        <a:pt x="185" y="58"/>
                        <a:pt x="185" y="58"/>
                        <a:pt x="185" y="58"/>
                      </a:cubicBezTo>
                      <a:cubicBezTo>
                        <a:pt x="185" y="84"/>
                        <a:pt x="185" y="84"/>
                        <a:pt x="185" y="84"/>
                      </a:cubicBezTo>
                      <a:cubicBezTo>
                        <a:pt x="241" y="84"/>
                        <a:pt x="241" y="84"/>
                        <a:pt x="241" y="84"/>
                      </a:cubicBezTo>
                      <a:lnTo>
                        <a:pt x="241" y="58"/>
                      </a:lnTo>
                      <a:close/>
                      <a:moveTo>
                        <a:pt x="241" y="193"/>
                      </a:moveTo>
                      <a:cubicBezTo>
                        <a:pt x="241" y="144"/>
                        <a:pt x="241" y="144"/>
                        <a:pt x="241" y="144"/>
                      </a:cubicBezTo>
                      <a:cubicBezTo>
                        <a:pt x="213" y="144"/>
                        <a:pt x="213" y="144"/>
                        <a:pt x="213" y="144"/>
                      </a:cubicBezTo>
                      <a:cubicBezTo>
                        <a:pt x="213" y="193"/>
                        <a:pt x="213" y="193"/>
                        <a:pt x="213" y="193"/>
                      </a:cubicBezTo>
                      <a:moveTo>
                        <a:pt x="213" y="144"/>
                      </a:moveTo>
                      <a:cubicBezTo>
                        <a:pt x="185" y="144"/>
                        <a:pt x="185" y="144"/>
                        <a:pt x="185" y="144"/>
                      </a:cubicBezTo>
                      <a:cubicBezTo>
                        <a:pt x="185" y="193"/>
                        <a:pt x="185" y="193"/>
                        <a:pt x="185" y="193"/>
                      </a:cubicBezTo>
                      <a:moveTo>
                        <a:pt x="213" y="109"/>
                      </a:moveTo>
                      <a:cubicBezTo>
                        <a:pt x="210" y="109"/>
                        <a:pt x="207" y="112"/>
                        <a:pt x="207" y="115"/>
                      </a:cubicBezTo>
                      <a:cubicBezTo>
                        <a:pt x="207" y="119"/>
                        <a:pt x="210" y="122"/>
                        <a:pt x="213" y="122"/>
                      </a:cubicBezTo>
                      <a:cubicBezTo>
                        <a:pt x="217" y="122"/>
                        <a:pt x="219" y="119"/>
                        <a:pt x="219" y="115"/>
                      </a:cubicBezTo>
                      <a:cubicBezTo>
                        <a:pt x="219" y="112"/>
                        <a:pt x="217" y="109"/>
                        <a:pt x="213" y="109"/>
                      </a:cubicBezTo>
                      <a:close/>
                      <a:moveTo>
                        <a:pt x="19" y="75"/>
                      </a:moveTo>
                      <a:cubicBezTo>
                        <a:pt x="50" y="62"/>
                        <a:pt x="50" y="62"/>
                        <a:pt x="50" y="62"/>
                      </a:cubicBezTo>
                      <a:cubicBezTo>
                        <a:pt x="19" y="45"/>
                        <a:pt x="19" y="45"/>
                        <a:pt x="19" y="45"/>
                      </a:cubicBezTo>
                      <a:cubicBezTo>
                        <a:pt x="19" y="193"/>
                        <a:pt x="19" y="193"/>
                        <a:pt x="19" y="193"/>
                      </a:cubicBezTo>
                      <a:moveTo>
                        <a:pt x="0" y="193"/>
                      </a:moveTo>
                      <a:cubicBezTo>
                        <a:pt x="38" y="193"/>
                        <a:pt x="38" y="193"/>
                        <a:pt x="38" y="193"/>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66" name="Group 65">
                <a:extLst>
                  <a:ext uri="{FF2B5EF4-FFF2-40B4-BE49-F238E27FC236}">
                    <a16:creationId xmlns:a16="http://schemas.microsoft.com/office/drawing/2014/main" id="{AD150652-EB1E-4B1F-AA4C-B1D90E93CD3B}"/>
                  </a:ext>
                </a:extLst>
              </p:cNvPr>
              <p:cNvGrpSpPr/>
              <p:nvPr/>
            </p:nvGrpSpPr>
            <p:grpSpPr>
              <a:xfrm>
                <a:off x="6794638" y="3544332"/>
                <a:ext cx="914400" cy="914400"/>
                <a:chOff x="6452895" y="3544332"/>
                <a:chExt cx="914400" cy="914400"/>
              </a:xfrm>
            </p:grpSpPr>
            <p:sp>
              <p:nvSpPr>
                <p:cNvPr id="145" name="Rectangle 144">
                  <a:extLst>
                    <a:ext uri="{FF2B5EF4-FFF2-40B4-BE49-F238E27FC236}">
                      <a16:creationId xmlns:a16="http://schemas.microsoft.com/office/drawing/2014/main" id="{359BCD7B-76EF-49AD-B3BD-68CDD75E7A63}"/>
                    </a:ext>
                  </a:extLst>
                </p:cNvPr>
                <p:cNvSpPr/>
                <p:nvPr/>
              </p:nvSpPr>
              <p:spPr bwMode="auto">
                <a:xfrm>
                  <a:off x="6452895" y="3544332"/>
                  <a:ext cx="914400" cy="914400"/>
                </a:xfrm>
                <a:prstGeom prst="rect">
                  <a:avLst/>
                </a:prstGeom>
                <a:solidFill>
                  <a:srgbClr val="3899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Factory</a:t>
                  </a:r>
                </a:p>
              </p:txBody>
            </p:sp>
            <p:sp>
              <p:nvSpPr>
                <p:cNvPr id="146" name="factory_3" title="Icon of a factory or warehouse">
                  <a:extLst>
                    <a:ext uri="{FF2B5EF4-FFF2-40B4-BE49-F238E27FC236}">
                      <a16:creationId xmlns:a16="http://schemas.microsoft.com/office/drawing/2014/main" id="{B1D94ED4-0AEC-4BB7-A8D3-2B9894D7DBF3}"/>
                    </a:ext>
                  </a:extLst>
                </p:cNvPr>
                <p:cNvSpPr>
                  <a:spLocks noChangeAspect="1" noEditPoints="1"/>
                </p:cNvSpPr>
                <p:nvPr/>
              </p:nvSpPr>
              <p:spPr bwMode="auto">
                <a:xfrm>
                  <a:off x="6704355" y="3832212"/>
                  <a:ext cx="411480" cy="254825"/>
                </a:xfrm>
                <a:custGeom>
                  <a:avLst/>
                  <a:gdLst>
                    <a:gd name="T0" fmla="*/ 394 w 394"/>
                    <a:gd name="T1" fmla="*/ 101 h 244"/>
                    <a:gd name="T2" fmla="*/ 394 w 394"/>
                    <a:gd name="T3" fmla="*/ 244 h 244"/>
                    <a:gd name="T4" fmla="*/ 0 w 394"/>
                    <a:gd name="T5" fmla="*/ 244 h 244"/>
                    <a:gd name="T6" fmla="*/ 0 w 394"/>
                    <a:gd name="T7" fmla="*/ 101 h 244"/>
                    <a:gd name="T8" fmla="*/ 76 w 394"/>
                    <a:gd name="T9" fmla="*/ 45 h 244"/>
                    <a:gd name="T10" fmla="*/ 76 w 394"/>
                    <a:gd name="T11" fmla="*/ 101 h 244"/>
                    <a:gd name="T12" fmla="*/ 160 w 394"/>
                    <a:gd name="T13" fmla="*/ 45 h 244"/>
                    <a:gd name="T14" fmla="*/ 160 w 394"/>
                    <a:gd name="T15" fmla="*/ 101 h 244"/>
                    <a:gd name="T16" fmla="*/ 394 w 394"/>
                    <a:gd name="T17" fmla="*/ 101 h 244"/>
                    <a:gd name="T18" fmla="*/ 309 w 394"/>
                    <a:gd name="T19" fmla="*/ 101 h 244"/>
                    <a:gd name="T20" fmla="*/ 289 w 394"/>
                    <a:gd name="T21" fmla="*/ 0 h 244"/>
                    <a:gd name="T22" fmla="*/ 273 w 394"/>
                    <a:gd name="T23" fmla="*/ 0 h 244"/>
                    <a:gd name="T24" fmla="*/ 256 w 394"/>
                    <a:gd name="T25" fmla="*/ 101 h 244"/>
                    <a:gd name="T26" fmla="*/ 378 w 394"/>
                    <a:gd name="T27" fmla="*/ 101 h 244"/>
                    <a:gd name="T28" fmla="*/ 358 w 394"/>
                    <a:gd name="T29" fmla="*/ 0 h 244"/>
                    <a:gd name="T30" fmla="*/ 340 w 394"/>
                    <a:gd name="T31" fmla="*/ 0 h 244"/>
                    <a:gd name="T32" fmla="*/ 324 w 394"/>
                    <a:gd name="T33" fmla="*/ 101 h 244"/>
                    <a:gd name="T34" fmla="*/ 57 w 394"/>
                    <a:gd name="T35" fmla="*/ 144 h 244"/>
                    <a:gd name="T36" fmla="*/ 36 w 394"/>
                    <a:gd name="T37" fmla="*/ 144 h 244"/>
                    <a:gd name="T38" fmla="*/ 36 w 394"/>
                    <a:gd name="T39" fmla="*/ 165 h 244"/>
                    <a:gd name="T40" fmla="*/ 57 w 394"/>
                    <a:gd name="T41" fmla="*/ 165 h 244"/>
                    <a:gd name="T42" fmla="*/ 57 w 394"/>
                    <a:gd name="T43" fmla="*/ 144 h 244"/>
                    <a:gd name="T44" fmla="*/ 131 w 394"/>
                    <a:gd name="T45" fmla="*/ 144 h 244"/>
                    <a:gd name="T46" fmla="*/ 112 w 394"/>
                    <a:gd name="T47" fmla="*/ 144 h 244"/>
                    <a:gd name="T48" fmla="*/ 112 w 394"/>
                    <a:gd name="T49" fmla="*/ 165 h 244"/>
                    <a:gd name="T50" fmla="*/ 131 w 394"/>
                    <a:gd name="T51" fmla="*/ 165 h 244"/>
                    <a:gd name="T52" fmla="*/ 131 w 394"/>
                    <a:gd name="T53" fmla="*/ 144 h 244"/>
                    <a:gd name="T54" fmla="*/ 207 w 394"/>
                    <a:gd name="T55" fmla="*/ 144 h 244"/>
                    <a:gd name="T56" fmla="*/ 188 w 394"/>
                    <a:gd name="T57" fmla="*/ 144 h 244"/>
                    <a:gd name="T58" fmla="*/ 188 w 394"/>
                    <a:gd name="T59" fmla="*/ 165 h 244"/>
                    <a:gd name="T60" fmla="*/ 207 w 394"/>
                    <a:gd name="T61" fmla="*/ 165 h 244"/>
                    <a:gd name="T62" fmla="*/ 207 w 394"/>
                    <a:gd name="T63" fmla="*/ 144 h 244"/>
                    <a:gd name="T64" fmla="*/ 283 w 394"/>
                    <a:gd name="T65" fmla="*/ 144 h 244"/>
                    <a:gd name="T66" fmla="*/ 262 w 394"/>
                    <a:gd name="T67" fmla="*/ 144 h 244"/>
                    <a:gd name="T68" fmla="*/ 262 w 394"/>
                    <a:gd name="T69" fmla="*/ 165 h 244"/>
                    <a:gd name="T70" fmla="*/ 283 w 394"/>
                    <a:gd name="T71" fmla="*/ 165 h 244"/>
                    <a:gd name="T72" fmla="*/ 283 w 394"/>
                    <a:gd name="T73" fmla="*/ 144 h 244"/>
                    <a:gd name="T74" fmla="*/ 358 w 394"/>
                    <a:gd name="T75" fmla="*/ 144 h 244"/>
                    <a:gd name="T76" fmla="*/ 338 w 394"/>
                    <a:gd name="T77" fmla="*/ 144 h 244"/>
                    <a:gd name="T78" fmla="*/ 338 w 394"/>
                    <a:gd name="T79" fmla="*/ 165 h 244"/>
                    <a:gd name="T80" fmla="*/ 358 w 394"/>
                    <a:gd name="T81" fmla="*/ 165 h 244"/>
                    <a:gd name="T82" fmla="*/ 358 w 394"/>
                    <a:gd name="T83" fmla="*/ 14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94" h="244">
                      <a:moveTo>
                        <a:pt x="394" y="101"/>
                      </a:moveTo>
                      <a:lnTo>
                        <a:pt x="394" y="244"/>
                      </a:lnTo>
                      <a:lnTo>
                        <a:pt x="0" y="244"/>
                      </a:lnTo>
                      <a:lnTo>
                        <a:pt x="0" y="101"/>
                      </a:lnTo>
                      <a:lnTo>
                        <a:pt x="76" y="45"/>
                      </a:lnTo>
                      <a:lnTo>
                        <a:pt x="76" y="101"/>
                      </a:lnTo>
                      <a:lnTo>
                        <a:pt x="160" y="45"/>
                      </a:lnTo>
                      <a:lnTo>
                        <a:pt x="160" y="101"/>
                      </a:lnTo>
                      <a:lnTo>
                        <a:pt x="394" y="101"/>
                      </a:lnTo>
                      <a:moveTo>
                        <a:pt x="309" y="101"/>
                      </a:moveTo>
                      <a:lnTo>
                        <a:pt x="289" y="0"/>
                      </a:lnTo>
                      <a:lnTo>
                        <a:pt x="273" y="0"/>
                      </a:lnTo>
                      <a:lnTo>
                        <a:pt x="256" y="101"/>
                      </a:lnTo>
                      <a:moveTo>
                        <a:pt x="378" y="101"/>
                      </a:moveTo>
                      <a:lnTo>
                        <a:pt x="358" y="0"/>
                      </a:lnTo>
                      <a:lnTo>
                        <a:pt x="340" y="0"/>
                      </a:lnTo>
                      <a:lnTo>
                        <a:pt x="324" y="101"/>
                      </a:lnTo>
                      <a:moveTo>
                        <a:pt x="57" y="144"/>
                      </a:moveTo>
                      <a:lnTo>
                        <a:pt x="36" y="144"/>
                      </a:lnTo>
                      <a:lnTo>
                        <a:pt x="36" y="165"/>
                      </a:lnTo>
                      <a:lnTo>
                        <a:pt x="57" y="165"/>
                      </a:lnTo>
                      <a:lnTo>
                        <a:pt x="57" y="144"/>
                      </a:lnTo>
                      <a:moveTo>
                        <a:pt x="131" y="144"/>
                      </a:moveTo>
                      <a:lnTo>
                        <a:pt x="112" y="144"/>
                      </a:lnTo>
                      <a:lnTo>
                        <a:pt x="112" y="165"/>
                      </a:lnTo>
                      <a:lnTo>
                        <a:pt x="131" y="165"/>
                      </a:lnTo>
                      <a:lnTo>
                        <a:pt x="131" y="144"/>
                      </a:lnTo>
                      <a:moveTo>
                        <a:pt x="207" y="144"/>
                      </a:moveTo>
                      <a:lnTo>
                        <a:pt x="188" y="144"/>
                      </a:lnTo>
                      <a:lnTo>
                        <a:pt x="188" y="165"/>
                      </a:lnTo>
                      <a:lnTo>
                        <a:pt x="207" y="165"/>
                      </a:lnTo>
                      <a:lnTo>
                        <a:pt x="207" y="144"/>
                      </a:lnTo>
                      <a:moveTo>
                        <a:pt x="283" y="144"/>
                      </a:moveTo>
                      <a:lnTo>
                        <a:pt x="262" y="144"/>
                      </a:lnTo>
                      <a:lnTo>
                        <a:pt x="262" y="165"/>
                      </a:lnTo>
                      <a:lnTo>
                        <a:pt x="283" y="165"/>
                      </a:lnTo>
                      <a:lnTo>
                        <a:pt x="283" y="144"/>
                      </a:lnTo>
                      <a:moveTo>
                        <a:pt x="358" y="144"/>
                      </a:moveTo>
                      <a:lnTo>
                        <a:pt x="338" y="144"/>
                      </a:lnTo>
                      <a:lnTo>
                        <a:pt x="338" y="165"/>
                      </a:lnTo>
                      <a:lnTo>
                        <a:pt x="358" y="165"/>
                      </a:lnTo>
                      <a:lnTo>
                        <a:pt x="358" y="144"/>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67" name="Group 66">
                <a:extLst>
                  <a:ext uri="{FF2B5EF4-FFF2-40B4-BE49-F238E27FC236}">
                    <a16:creationId xmlns:a16="http://schemas.microsoft.com/office/drawing/2014/main" id="{93331363-8C7D-41D2-81FC-78191803EEFB}"/>
                  </a:ext>
                </a:extLst>
              </p:cNvPr>
              <p:cNvGrpSpPr/>
              <p:nvPr/>
            </p:nvGrpSpPr>
            <p:grpSpPr>
              <a:xfrm>
                <a:off x="7835520" y="2514600"/>
                <a:ext cx="914400" cy="914400"/>
                <a:chOff x="7517955" y="2514600"/>
                <a:chExt cx="914400" cy="914400"/>
              </a:xfrm>
            </p:grpSpPr>
            <p:sp>
              <p:nvSpPr>
                <p:cNvPr id="143" name="Rectangle 142">
                  <a:extLst>
                    <a:ext uri="{FF2B5EF4-FFF2-40B4-BE49-F238E27FC236}">
                      <a16:creationId xmlns:a16="http://schemas.microsoft.com/office/drawing/2014/main" id="{B560CACB-56E8-47A5-99E9-8561A7B7C546}"/>
                    </a:ext>
                  </a:extLst>
                </p:cNvPr>
                <p:cNvSpPr/>
                <p:nvPr/>
              </p:nvSpPr>
              <p:spPr bwMode="auto">
                <a:xfrm>
                  <a:off x="7517955" y="2514600"/>
                  <a:ext cx="914400" cy="914400"/>
                </a:xfrm>
                <a:prstGeom prst="rect">
                  <a:avLst/>
                </a:prstGeom>
                <a:solidFill>
                  <a:srgbClr val="3899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Office</a:t>
                  </a:r>
                </a:p>
              </p:txBody>
            </p:sp>
            <p:sp>
              <p:nvSpPr>
                <p:cNvPr id="144" name="building_4" title="Icon of a tall rectangular building in front of two shorter buildings">
                  <a:extLst>
                    <a:ext uri="{FF2B5EF4-FFF2-40B4-BE49-F238E27FC236}">
                      <a16:creationId xmlns:a16="http://schemas.microsoft.com/office/drawing/2014/main" id="{86C856DA-5D65-4E6F-9F92-16658216105F}"/>
                    </a:ext>
                  </a:extLst>
                </p:cNvPr>
                <p:cNvSpPr>
                  <a:spLocks noChangeAspect="1" noEditPoints="1"/>
                </p:cNvSpPr>
                <p:nvPr/>
              </p:nvSpPr>
              <p:spPr bwMode="auto">
                <a:xfrm>
                  <a:off x="7808630" y="2765303"/>
                  <a:ext cx="360089" cy="365760"/>
                </a:xfrm>
                <a:custGeom>
                  <a:avLst/>
                  <a:gdLst>
                    <a:gd name="T0" fmla="*/ 200 w 254"/>
                    <a:gd name="T1" fmla="*/ 258 h 258"/>
                    <a:gd name="T2" fmla="*/ 55 w 254"/>
                    <a:gd name="T3" fmla="*/ 44 h 258"/>
                    <a:gd name="T4" fmla="*/ 200 w 254"/>
                    <a:gd name="T5" fmla="*/ 44 h 258"/>
                    <a:gd name="T6" fmla="*/ 55 w 254"/>
                    <a:gd name="T7" fmla="*/ 72 h 258"/>
                    <a:gd name="T8" fmla="*/ 0 w 254"/>
                    <a:gd name="T9" fmla="*/ 258 h 258"/>
                    <a:gd name="T10" fmla="*/ 21 w 254"/>
                    <a:gd name="T11" fmla="*/ 102 h 258"/>
                    <a:gd name="T12" fmla="*/ 21 w 254"/>
                    <a:gd name="T13" fmla="*/ 128 h 258"/>
                    <a:gd name="T14" fmla="*/ 21 w 254"/>
                    <a:gd name="T15" fmla="*/ 155 h 258"/>
                    <a:gd name="T16" fmla="*/ 21 w 254"/>
                    <a:gd name="T17" fmla="*/ 182 h 258"/>
                    <a:gd name="T18" fmla="*/ 21 w 254"/>
                    <a:gd name="T19" fmla="*/ 209 h 258"/>
                    <a:gd name="T20" fmla="*/ 200 w 254"/>
                    <a:gd name="T21" fmla="*/ 258 h 258"/>
                    <a:gd name="T22" fmla="*/ 254 w 254"/>
                    <a:gd name="T23" fmla="*/ 72 h 258"/>
                    <a:gd name="T24" fmla="*/ 234 w 254"/>
                    <a:gd name="T25" fmla="*/ 102 h 258"/>
                    <a:gd name="T26" fmla="*/ 234 w 254"/>
                    <a:gd name="T27" fmla="*/ 128 h 258"/>
                    <a:gd name="T28" fmla="*/ 234 w 254"/>
                    <a:gd name="T29" fmla="*/ 155 h 258"/>
                    <a:gd name="T30" fmla="*/ 234 w 254"/>
                    <a:gd name="T31" fmla="*/ 182 h 258"/>
                    <a:gd name="T32" fmla="*/ 234 w 254"/>
                    <a:gd name="T33" fmla="*/ 209 h 258"/>
                    <a:gd name="T34" fmla="*/ 96 w 254"/>
                    <a:gd name="T35" fmla="*/ 71 h 258"/>
                    <a:gd name="T36" fmla="*/ 87 w 254"/>
                    <a:gd name="T37" fmla="*/ 66 h 258"/>
                    <a:gd name="T38" fmla="*/ 96 w 254"/>
                    <a:gd name="T39" fmla="*/ 76 h 258"/>
                    <a:gd name="T40" fmla="*/ 132 w 254"/>
                    <a:gd name="T41" fmla="*/ 71 h 258"/>
                    <a:gd name="T42" fmla="*/ 122 w 254"/>
                    <a:gd name="T43" fmla="*/ 66 h 258"/>
                    <a:gd name="T44" fmla="*/ 132 w 254"/>
                    <a:gd name="T45" fmla="*/ 76 h 258"/>
                    <a:gd name="T46" fmla="*/ 168 w 254"/>
                    <a:gd name="T47" fmla="*/ 71 h 258"/>
                    <a:gd name="T48" fmla="*/ 158 w 254"/>
                    <a:gd name="T49" fmla="*/ 66 h 258"/>
                    <a:gd name="T50" fmla="*/ 168 w 254"/>
                    <a:gd name="T51" fmla="*/ 76 h 258"/>
                    <a:gd name="T52" fmla="*/ 96 w 254"/>
                    <a:gd name="T53" fmla="*/ 109 h 258"/>
                    <a:gd name="T54" fmla="*/ 87 w 254"/>
                    <a:gd name="T55" fmla="*/ 104 h 258"/>
                    <a:gd name="T56" fmla="*/ 96 w 254"/>
                    <a:gd name="T57" fmla="*/ 114 h 258"/>
                    <a:gd name="T58" fmla="*/ 132 w 254"/>
                    <a:gd name="T59" fmla="*/ 109 h 258"/>
                    <a:gd name="T60" fmla="*/ 122 w 254"/>
                    <a:gd name="T61" fmla="*/ 104 h 258"/>
                    <a:gd name="T62" fmla="*/ 132 w 254"/>
                    <a:gd name="T63" fmla="*/ 114 h 258"/>
                    <a:gd name="T64" fmla="*/ 168 w 254"/>
                    <a:gd name="T65" fmla="*/ 109 h 258"/>
                    <a:gd name="T66" fmla="*/ 158 w 254"/>
                    <a:gd name="T67" fmla="*/ 104 h 258"/>
                    <a:gd name="T68" fmla="*/ 168 w 254"/>
                    <a:gd name="T69" fmla="*/ 114 h 258"/>
                    <a:gd name="T70" fmla="*/ 96 w 254"/>
                    <a:gd name="T71" fmla="*/ 147 h 258"/>
                    <a:gd name="T72" fmla="*/ 87 w 254"/>
                    <a:gd name="T73" fmla="*/ 142 h 258"/>
                    <a:gd name="T74" fmla="*/ 96 w 254"/>
                    <a:gd name="T75" fmla="*/ 152 h 258"/>
                    <a:gd name="T76" fmla="*/ 132 w 254"/>
                    <a:gd name="T77" fmla="*/ 147 h 258"/>
                    <a:gd name="T78" fmla="*/ 122 w 254"/>
                    <a:gd name="T79" fmla="*/ 142 h 258"/>
                    <a:gd name="T80" fmla="*/ 132 w 254"/>
                    <a:gd name="T81" fmla="*/ 152 h 258"/>
                    <a:gd name="T82" fmla="*/ 168 w 254"/>
                    <a:gd name="T83" fmla="*/ 147 h 258"/>
                    <a:gd name="T84" fmla="*/ 158 w 254"/>
                    <a:gd name="T85" fmla="*/ 142 h 258"/>
                    <a:gd name="T86" fmla="*/ 168 w 254"/>
                    <a:gd name="T87" fmla="*/ 152 h 258"/>
                    <a:gd name="T88" fmla="*/ 96 w 254"/>
                    <a:gd name="T89" fmla="*/ 185 h 258"/>
                    <a:gd name="T90" fmla="*/ 87 w 254"/>
                    <a:gd name="T91" fmla="*/ 180 h 258"/>
                    <a:gd name="T92" fmla="*/ 96 w 254"/>
                    <a:gd name="T93" fmla="*/ 190 h 258"/>
                    <a:gd name="T94" fmla="*/ 132 w 254"/>
                    <a:gd name="T95" fmla="*/ 186 h 258"/>
                    <a:gd name="T96" fmla="*/ 122 w 254"/>
                    <a:gd name="T97" fmla="*/ 180 h 258"/>
                    <a:gd name="T98" fmla="*/ 132 w 254"/>
                    <a:gd name="T99" fmla="*/ 190 h 258"/>
                    <a:gd name="T100" fmla="*/ 168 w 254"/>
                    <a:gd name="T101" fmla="*/ 184 h 258"/>
                    <a:gd name="T102" fmla="*/ 158 w 254"/>
                    <a:gd name="T103" fmla="*/ 180 h 258"/>
                    <a:gd name="T104" fmla="*/ 168 w 254"/>
                    <a:gd name="T105" fmla="*/ 190 h 258"/>
                    <a:gd name="T106" fmla="*/ 163 w 254"/>
                    <a:gd name="T107" fmla="*/ 258 h 258"/>
                    <a:gd name="T108" fmla="*/ 92 w 254"/>
                    <a:gd name="T109" fmla="*/ 217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54" h="258">
                      <a:moveTo>
                        <a:pt x="200" y="146"/>
                      </a:moveTo>
                      <a:lnTo>
                        <a:pt x="200" y="258"/>
                      </a:lnTo>
                      <a:lnTo>
                        <a:pt x="55" y="258"/>
                      </a:lnTo>
                      <a:lnTo>
                        <a:pt x="55" y="44"/>
                      </a:lnTo>
                      <a:lnTo>
                        <a:pt x="127" y="0"/>
                      </a:lnTo>
                      <a:lnTo>
                        <a:pt x="200" y="44"/>
                      </a:lnTo>
                      <a:lnTo>
                        <a:pt x="200" y="146"/>
                      </a:lnTo>
                      <a:moveTo>
                        <a:pt x="55" y="72"/>
                      </a:moveTo>
                      <a:lnTo>
                        <a:pt x="0" y="72"/>
                      </a:lnTo>
                      <a:lnTo>
                        <a:pt x="0" y="258"/>
                      </a:lnTo>
                      <a:lnTo>
                        <a:pt x="55" y="258"/>
                      </a:lnTo>
                      <a:moveTo>
                        <a:pt x="21" y="102"/>
                      </a:moveTo>
                      <a:lnTo>
                        <a:pt x="55" y="102"/>
                      </a:lnTo>
                      <a:moveTo>
                        <a:pt x="21" y="128"/>
                      </a:moveTo>
                      <a:lnTo>
                        <a:pt x="55" y="128"/>
                      </a:lnTo>
                      <a:moveTo>
                        <a:pt x="21" y="155"/>
                      </a:moveTo>
                      <a:lnTo>
                        <a:pt x="55" y="155"/>
                      </a:lnTo>
                      <a:moveTo>
                        <a:pt x="21" y="182"/>
                      </a:moveTo>
                      <a:lnTo>
                        <a:pt x="55" y="182"/>
                      </a:lnTo>
                      <a:moveTo>
                        <a:pt x="21" y="209"/>
                      </a:moveTo>
                      <a:lnTo>
                        <a:pt x="55" y="209"/>
                      </a:lnTo>
                      <a:moveTo>
                        <a:pt x="200" y="258"/>
                      </a:moveTo>
                      <a:lnTo>
                        <a:pt x="254" y="258"/>
                      </a:lnTo>
                      <a:lnTo>
                        <a:pt x="254" y="72"/>
                      </a:lnTo>
                      <a:lnTo>
                        <a:pt x="200" y="72"/>
                      </a:lnTo>
                      <a:moveTo>
                        <a:pt x="234" y="102"/>
                      </a:moveTo>
                      <a:lnTo>
                        <a:pt x="200" y="102"/>
                      </a:lnTo>
                      <a:moveTo>
                        <a:pt x="234" y="128"/>
                      </a:moveTo>
                      <a:lnTo>
                        <a:pt x="200" y="128"/>
                      </a:lnTo>
                      <a:moveTo>
                        <a:pt x="234" y="155"/>
                      </a:moveTo>
                      <a:lnTo>
                        <a:pt x="200" y="155"/>
                      </a:lnTo>
                      <a:moveTo>
                        <a:pt x="234" y="182"/>
                      </a:moveTo>
                      <a:lnTo>
                        <a:pt x="200" y="182"/>
                      </a:lnTo>
                      <a:moveTo>
                        <a:pt x="234" y="209"/>
                      </a:moveTo>
                      <a:lnTo>
                        <a:pt x="200" y="209"/>
                      </a:lnTo>
                      <a:moveTo>
                        <a:pt x="96" y="71"/>
                      </a:moveTo>
                      <a:lnTo>
                        <a:pt x="96" y="66"/>
                      </a:lnTo>
                      <a:lnTo>
                        <a:pt x="87" y="66"/>
                      </a:lnTo>
                      <a:lnTo>
                        <a:pt x="87" y="76"/>
                      </a:lnTo>
                      <a:lnTo>
                        <a:pt x="96" y="76"/>
                      </a:lnTo>
                      <a:lnTo>
                        <a:pt x="96" y="71"/>
                      </a:lnTo>
                      <a:moveTo>
                        <a:pt x="132" y="71"/>
                      </a:moveTo>
                      <a:lnTo>
                        <a:pt x="132" y="66"/>
                      </a:lnTo>
                      <a:lnTo>
                        <a:pt x="122" y="66"/>
                      </a:lnTo>
                      <a:lnTo>
                        <a:pt x="122" y="76"/>
                      </a:lnTo>
                      <a:lnTo>
                        <a:pt x="132" y="76"/>
                      </a:lnTo>
                      <a:lnTo>
                        <a:pt x="132" y="71"/>
                      </a:lnTo>
                      <a:moveTo>
                        <a:pt x="168" y="71"/>
                      </a:moveTo>
                      <a:lnTo>
                        <a:pt x="168" y="66"/>
                      </a:lnTo>
                      <a:lnTo>
                        <a:pt x="158" y="66"/>
                      </a:lnTo>
                      <a:lnTo>
                        <a:pt x="158" y="76"/>
                      </a:lnTo>
                      <a:lnTo>
                        <a:pt x="168" y="76"/>
                      </a:lnTo>
                      <a:lnTo>
                        <a:pt x="168" y="71"/>
                      </a:lnTo>
                      <a:moveTo>
                        <a:pt x="96" y="109"/>
                      </a:moveTo>
                      <a:lnTo>
                        <a:pt x="96" y="104"/>
                      </a:lnTo>
                      <a:lnTo>
                        <a:pt x="87" y="104"/>
                      </a:lnTo>
                      <a:lnTo>
                        <a:pt x="87" y="114"/>
                      </a:lnTo>
                      <a:lnTo>
                        <a:pt x="96" y="114"/>
                      </a:lnTo>
                      <a:lnTo>
                        <a:pt x="96" y="109"/>
                      </a:lnTo>
                      <a:moveTo>
                        <a:pt x="132" y="109"/>
                      </a:moveTo>
                      <a:lnTo>
                        <a:pt x="132" y="104"/>
                      </a:lnTo>
                      <a:lnTo>
                        <a:pt x="122" y="104"/>
                      </a:lnTo>
                      <a:lnTo>
                        <a:pt x="122" y="114"/>
                      </a:lnTo>
                      <a:lnTo>
                        <a:pt x="132" y="114"/>
                      </a:lnTo>
                      <a:lnTo>
                        <a:pt x="132" y="109"/>
                      </a:lnTo>
                      <a:moveTo>
                        <a:pt x="168" y="109"/>
                      </a:moveTo>
                      <a:lnTo>
                        <a:pt x="168" y="104"/>
                      </a:lnTo>
                      <a:lnTo>
                        <a:pt x="158" y="104"/>
                      </a:lnTo>
                      <a:lnTo>
                        <a:pt x="158" y="114"/>
                      </a:lnTo>
                      <a:lnTo>
                        <a:pt x="168" y="114"/>
                      </a:lnTo>
                      <a:lnTo>
                        <a:pt x="168" y="109"/>
                      </a:lnTo>
                      <a:moveTo>
                        <a:pt x="96" y="147"/>
                      </a:moveTo>
                      <a:lnTo>
                        <a:pt x="96" y="142"/>
                      </a:lnTo>
                      <a:lnTo>
                        <a:pt x="87" y="142"/>
                      </a:lnTo>
                      <a:lnTo>
                        <a:pt x="87" y="152"/>
                      </a:lnTo>
                      <a:lnTo>
                        <a:pt x="96" y="152"/>
                      </a:lnTo>
                      <a:lnTo>
                        <a:pt x="96" y="147"/>
                      </a:lnTo>
                      <a:moveTo>
                        <a:pt x="132" y="147"/>
                      </a:moveTo>
                      <a:lnTo>
                        <a:pt x="132" y="142"/>
                      </a:lnTo>
                      <a:lnTo>
                        <a:pt x="122" y="142"/>
                      </a:lnTo>
                      <a:lnTo>
                        <a:pt x="122" y="152"/>
                      </a:lnTo>
                      <a:lnTo>
                        <a:pt x="132" y="152"/>
                      </a:lnTo>
                      <a:lnTo>
                        <a:pt x="132" y="147"/>
                      </a:lnTo>
                      <a:moveTo>
                        <a:pt x="168" y="147"/>
                      </a:moveTo>
                      <a:lnTo>
                        <a:pt x="168" y="142"/>
                      </a:lnTo>
                      <a:lnTo>
                        <a:pt x="158" y="142"/>
                      </a:lnTo>
                      <a:lnTo>
                        <a:pt x="158" y="152"/>
                      </a:lnTo>
                      <a:lnTo>
                        <a:pt x="168" y="152"/>
                      </a:lnTo>
                      <a:lnTo>
                        <a:pt x="168" y="147"/>
                      </a:lnTo>
                      <a:moveTo>
                        <a:pt x="96" y="185"/>
                      </a:moveTo>
                      <a:lnTo>
                        <a:pt x="96" y="180"/>
                      </a:lnTo>
                      <a:lnTo>
                        <a:pt x="87" y="180"/>
                      </a:lnTo>
                      <a:lnTo>
                        <a:pt x="87" y="190"/>
                      </a:lnTo>
                      <a:lnTo>
                        <a:pt x="96" y="190"/>
                      </a:lnTo>
                      <a:lnTo>
                        <a:pt x="96" y="185"/>
                      </a:lnTo>
                      <a:moveTo>
                        <a:pt x="132" y="186"/>
                      </a:moveTo>
                      <a:lnTo>
                        <a:pt x="132" y="180"/>
                      </a:lnTo>
                      <a:lnTo>
                        <a:pt x="122" y="180"/>
                      </a:lnTo>
                      <a:lnTo>
                        <a:pt x="122" y="190"/>
                      </a:lnTo>
                      <a:lnTo>
                        <a:pt x="132" y="190"/>
                      </a:lnTo>
                      <a:lnTo>
                        <a:pt x="132" y="186"/>
                      </a:lnTo>
                      <a:moveTo>
                        <a:pt x="168" y="184"/>
                      </a:moveTo>
                      <a:lnTo>
                        <a:pt x="168" y="180"/>
                      </a:lnTo>
                      <a:lnTo>
                        <a:pt x="158" y="180"/>
                      </a:lnTo>
                      <a:lnTo>
                        <a:pt x="158" y="190"/>
                      </a:lnTo>
                      <a:lnTo>
                        <a:pt x="168" y="190"/>
                      </a:lnTo>
                      <a:lnTo>
                        <a:pt x="168" y="184"/>
                      </a:lnTo>
                      <a:moveTo>
                        <a:pt x="163" y="258"/>
                      </a:moveTo>
                      <a:lnTo>
                        <a:pt x="163" y="217"/>
                      </a:lnTo>
                      <a:lnTo>
                        <a:pt x="92" y="217"/>
                      </a:lnTo>
                      <a:lnTo>
                        <a:pt x="92" y="258"/>
                      </a:ln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68" name="Group 67">
                <a:extLst>
                  <a:ext uri="{FF2B5EF4-FFF2-40B4-BE49-F238E27FC236}">
                    <a16:creationId xmlns:a16="http://schemas.microsoft.com/office/drawing/2014/main" id="{B595200C-8F06-4B80-8EB9-F73B38EC336B}"/>
                  </a:ext>
                </a:extLst>
              </p:cNvPr>
              <p:cNvGrpSpPr/>
              <p:nvPr/>
            </p:nvGrpSpPr>
            <p:grpSpPr>
              <a:xfrm>
                <a:off x="9917283" y="2516186"/>
                <a:ext cx="914400" cy="914400"/>
                <a:chOff x="9637415" y="2516186"/>
                <a:chExt cx="914400" cy="914400"/>
              </a:xfrm>
            </p:grpSpPr>
            <p:sp>
              <p:nvSpPr>
                <p:cNvPr id="141" name="Rectangle 140">
                  <a:extLst>
                    <a:ext uri="{FF2B5EF4-FFF2-40B4-BE49-F238E27FC236}">
                      <a16:creationId xmlns:a16="http://schemas.microsoft.com/office/drawing/2014/main" id="{F736A0BE-2D29-46A1-8E90-D69A1BB77123}"/>
                    </a:ext>
                  </a:extLst>
                </p:cNvPr>
                <p:cNvSpPr/>
                <p:nvPr/>
              </p:nvSpPr>
              <p:spPr bwMode="auto">
                <a:xfrm>
                  <a:off x="9637415" y="2516186"/>
                  <a:ext cx="914400" cy="914400"/>
                </a:xfrm>
                <a:prstGeom prst="rect">
                  <a:avLst/>
                </a:prstGeom>
                <a:solidFill>
                  <a:srgbClr val="3899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Hospitality</a:t>
                  </a:r>
                </a:p>
              </p:txBody>
            </p:sp>
            <p:sp>
              <p:nvSpPr>
                <p:cNvPr id="142" name="building_1" title="Icon of two tall rectangular buildings of different heights">
                  <a:extLst>
                    <a:ext uri="{FF2B5EF4-FFF2-40B4-BE49-F238E27FC236}">
                      <a16:creationId xmlns:a16="http://schemas.microsoft.com/office/drawing/2014/main" id="{878A760D-CF85-42D4-B77F-8A7CEA1CC65B}"/>
                    </a:ext>
                  </a:extLst>
                </p:cNvPr>
                <p:cNvSpPr>
                  <a:spLocks noChangeAspect="1" noEditPoints="1"/>
                </p:cNvSpPr>
                <p:nvPr/>
              </p:nvSpPr>
              <p:spPr bwMode="auto">
                <a:xfrm>
                  <a:off x="9910350" y="2740572"/>
                  <a:ext cx="364274" cy="365760"/>
                </a:xfrm>
                <a:custGeom>
                  <a:avLst/>
                  <a:gdLst>
                    <a:gd name="T0" fmla="*/ 140 w 245"/>
                    <a:gd name="T1" fmla="*/ 246 h 246"/>
                    <a:gd name="T2" fmla="*/ 245 w 245"/>
                    <a:gd name="T3" fmla="*/ 0 h 246"/>
                    <a:gd name="T4" fmla="*/ 105 w 245"/>
                    <a:gd name="T5" fmla="*/ 69 h 246"/>
                    <a:gd name="T6" fmla="*/ 0 w 245"/>
                    <a:gd name="T7" fmla="*/ 246 h 246"/>
                    <a:gd name="T8" fmla="*/ 105 w 245"/>
                    <a:gd name="T9" fmla="*/ 69 h 246"/>
                    <a:gd name="T10" fmla="*/ 58 w 245"/>
                    <a:gd name="T11" fmla="*/ 203 h 246"/>
                    <a:gd name="T12" fmla="*/ 45 w 245"/>
                    <a:gd name="T13" fmla="*/ 246 h 246"/>
                    <a:gd name="T14" fmla="*/ 198 w 245"/>
                    <a:gd name="T15" fmla="*/ 203 h 246"/>
                    <a:gd name="T16" fmla="*/ 185 w 245"/>
                    <a:gd name="T17" fmla="*/ 246 h 246"/>
                    <a:gd name="T18" fmla="*/ 179 w 245"/>
                    <a:gd name="T19" fmla="*/ 29 h 246"/>
                    <a:gd name="T20" fmla="*/ 172 w 245"/>
                    <a:gd name="T21" fmla="*/ 38 h 246"/>
                    <a:gd name="T22" fmla="*/ 179 w 245"/>
                    <a:gd name="T23" fmla="*/ 33 h 246"/>
                    <a:gd name="T24" fmla="*/ 214 w 245"/>
                    <a:gd name="T25" fmla="*/ 29 h 246"/>
                    <a:gd name="T26" fmla="*/ 206 w 245"/>
                    <a:gd name="T27" fmla="*/ 38 h 246"/>
                    <a:gd name="T28" fmla="*/ 214 w 245"/>
                    <a:gd name="T29" fmla="*/ 33 h 246"/>
                    <a:gd name="T30" fmla="*/ 179 w 245"/>
                    <a:gd name="T31" fmla="*/ 99 h 246"/>
                    <a:gd name="T32" fmla="*/ 172 w 245"/>
                    <a:gd name="T33" fmla="*/ 107 h 246"/>
                    <a:gd name="T34" fmla="*/ 179 w 245"/>
                    <a:gd name="T35" fmla="*/ 103 h 246"/>
                    <a:gd name="T36" fmla="*/ 214 w 245"/>
                    <a:gd name="T37" fmla="*/ 99 h 246"/>
                    <a:gd name="T38" fmla="*/ 206 w 245"/>
                    <a:gd name="T39" fmla="*/ 107 h 246"/>
                    <a:gd name="T40" fmla="*/ 214 w 245"/>
                    <a:gd name="T41" fmla="*/ 103 h 246"/>
                    <a:gd name="T42" fmla="*/ 179 w 245"/>
                    <a:gd name="T43" fmla="*/ 134 h 246"/>
                    <a:gd name="T44" fmla="*/ 172 w 245"/>
                    <a:gd name="T45" fmla="*/ 142 h 246"/>
                    <a:gd name="T46" fmla="*/ 179 w 245"/>
                    <a:gd name="T47" fmla="*/ 137 h 246"/>
                    <a:gd name="T48" fmla="*/ 214 w 245"/>
                    <a:gd name="T49" fmla="*/ 134 h 246"/>
                    <a:gd name="T50" fmla="*/ 206 w 245"/>
                    <a:gd name="T51" fmla="*/ 142 h 246"/>
                    <a:gd name="T52" fmla="*/ 214 w 245"/>
                    <a:gd name="T53" fmla="*/ 137 h 246"/>
                    <a:gd name="T54" fmla="*/ 179 w 245"/>
                    <a:gd name="T55" fmla="*/ 169 h 246"/>
                    <a:gd name="T56" fmla="*/ 172 w 245"/>
                    <a:gd name="T57" fmla="*/ 177 h 246"/>
                    <a:gd name="T58" fmla="*/ 179 w 245"/>
                    <a:gd name="T59" fmla="*/ 172 h 246"/>
                    <a:gd name="T60" fmla="*/ 214 w 245"/>
                    <a:gd name="T61" fmla="*/ 169 h 246"/>
                    <a:gd name="T62" fmla="*/ 206 w 245"/>
                    <a:gd name="T63" fmla="*/ 177 h 246"/>
                    <a:gd name="T64" fmla="*/ 214 w 245"/>
                    <a:gd name="T65" fmla="*/ 172 h 246"/>
                    <a:gd name="T66" fmla="*/ 179 w 245"/>
                    <a:gd name="T67" fmla="*/ 64 h 246"/>
                    <a:gd name="T68" fmla="*/ 172 w 245"/>
                    <a:gd name="T69" fmla="*/ 73 h 246"/>
                    <a:gd name="T70" fmla="*/ 179 w 245"/>
                    <a:gd name="T71" fmla="*/ 68 h 246"/>
                    <a:gd name="T72" fmla="*/ 214 w 245"/>
                    <a:gd name="T73" fmla="*/ 64 h 246"/>
                    <a:gd name="T74" fmla="*/ 206 w 245"/>
                    <a:gd name="T75" fmla="*/ 73 h 246"/>
                    <a:gd name="T76" fmla="*/ 214 w 245"/>
                    <a:gd name="T77" fmla="*/ 68 h 246"/>
                    <a:gd name="T78" fmla="*/ 39 w 245"/>
                    <a:gd name="T79" fmla="*/ 100 h 246"/>
                    <a:gd name="T80" fmla="*/ 31 w 245"/>
                    <a:gd name="T81" fmla="*/ 108 h 246"/>
                    <a:gd name="T82" fmla="*/ 39 w 245"/>
                    <a:gd name="T83" fmla="*/ 104 h 246"/>
                    <a:gd name="T84" fmla="*/ 74 w 245"/>
                    <a:gd name="T85" fmla="*/ 100 h 246"/>
                    <a:gd name="T86" fmla="*/ 66 w 245"/>
                    <a:gd name="T87" fmla="*/ 108 h 246"/>
                    <a:gd name="T88" fmla="*/ 74 w 245"/>
                    <a:gd name="T89" fmla="*/ 104 h 246"/>
                    <a:gd name="T90" fmla="*/ 39 w 245"/>
                    <a:gd name="T91" fmla="*/ 171 h 246"/>
                    <a:gd name="T92" fmla="*/ 31 w 245"/>
                    <a:gd name="T93" fmla="*/ 179 h 246"/>
                    <a:gd name="T94" fmla="*/ 39 w 245"/>
                    <a:gd name="T95" fmla="*/ 175 h 246"/>
                    <a:gd name="T96" fmla="*/ 74 w 245"/>
                    <a:gd name="T97" fmla="*/ 171 h 246"/>
                    <a:gd name="T98" fmla="*/ 66 w 245"/>
                    <a:gd name="T99" fmla="*/ 179 h 246"/>
                    <a:gd name="T100" fmla="*/ 74 w 245"/>
                    <a:gd name="T101" fmla="*/ 175 h 246"/>
                    <a:gd name="T102" fmla="*/ 39 w 245"/>
                    <a:gd name="T103" fmla="*/ 135 h 246"/>
                    <a:gd name="T104" fmla="*/ 31 w 245"/>
                    <a:gd name="T105" fmla="*/ 144 h 246"/>
                    <a:gd name="T106" fmla="*/ 39 w 245"/>
                    <a:gd name="T107" fmla="*/ 140 h 246"/>
                    <a:gd name="T108" fmla="*/ 74 w 245"/>
                    <a:gd name="T109" fmla="*/ 135 h 246"/>
                    <a:gd name="T110" fmla="*/ 66 w 245"/>
                    <a:gd name="T111" fmla="*/ 144 h 246"/>
                    <a:gd name="T112" fmla="*/ 74 w 245"/>
                    <a:gd name="T113" fmla="*/ 14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45" h="246">
                      <a:moveTo>
                        <a:pt x="245" y="246"/>
                      </a:moveTo>
                      <a:lnTo>
                        <a:pt x="140" y="246"/>
                      </a:lnTo>
                      <a:lnTo>
                        <a:pt x="140" y="0"/>
                      </a:lnTo>
                      <a:lnTo>
                        <a:pt x="245" y="0"/>
                      </a:lnTo>
                      <a:lnTo>
                        <a:pt x="245" y="246"/>
                      </a:lnTo>
                      <a:moveTo>
                        <a:pt x="105" y="69"/>
                      </a:moveTo>
                      <a:lnTo>
                        <a:pt x="0" y="69"/>
                      </a:lnTo>
                      <a:lnTo>
                        <a:pt x="0" y="246"/>
                      </a:lnTo>
                      <a:lnTo>
                        <a:pt x="105" y="246"/>
                      </a:lnTo>
                      <a:lnTo>
                        <a:pt x="105" y="69"/>
                      </a:lnTo>
                      <a:moveTo>
                        <a:pt x="58" y="246"/>
                      </a:moveTo>
                      <a:lnTo>
                        <a:pt x="58" y="203"/>
                      </a:lnTo>
                      <a:lnTo>
                        <a:pt x="45" y="203"/>
                      </a:lnTo>
                      <a:lnTo>
                        <a:pt x="45" y="246"/>
                      </a:lnTo>
                      <a:moveTo>
                        <a:pt x="198" y="246"/>
                      </a:moveTo>
                      <a:lnTo>
                        <a:pt x="198" y="203"/>
                      </a:lnTo>
                      <a:lnTo>
                        <a:pt x="185" y="203"/>
                      </a:lnTo>
                      <a:lnTo>
                        <a:pt x="185" y="246"/>
                      </a:lnTo>
                      <a:moveTo>
                        <a:pt x="179" y="33"/>
                      </a:moveTo>
                      <a:lnTo>
                        <a:pt x="179" y="29"/>
                      </a:lnTo>
                      <a:lnTo>
                        <a:pt x="172" y="29"/>
                      </a:lnTo>
                      <a:lnTo>
                        <a:pt x="172" y="38"/>
                      </a:lnTo>
                      <a:lnTo>
                        <a:pt x="179" y="38"/>
                      </a:lnTo>
                      <a:lnTo>
                        <a:pt x="179" y="33"/>
                      </a:lnTo>
                      <a:moveTo>
                        <a:pt x="214" y="33"/>
                      </a:moveTo>
                      <a:lnTo>
                        <a:pt x="214" y="29"/>
                      </a:lnTo>
                      <a:lnTo>
                        <a:pt x="206" y="29"/>
                      </a:lnTo>
                      <a:lnTo>
                        <a:pt x="206" y="38"/>
                      </a:lnTo>
                      <a:lnTo>
                        <a:pt x="214" y="38"/>
                      </a:lnTo>
                      <a:lnTo>
                        <a:pt x="214" y="33"/>
                      </a:lnTo>
                      <a:moveTo>
                        <a:pt x="179" y="103"/>
                      </a:moveTo>
                      <a:lnTo>
                        <a:pt x="179" y="99"/>
                      </a:lnTo>
                      <a:lnTo>
                        <a:pt x="172" y="99"/>
                      </a:lnTo>
                      <a:lnTo>
                        <a:pt x="172" y="107"/>
                      </a:lnTo>
                      <a:lnTo>
                        <a:pt x="179" y="107"/>
                      </a:lnTo>
                      <a:lnTo>
                        <a:pt x="179" y="103"/>
                      </a:lnTo>
                      <a:moveTo>
                        <a:pt x="214" y="103"/>
                      </a:moveTo>
                      <a:lnTo>
                        <a:pt x="214" y="99"/>
                      </a:lnTo>
                      <a:lnTo>
                        <a:pt x="206" y="99"/>
                      </a:lnTo>
                      <a:lnTo>
                        <a:pt x="206" y="107"/>
                      </a:lnTo>
                      <a:lnTo>
                        <a:pt x="214" y="107"/>
                      </a:lnTo>
                      <a:lnTo>
                        <a:pt x="214" y="103"/>
                      </a:lnTo>
                      <a:moveTo>
                        <a:pt x="179" y="137"/>
                      </a:moveTo>
                      <a:lnTo>
                        <a:pt x="179" y="134"/>
                      </a:lnTo>
                      <a:lnTo>
                        <a:pt x="172" y="134"/>
                      </a:lnTo>
                      <a:lnTo>
                        <a:pt x="172" y="142"/>
                      </a:lnTo>
                      <a:lnTo>
                        <a:pt x="179" y="142"/>
                      </a:lnTo>
                      <a:lnTo>
                        <a:pt x="179" y="137"/>
                      </a:lnTo>
                      <a:moveTo>
                        <a:pt x="214" y="137"/>
                      </a:moveTo>
                      <a:lnTo>
                        <a:pt x="214" y="134"/>
                      </a:lnTo>
                      <a:lnTo>
                        <a:pt x="206" y="134"/>
                      </a:lnTo>
                      <a:lnTo>
                        <a:pt x="206" y="142"/>
                      </a:lnTo>
                      <a:lnTo>
                        <a:pt x="214" y="142"/>
                      </a:lnTo>
                      <a:lnTo>
                        <a:pt x="214" y="137"/>
                      </a:lnTo>
                      <a:moveTo>
                        <a:pt x="179" y="172"/>
                      </a:moveTo>
                      <a:lnTo>
                        <a:pt x="179" y="169"/>
                      </a:lnTo>
                      <a:lnTo>
                        <a:pt x="172" y="169"/>
                      </a:lnTo>
                      <a:lnTo>
                        <a:pt x="172" y="177"/>
                      </a:lnTo>
                      <a:lnTo>
                        <a:pt x="179" y="177"/>
                      </a:lnTo>
                      <a:lnTo>
                        <a:pt x="179" y="172"/>
                      </a:lnTo>
                      <a:moveTo>
                        <a:pt x="214" y="172"/>
                      </a:moveTo>
                      <a:lnTo>
                        <a:pt x="214" y="169"/>
                      </a:lnTo>
                      <a:lnTo>
                        <a:pt x="206" y="169"/>
                      </a:lnTo>
                      <a:lnTo>
                        <a:pt x="206" y="177"/>
                      </a:lnTo>
                      <a:lnTo>
                        <a:pt x="214" y="177"/>
                      </a:lnTo>
                      <a:lnTo>
                        <a:pt x="214" y="172"/>
                      </a:lnTo>
                      <a:moveTo>
                        <a:pt x="179" y="68"/>
                      </a:moveTo>
                      <a:lnTo>
                        <a:pt x="179" y="64"/>
                      </a:lnTo>
                      <a:lnTo>
                        <a:pt x="172" y="64"/>
                      </a:lnTo>
                      <a:lnTo>
                        <a:pt x="172" y="73"/>
                      </a:lnTo>
                      <a:lnTo>
                        <a:pt x="179" y="73"/>
                      </a:lnTo>
                      <a:lnTo>
                        <a:pt x="179" y="68"/>
                      </a:lnTo>
                      <a:moveTo>
                        <a:pt x="214" y="68"/>
                      </a:moveTo>
                      <a:lnTo>
                        <a:pt x="214" y="64"/>
                      </a:lnTo>
                      <a:lnTo>
                        <a:pt x="206" y="64"/>
                      </a:lnTo>
                      <a:lnTo>
                        <a:pt x="206" y="73"/>
                      </a:lnTo>
                      <a:lnTo>
                        <a:pt x="214" y="73"/>
                      </a:lnTo>
                      <a:lnTo>
                        <a:pt x="214" y="68"/>
                      </a:lnTo>
                      <a:moveTo>
                        <a:pt x="39" y="104"/>
                      </a:moveTo>
                      <a:lnTo>
                        <a:pt x="39" y="100"/>
                      </a:lnTo>
                      <a:lnTo>
                        <a:pt x="31" y="100"/>
                      </a:lnTo>
                      <a:lnTo>
                        <a:pt x="31" y="108"/>
                      </a:lnTo>
                      <a:lnTo>
                        <a:pt x="39" y="108"/>
                      </a:lnTo>
                      <a:lnTo>
                        <a:pt x="39" y="104"/>
                      </a:lnTo>
                      <a:moveTo>
                        <a:pt x="74" y="104"/>
                      </a:moveTo>
                      <a:lnTo>
                        <a:pt x="74" y="100"/>
                      </a:lnTo>
                      <a:lnTo>
                        <a:pt x="66" y="100"/>
                      </a:lnTo>
                      <a:lnTo>
                        <a:pt x="66" y="108"/>
                      </a:lnTo>
                      <a:lnTo>
                        <a:pt x="74" y="108"/>
                      </a:lnTo>
                      <a:lnTo>
                        <a:pt x="74" y="104"/>
                      </a:lnTo>
                      <a:moveTo>
                        <a:pt x="39" y="175"/>
                      </a:moveTo>
                      <a:lnTo>
                        <a:pt x="39" y="171"/>
                      </a:lnTo>
                      <a:lnTo>
                        <a:pt x="31" y="171"/>
                      </a:lnTo>
                      <a:lnTo>
                        <a:pt x="31" y="179"/>
                      </a:lnTo>
                      <a:lnTo>
                        <a:pt x="39" y="179"/>
                      </a:lnTo>
                      <a:lnTo>
                        <a:pt x="39" y="175"/>
                      </a:lnTo>
                      <a:moveTo>
                        <a:pt x="74" y="175"/>
                      </a:moveTo>
                      <a:lnTo>
                        <a:pt x="74" y="171"/>
                      </a:lnTo>
                      <a:lnTo>
                        <a:pt x="66" y="171"/>
                      </a:lnTo>
                      <a:lnTo>
                        <a:pt x="66" y="179"/>
                      </a:lnTo>
                      <a:lnTo>
                        <a:pt x="74" y="179"/>
                      </a:lnTo>
                      <a:lnTo>
                        <a:pt x="74" y="175"/>
                      </a:lnTo>
                      <a:moveTo>
                        <a:pt x="39" y="140"/>
                      </a:moveTo>
                      <a:lnTo>
                        <a:pt x="39" y="135"/>
                      </a:lnTo>
                      <a:lnTo>
                        <a:pt x="31" y="135"/>
                      </a:lnTo>
                      <a:lnTo>
                        <a:pt x="31" y="144"/>
                      </a:lnTo>
                      <a:lnTo>
                        <a:pt x="39" y="144"/>
                      </a:lnTo>
                      <a:lnTo>
                        <a:pt x="39" y="140"/>
                      </a:lnTo>
                      <a:moveTo>
                        <a:pt x="74" y="140"/>
                      </a:moveTo>
                      <a:lnTo>
                        <a:pt x="74" y="135"/>
                      </a:lnTo>
                      <a:lnTo>
                        <a:pt x="66" y="135"/>
                      </a:lnTo>
                      <a:lnTo>
                        <a:pt x="66" y="144"/>
                      </a:lnTo>
                      <a:lnTo>
                        <a:pt x="74" y="144"/>
                      </a:lnTo>
                      <a:lnTo>
                        <a:pt x="74" y="140"/>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69" name="Group 68">
                <a:extLst>
                  <a:ext uri="{FF2B5EF4-FFF2-40B4-BE49-F238E27FC236}">
                    <a16:creationId xmlns:a16="http://schemas.microsoft.com/office/drawing/2014/main" id="{F41B29CF-287C-41FE-85AE-C1C5BD408724}"/>
                  </a:ext>
                </a:extLst>
              </p:cNvPr>
              <p:cNvGrpSpPr/>
              <p:nvPr/>
            </p:nvGrpSpPr>
            <p:grpSpPr>
              <a:xfrm>
                <a:off x="10967447" y="4577728"/>
                <a:ext cx="914400" cy="914400"/>
                <a:chOff x="10680704" y="4577728"/>
                <a:chExt cx="914400" cy="914400"/>
              </a:xfrm>
            </p:grpSpPr>
            <p:sp>
              <p:nvSpPr>
                <p:cNvPr id="139" name="Rectangle 138">
                  <a:extLst>
                    <a:ext uri="{FF2B5EF4-FFF2-40B4-BE49-F238E27FC236}">
                      <a16:creationId xmlns:a16="http://schemas.microsoft.com/office/drawing/2014/main" id="{221453DC-3710-4623-9E74-CFAB1C727785}"/>
                    </a:ext>
                  </a:extLst>
                </p:cNvPr>
                <p:cNvSpPr/>
                <p:nvPr/>
              </p:nvSpPr>
              <p:spPr bwMode="auto">
                <a:xfrm>
                  <a:off x="10680704" y="4577728"/>
                  <a:ext cx="914400" cy="914400"/>
                </a:xfrm>
                <a:prstGeom prst="rect">
                  <a:avLst/>
                </a:prstGeom>
                <a:solidFill>
                  <a:srgbClr val="3899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Bank</a:t>
                  </a:r>
                </a:p>
              </p:txBody>
            </p:sp>
            <p:sp>
              <p:nvSpPr>
                <p:cNvPr id="140" name="building_5" title="Icon of a building with columns in a row and a triangular top">
                  <a:extLst>
                    <a:ext uri="{FF2B5EF4-FFF2-40B4-BE49-F238E27FC236}">
                      <a16:creationId xmlns:a16="http://schemas.microsoft.com/office/drawing/2014/main" id="{3F2BF386-150B-4A08-B0D1-7EDACA1A51AD}"/>
                    </a:ext>
                  </a:extLst>
                </p:cNvPr>
                <p:cNvSpPr>
                  <a:spLocks noChangeAspect="1" noEditPoints="1"/>
                </p:cNvSpPr>
                <p:nvPr/>
              </p:nvSpPr>
              <p:spPr bwMode="auto">
                <a:xfrm>
                  <a:off x="10906735" y="4796898"/>
                  <a:ext cx="427011" cy="365760"/>
                </a:xfrm>
                <a:custGeom>
                  <a:avLst/>
                  <a:gdLst>
                    <a:gd name="T0" fmla="*/ 178 w 244"/>
                    <a:gd name="T1" fmla="*/ 28 h 209"/>
                    <a:gd name="T2" fmla="*/ 244 w 244"/>
                    <a:gd name="T3" fmla="*/ 62 h 209"/>
                    <a:gd name="T4" fmla="*/ 0 w 244"/>
                    <a:gd name="T5" fmla="*/ 62 h 209"/>
                    <a:gd name="T6" fmla="*/ 122 w 244"/>
                    <a:gd name="T7" fmla="*/ 0 h 209"/>
                    <a:gd name="T8" fmla="*/ 178 w 244"/>
                    <a:gd name="T9" fmla="*/ 28 h 209"/>
                    <a:gd name="T10" fmla="*/ 20 w 244"/>
                    <a:gd name="T11" fmla="*/ 190 h 209"/>
                    <a:gd name="T12" fmla="*/ 13 w 244"/>
                    <a:gd name="T13" fmla="*/ 209 h 209"/>
                    <a:gd name="T14" fmla="*/ 232 w 244"/>
                    <a:gd name="T15" fmla="*/ 209 h 209"/>
                    <a:gd name="T16" fmla="*/ 217 w 244"/>
                    <a:gd name="T17" fmla="*/ 171 h 209"/>
                    <a:gd name="T18" fmla="*/ 27 w 244"/>
                    <a:gd name="T19" fmla="*/ 171 h 209"/>
                    <a:gd name="T20" fmla="*/ 20 w 244"/>
                    <a:gd name="T21" fmla="*/ 190 h 209"/>
                    <a:gd name="T22" fmla="*/ 27 w 244"/>
                    <a:gd name="T23" fmla="*/ 171 h 209"/>
                    <a:gd name="T24" fmla="*/ 27 w 244"/>
                    <a:gd name="T25" fmla="*/ 62 h 209"/>
                    <a:gd name="T26" fmla="*/ 217 w 244"/>
                    <a:gd name="T27" fmla="*/ 171 h 209"/>
                    <a:gd name="T28" fmla="*/ 217 w 244"/>
                    <a:gd name="T29" fmla="*/ 62 h 209"/>
                    <a:gd name="T30" fmla="*/ 185 w 244"/>
                    <a:gd name="T31" fmla="*/ 171 h 209"/>
                    <a:gd name="T32" fmla="*/ 185 w 244"/>
                    <a:gd name="T33" fmla="*/ 62 h 209"/>
                    <a:gd name="T34" fmla="*/ 154 w 244"/>
                    <a:gd name="T35" fmla="*/ 171 h 209"/>
                    <a:gd name="T36" fmla="*/ 154 w 244"/>
                    <a:gd name="T37" fmla="*/ 62 h 209"/>
                    <a:gd name="T38" fmla="*/ 122 w 244"/>
                    <a:gd name="T39" fmla="*/ 171 h 209"/>
                    <a:gd name="T40" fmla="*/ 122 w 244"/>
                    <a:gd name="T41" fmla="*/ 62 h 209"/>
                    <a:gd name="T42" fmla="*/ 90 w 244"/>
                    <a:gd name="T43" fmla="*/ 171 h 209"/>
                    <a:gd name="T44" fmla="*/ 90 w 244"/>
                    <a:gd name="T45" fmla="*/ 62 h 209"/>
                    <a:gd name="T46" fmla="*/ 59 w 244"/>
                    <a:gd name="T47" fmla="*/ 171 h 209"/>
                    <a:gd name="T48" fmla="*/ 59 w 244"/>
                    <a:gd name="T49" fmla="*/ 62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44" h="209">
                      <a:moveTo>
                        <a:pt x="178" y="28"/>
                      </a:moveTo>
                      <a:lnTo>
                        <a:pt x="244" y="62"/>
                      </a:lnTo>
                      <a:lnTo>
                        <a:pt x="0" y="62"/>
                      </a:lnTo>
                      <a:lnTo>
                        <a:pt x="122" y="0"/>
                      </a:lnTo>
                      <a:lnTo>
                        <a:pt x="178" y="28"/>
                      </a:lnTo>
                      <a:moveTo>
                        <a:pt x="20" y="190"/>
                      </a:moveTo>
                      <a:lnTo>
                        <a:pt x="13" y="209"/>
                      </a:lnTo>
                      <a:lnTo>
                        <a:pt x="232" y="209"/>
                      </a:lnTo>
                      <a:lnTo>
                        <a:pt x="217" y="171"/>
                      </a:lnTo>
                      <a:lnTo>
                        <a:pt x="27" y="171"/>
                      </a:lnTo>
                      <a:lnTo>
                        <a:pt x="20" y="190"/>
                      </a:lnTo>
                      <a:moveTo>
                        <a:pt x="27" y="171"/>
                      </a:moveTo>
                      <a:lnTo>
                        <a:pt x="27" y="62"/>
                      </a:lnTo>
                      <a:moveTo>
                        <a:pt x="217" y="171"/>
                      </a:moveTo>
                      <a:lnTo>
                        <a:pt x="217" y="62"/>
                      </a:lnTo>
                      <a:moveTo>
                        <a:pt x="185" y="171"/>
                      </a:moveTo>
                      <a:lnTo>
                        <a:pt x="185" y="62"/>
                      </a:lnTo>
                      <a:moveTo>
                        <a:pt x="154" y="171"/>
                      </a:moveTo>
                      <a:lnTo>
                        <a:pt x="154" y="62"/>
                      </a:lnTo>
                      <a:moveTo>
                        <a:pt x="122" y="171"/>
                      </a:moveTo>
                      <a:lnTo>
                        <a:pt x="122" y="62"/>
                      </a:lnTo>
                      <a:moveTo>
                        <a:pt x="90" y="171"/>
                      </a:moveTo>
                      <a:lnTo>
                        <a:pt x="90" y="62"/>
                      </a:lnTo>
                      <a:moveTo>
                        <a:pt x="59" y="171"/>
                      </a:moveTo>
                      <a:lnTo>
                        <a:pt x="59" y="62"/>
                      </a:ln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70" name="Group 69">
                <a:extLst>
                  <a:ext uri="{FF2B5EF4-FFF2-40B4-BE49-F238E27FC236}">
                    <a16:creationId xmlns:a16="http://schemas.microsoft.com/office/drawing/2014/main" id="{2C1AE212-D3AC-4463-BE12-025A5622DB02}"/>
                  </a:ext>
                </a:extLst>
              </p:cNvPr>
              <p:cNvGrpSpPr/>
              <p:nvPr/>
            </p:nvGrpSpPr>
            <p:grpSpPr>
              <a:xfrm>
                <a:off x="8881042" y="3544332"/>
                <a:ext cx="914400" cy="914400"/>
                <a:chOff x="8577685" y="3544332"/>
                <a:chExt cx="914400" cy="914400"/>
              </a:xfrm>
            </p:grpSpPr>
            <p:sp>
              <p:nvSpPr>
                <p:cNvPr id="137" name="Rectangle 136">
                  <a:extLst>
                    <a:ext uri="{FF2B5EF4-FFF2-40B4-BE49-F238E27FC236}">
                      <a16:creationId xmlns:a16="http://schemas.microsoft.com/office/drawing/2014/main" id="{E00E6C9A-36D7-4F3F-B014-91621898CE2A}"/>
                    </a:ext>
                  </a:extLst>
                </p:cNvPr>
                <p:cNvSpPr/>
                <p:nvPr/>
              </p:nvSpPr>
              <p:spPr bwMode="auto">
                <a:xfrm>
                  <a:off x="8577685" y="3544332"/>
                  <a:ext cx="914400" cy="914400"/>
                </a:xfrm>
                <a:prstGeom prst="rect">
                  <a:avLst/>
                </a:prstGeom>
                <a:solidFill>
                  <a:srgbClr val="3899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Cities</a:t>
                  </a:r>
                </a:p>
              </p:txBody>
            </p:sp>
            <p:sp>
              <p:nvSpPr>
                <p:cNvPr id="138" name="building_9" title="Icon of a building with columns in a row and a triangular top and a flag atop it">
                  <a:extLst>
                    <a:ext uri="{FF2B5EF4-FFF2-40B4-BE49-F238E27FC236}">
                      <a16:creationId xmlns:a16="http://schemas.microsoft.com/office/drawing/2014/main" id="{58201EF7-0269-495D-BAED-CDFCD4331100}"/>
                    </a:ext>
                  </a:extLst>
                </p:cNvPr>
                <p:cNvSpPr>
                  <a:spLocks noChangeAspect="1" noEditPoints="1"/>
                </p:cNvSpPr>
                <p:nvPr/>
              </p:nvSpPr>
              <p:spPr bwMode="auto">
                <a:xfrm>
                  <a:off x="8855499" y="3747038"/>
                  <a:ext cx="358771" cy="365760"/>
                </a:xfrm>
                <a:custGeom>
                  <a:avLst/>
                  <a:gdLst>
                    <a:gd name="T0" fmla="*/ 337 w 462"/>
                    <a:gd name="T1" fmla="*/ 130 h 471"/>
                    <a:gd name="T2" fmla="*/ 462 w 462"/>
                    <a:gd name="T3" fmla="*/ 194 h 471"/>
                    <a:gd name="T4" fmla="*/ 0 w 462"/>
                    <a:gd name="T5" fmla="*/ 194 h 471"/>
                    <a:gd name="T6" fmla="*/ 231 w 462"/>
                    <a:gd name="T7" fmla="*/ 78 h 471"/>
                    <a:gd name="T8" fmla="*/ 337 w 462"/>
                    <a:gd name="T9" fmla="*/ 130 h 471"/>
                    <a:gd name="T10" fmla="*/ 37 w 462"/>
                    <a:gd name="T11" fmla="*/ 434 h 471"/>
                    <a:gd name="T12" fmla="*/ 24 w 462"/>
                    <a:gd name="T13" fmla="*/ 471 h 471"/>
                    <a:gd name="T14" fmla="*/ 439 w 462"/>
                    <a:gd name="T15" fmla="*/ 471 h 471"/>
                    <a:gd name="T16" fmla="*/ 411 w 462"/>
                    <a:gd name="T17" fmla="*/ 399 h 471"/>
                    <a:gd name="T18" fmla="*/ 51 w 462"/>
                    <a:gd name="T19" fmla="*/ 399 h 471"/>
                    <a:gd name="T20" fmla="*/ 37 w 462"/>
                    <a:gd name="T21" fmla="*/ 434 h 471"/>
                    <a:gd name="T22" fmla="*/ 51 w 462"/>
                    <a:gd name="T23" fmla="*/ 399 h 471"/>
                    <a:gd name="T24" fmla="*/ 51 w 462"/>
                    <a:gd name="T25" fmla="*/ 194 h 471"/>
                    <a:gd name="T26" fmla="*/ 411 w 462"/>
                    <a:gd name="T27" fmla="*/ 399 h 471"/>
                    <a:gd name="T28" fmla="*/ 411 w 462"/>
                    <a:gd name="T29" fmla="*/ 194 h 471"/>
                    <a:gd name="T30" fmla="*/ 351 w 462"/>
                    <a:gd name="T31" fmla="*/ 399 h 471"/>
                    <a:gd name="T32" fmla="*/ 351 w 462"/>
                    <a:gd name="T33" fmla="*/ 194 h 471"/>
                    <a:gd name="T34" fmla="*/ 292 w 462"/>
                    <a:gd name="T35" fmla="*/ 399 h 471"/>
                    <a:gd name="T36" fmla="*/ 292 w 462"/>
                    <a:gd name="T37" fmla="*/ 194 h 471"/>
                    <a:gd name="T38" fmla="*/ 231 w 462"/>
                    <a:gd name="T39" fmla="*/ 399 h 471"/>
                    <a:gd name="T40" fmla="*/ 231 w 462"/>
                    <a:gd name="T41" fmla="*/ 194 h 471"/>
                    <a:gd name="T42" fmla="*/ 171 w 462"/>
                    <a:gd name="T43" fmla="*/ 399 h 471"/>
                    <a:gd name="T44" fmla="*/ 171 w 462"/>
                    <a:gd name="T45" fmla="*/ 194 h 471"/>
                    <a:gd name="T46" fmla="*/ 112 w 462"/>
                    <a:gd name="T47" fmla="*/ 399 h 471"/>
                    <a:gd name="T48" fmla="*/ 112 w 462"/>
                    <a:gd name="T49" fmla="*/ 194 h 471"/>
                    <a:gd name="T50" fmla="*/ 233 w 462"/>
                    <a:gd name="T51" fmla="*/ 39 h 471"/>
                    <a:gd name="T52" fmla="*/ 299 w 462"/>
                    <a:gd name="T53" fmla="*/ 39 h 471"/>
                    <a:gd name="T54" fmla="*/ 299 w 462"/>
                    <a:gd name="T55" fmla="*/ 0 h 471"/>
                    <a:gd name="T56" fmla="*/ 231 w 462"/>
                    <a:gd name="T57" fmla="*/ 0 h 471"/>
                    <a:gd name="T58" fmla="*/ 231 w 462"/>
                    <a:gd name="T59" fmla="*/ 78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62" h="471">
                      <a:moveTo>
                        <a:pt x="337" y="130"/>
                      </a:moveTo>
                      <a:lnTo>
                        <a:pt x="462" y="194"/>
                      </a:lnTo>
                      <a:lnTo>
                        <a:pt x="0" y="194"/>
                      </a:lnTo>
                      <a:lnTo>
                        <a:pt x="231" y="78"/>
                      </a:lnTo>
                      <a:lnTo>
                        <a:pt x="337" y="130"/>
                      </a:lnTo>
                      <a:moveTo>
                        <a:pt x="37" y="434"/>
                      </a:moveTo>
                      <a:lnTo>
                        <a:pt x="24" y="471"/>
                      </a:lnTo>
                      <a:lnTo>
                        <a:pt x="439" y="471"/>
                      </a:lnTo>
                      <a:lnTo>
                        <a:pt x="411" y="399"/>
                      </a:lnTo>
                      <a:lnTo>
                        <a:pt x="51" y="399"/>
                      </a:lnTo>
                      <a:lnTo>
                        <a:pt x="37" y="434"/>
                      </a:lnTo>
                      <a:moveTo>
                        <a:pt x="51" y="399"/>
                      </a:moveTo>
                      <a:lnTo>
                        <a:pt x="51" y="194"/>
                      </a:lnTo>
                      <a:moveTo>
                        <a:pt x="411" y="399"/>
                      </a:moveTo>
                      <a:lnTo>
                        <a:pt x="411" y="194"/>
                      </a:lnTo>
                      <a:moveTo>
                        <a:pt x="351" y="399"/>
                      </a:moveTo>
                      <a:lnTo>
                        <a:pt x="351" y="194"/>
                      </a:lnTo>
                      <a:moveTo>
                        <a:pt x="292" y="399"/>
                      </a:moveTo>
                      <a:lnTo>
                        <a:pt x="292" y="194"/>
                      </a:lnTo>
                      <a:moveTo>
                        <a:pt x="231" y="399"/>
                      </a:moveTo>
                      <a:lnTo>
                        <a:pt x="231" y="194"/>
                      </a:lnTo>
                      <a:moveTo>
                        <a:pt x="171" y="399"/>
                      </a:moveTo>
                      <a:lnTo>
                        <a:pt x="171" y="194"/>
                      </a:lnTo>
                      <a:moveTo>
                        <a:pt x="112" y="399"/>
                      </a:moveTo>
                      <a:lnTo>
                        <a:pt x="112" y="194"/>
                      </a:lnTo>
                      <a:moveTo>
                        <a:pt x="233" y="39"/>
                      </a:moveTo>
                      <a:lnTo>
                        <a:pt x="299" y="39"/>
                      </a:lnTo>
                      <a:lnTo>
                        <a:pt x="299" y="0"/>
                      </a:lnTo>
                      <a:lnTo>
                        <a:pt x="231" y="0"/>
                      </a:lnTo>
                      <a:lnTo>
                        <a:pt x="231" y="78"/>
                      </a:ln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71" name="Group 70">
                <a:extLst>
                  <a:ext uri="{FF2B5EF4-FFF2-40B4-BE49-F238E27FC236}">
                    <a16:creationId xmlns:a16="http://schemas.microsoft.com/office/drawing/2014/main" id="{4A748D0A-7C91-45F6-8CEE-FB3FFF251D3A}"/>
                  </a:ext>
                </a:extLst>
              </p:cNvPr>
              <p:cNvGrpSpPr/>
              <p:nvPr/>
            </p:nvGrpSpPr>
            <p:grpSpPr>
              <a:xfrm>
                <a:off x="10967447" y="5597801"/>
                <a:ext cx="914400" cy="914400"/>
                <a:chOff x="6458246" y="5560733"/>
                <a:chExt cx="914400" cy="914400"/>
              </a:xfrm>
            </p:grpSpPr>
            <p:sp>
              <p:nvSpPr>
                <p:cNvPr id="135" name="Rectangle 134">
                  <a:extLst>
                    <a:ext uri="{FF2B5EF4-FFF2-40B4-BE49-F238E27FC236}">
                      <a16:creationId xmlns:a16="http://schemas.microsoft.com/office/drawing/2014/main" id="{3DB2ADC7-B787-4D71-88F5-C9966F7F4BCA}"/>
                    </a:ext>
                  </a:extLst>
                </p:cNvPr>
                <p:cNvSpPr/>
                <p:nvPr/>
              </p:nvSpPr>
              <p:spPr bwMode="auto">
                <a:xfrm>
                  <a:off x="6458246" y="5560733"/>
                  <a:ext cx="914400" cy="914400"/>
                </a:xfrm>
                <a:prstGeom prst="rect">
                  <a:avLst/>
                </a:prstGeom>
                <a:solidFill>
                  <a:srgbClr val="3899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20" rIns="0" bIns="4572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Grid &amp; Utilities</a:t>
                  </a:r>
                </a:p>
              </p:txBody>
            </p:sp>
            <p:sp>
              <p:nvSpPr>
                <p:cNvPr id="136" name="LightningBolt_E945" title="Icon of a lightning bolt">
                  <a:extLst>
                    <a:ext uri="{FF2B5EF4-FFF2-40B4-BE49-F238E27FC236}">
                      <a16:creationId xmlns:a16="http://schemas.microsoft.com/office/drawing/2014/main" id="{F8B2D8A1-EAAD-4333-A0D8-4E022660DF7D}"/>
                    </a:ext>
                  </a:extLst>
                </p:cNvPr>
                <p:cNvSpPr>
                  <a:spLocks noChangeAspect="1"/>
                </p:cNvSpPr>
                <p:nvPr/>
              </p:nvSpPr>
              <p:spPr bwMode="auto">
                <a:xfrm>
                  <a:off x="6784393" y="5759113"/>
                  <a:ext cx="262105" cy="365760"/>
                </a:xfrm>
                <a:custGeom>
                  <a:avLst/>
                  <a:gdLst>
                    <a:gd name="T0" fmla="*/ 481 w 2961"/>
                    <a:gd name="T1" fmla="*/ 4132 h 4132"/>
                    <a:gd name="T2" fmla="*/ 2961 w 2961"/>
                    <a:gd name="T3" fmla="*/ 1653 h 4132"/>
                    <a:gd name="T4" fmla="*/ 1652 w 2961"/>
                    <a:gd name="T5" fmla="*/ 1653 h 4132"/>
                    <a:gd name="T6" fmla="*/ 2479 w 2961"/>
                    <a:gd name="T7" fmla="*/ 0 h 4132"/>
                    <a:gd name="T8" fmla="*/ 1239 w 2961"/>
                    <a:gd name="T9" fmla="*/ 0 h 4132"/>
                    <a:gd name="T10" fmla="*/ 0 w 2961"/>
                    <a:gd name="T11" fmla="*/ 2479 h 4132"/>
                    <a:gd name="T12" fmla="*/ 964 w 2961"/>
                    <a:gd name="T13" fmla="*/ 2479 h 4132"/>
                    <a:gd name="T14" fmla="*/ 137 w 2961"/>
                    <a:gd name="T15" fmla="*/ 4132 h 4132"/>
                    <a:gd name="T16" fmla="*/ 481 w 2961"/>
                    <a:gd name="T17" fmla="*/ 4132 h 4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61" h="4132">
                      <a:moveTo>
                        <a:pt x="481" y="4132"/>
                      </a:moveTo>
                      <a:lnTo>
                        <a:pt x="2961" y="1653"/>
                      </a:lnTo>
                      <a:lnTo>
                        <a:pt x="1652" y="1653"/>
                      </a:lnTo>
                      <a:lnTo>
                        <a:pt x="2479" y="0"/>
                      </a:lnTo>
                      <a:lnTo>
                        <a:pt x="1239" y="0"/>
                      </a:lnTo>
                      <a:lnTo>
                        <a:pt x="0" y="2479"/>
                      </a:lnTo>
                      <a:lnTo>
                        <a:pt x="964" y="2479"/>
                      </a:lnTo>
                      <a:lnTo>
                        <a:pt x="137" y="4132"/>
                      </a:lnTo>
                      <a:lnTo>
                        <a:pt x="481" y="4132"/>
                      </a:ln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72" name="Group 71">
                <a:extLst>
                  <a:ext uri="{FF2B5EF4-FFF2-40B4-BE49-F238E27FC236}">
                    <a16:creationId xmlns:a16="http://schemas.microsoft.com/office/drawing/2014/main" id="{7729438E-233A-4B2A-8F1F-03E102261714}"/>
                  </a:ext>
                </a:extLst>
              </p:cNvPr>
              <p:cNvGrpSpPr/>
              <p:nvPr/>
            </p:nvGrpSpPr>
            <p:grpSpPr>
              <a:xfrm>
                <a:off x="6800209" y="4577728"/>
                <a:ext cx="914400" cy="914400"/>
                <a:chOff x="9627873" y="3532582"/>
                <a:chExt cx="914400" cy="914400"/>
              </a:xfrm>
            </p:grpSpPr>
            <p:sp>
              <p:nvSpPr>
                <p:cNvPr id="133" name="Rectangle 132">
                  <a:extLst>
                    <a:ext uri="{FF2B5EF4-FFF2-40B4-BE49-F238E27FC236}">
                      <a16:creationId xmlns:a16="http://schemas.microsoft.com/office/drawing/2014/main" id="{3C4FCB3E-E1AC-46AB-BB1B-0E25EB70C7B2}"/>
                    </a:ext>
                  </a:extLst>
                </p:cNvPr>
                <p:cNvSpPr/>
                <p:nvPr/>
              </p:nvSpPr>
              <p:spPr bwMode="auto">
                <a:xfrm>
                  <a:off x="9627873" y="3532582"/>
                  <a:ext cx="914400" cy="914400"/>
                </a:xfrm>
                <a:prstGeom prst="rect">
                  <a:avLst/>
                </a:prstGeom>
                <a:solidFill>
                  <a:srgbClr val="3899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Warehouse</a:t>
                  </a:r>
                </a:p>
              </p:txBody>
            </p:sp>
            <p:sp>
              <p:nvSpPr>
                <p:cNvPr id="134" name="Forklift" title="Icon of a forklift carrying boxes">
                  <a:extLst>
                    <a:ext uri="{FF2B5EF4-FFF2-40B4-BE49-F238E27FC236}">
                      <a16:creationId xmlns:a16="http://schemas.microsoft.com/office/drawing/2014/main" id="{1E5DA389-770E-4802-8AE3-AD5F6F5090EB}"/>
                    </a:ext>
                  </a:extLst>
                </p:cNvPr>
                <p:cNvSpPr>
                  <a:spLocks noChangeAspect="1" noEditPoints="1"/>
                </p:cNvSpPr>
                <p:nvPr/>
              </p:nvSpPr>
              <p:spPr bwMode="auto">
                <a:xfrm>
                  <a:off x="9887511" y="3753562"/>
                  <a:ext cx="395123" cy="365760"/>
                </a:xfrm>
                <a:custGeom>
                  <a:avLst/>
                  <a:gdLst>
                    <a:gd name="T0" fmla="*/ 27 w 349"/>
                    <a:gd name="T1" fmla="*/ 296 h 323"/>
                    <a:gd name="T2" fmla="*/ 54 w 349"/>
                    <a:gd name="T3" fmla="*/ 268 h 323"/>
                    <a:gd name="T4" fmla="*/ 81 w 349"/>
                    <a:gd name="T5" fmla="*/ 296 h 323"/>
                    <a:gd name="T6" fmla="*/ 54 w 349"/>
                    <a:gd name="T7" fmla="*/ 323 h 323"/>
                    <a:gd name="T8" fmla="*/ 27 w 349"/>
                    <a:gd name="T9" fmla="*/ 296 h 323"/>
                    <a:gd name="T10" fmla="*/ 183 w 349"/>
                    <a:gd name="T11" fmla="*/ 323 h 323"/>
                    <a:gd name="T12" fmla="*/ 210 w 349"/>
                    <a:gd name="T13" fmla="*/ 296 h 323"/>
                    <a:gd name="T14" fmla="*/ 183 w 349"/>
                    <a:gd name="T15" fmla="*/ 268 h 323"/>
                    <a:gd name="T16" fmla="*/ 155 w 349"/>
                    <a:gd name="T17" fmla="*/ 296 h 323"/>
                    <a:gd name="T18" fmla="*/ 183 w 349"/>
                    <a:gd name="T19" fmla="*/ 323 h 323"/>
                    <a:gd name="T20" fmla="*/ 194 w 349"/>
                    <a:gd name="T21" fmla="*/ 192 h 323"/>
                    <a:gd name="T22" fmla="*/ 159 w 349"/>
                    <a:gd name="T23" fmla="*/ 85 h 323"/>
                    <a:gd name="T24" fmla="*/ 110 w 349"/>
                    <a:gd name="T25" fmla="*/ 39 h 323"/>
                    <a:gd name="T26" fmla="*/ 22 w 349"/>
                    <a:gd name="T27" fmla="*/ 39 h 323"/>
                    <a:gd name="T28" fmla="*/ 0 w 349"/>
                    <a:gd name="T29" fmla="*/ 61 h 323"/>
                    <a:gd name="T30" fmla="*/ 0 w 349"/>
                    <a:gd name="T31" fmla="*/ 296 h 323"/>
                    <a:gd name="T32" fmla="*/ 27 w 349"/>
                    <a:gd name="T33" fmla="*/ 296 h 323"/>
                    <a:gd name="T34" fmla="*/ 81 w 349"/>
                    <a:gd name="T35" fmla="*/ 296 h 323"/>
                    <a:gd name="T36" fmla="*/ 155 w 349"/>
                    <a:gd name="T37" fmla="*/ 296 h 323"/>
                    <a:gd name="T38" fmla="*/ 210 w 349"/>
                    <a:gd name="T39" fmla="*/ 296 h 323"/>
                    <a:gd name="T40" fmla="*/ 235 w 349"/>
                    <a:gd name="T41" fmla="*/ 296 h 323"/>
                    <a:gd name="T42" fmla="*/ 235 w 349"/>
                    <a:gd name="T43" fmla="*/ 0 h 323"/>
                    <a:gd name="T44" fmla="*/ 235 w 349"/>
                    <a:gd name="T45" fmla="*/ 272 h 323"/>
                    <a:gd name="T46" fmla="*/ 349 w 349"/>
                    <a:gd name="T47" fmla="*/ 272 h 323"/>
                    <a:gd name="T48" fmla="*/ 0 w 349"/>
                    <a:gd name="T49" fmla="*/ 139 h 323"/>
                    <a:gd name="T50" fmla="*/ 81 w 349"/>
                    <a:gd name="T51" fmla="*/ 139 h 323"/>
                    <a:gd name="T52" fmla="*/ 81 w 349"/>
                    <a:gd name="T53" fmla="*/ 192 h 323"/>
                    <a:gd name="T54" fmla="*/ 235 w 349"/>
                    <a:gd name="T55" fmla="*/ 192 h 323"/>
                    <a:gd name="T56" fmla="*/ 315 w 349"/>
                    <a:gd name="T57" fmla="*/ 35 h 323"/>
                    <a:gd name="T58" fmla="*/ 281 w 349"/>
                    <a:gd name="T59" fmla="*/ 35 h 323"/>
                    <a:gd name="T60" fmla="*/ 281 w 349"/>
                    <a:gd name="T61" fmla="*/ 68 h 323"/>
                    <a:gd name="T62" fmla="*/ 315 w 349"/>
                    <a:gd name="T63" fmla="*/ 68 h 323"/>
                    <a:gd name="T64" fmla="*/ 315 w 349"/>
                    <a:gd name="T65" fmla="*/ 35 h 323"/>
                    <a:gd name="T66" fmla="*/ 315 w 349"/>
                    <a:gd name="T67" fmla="*/ 112 h 323"/>
                    <a:gd name="T68" fmla="*/ 281 w 349"/>
                    <a:gd name="T69" fmla="*/ 112 h 323"/>
                    <a:gd name="T70" fmla="*/ 281 w 349"/>
                    <a:gd name="T71" fmla="*/ 145 h 323"/>
                    <a:gd name="T72" fmla="*/ 315 w 349"/>
                    <a:gd name="T73" fmla="*/ 145 h 323"/>
                    <a:gd name="T74" fmla="*/ 315 w 349"/>
                    <a:gd name="T75" fmla="*/ 112 h 323"/>
                    <a:gd name="T76" fmla="*/ 315 w 349"/>
                    <a:gd name="T77" fmla="*/ 189 h 323"/>
                    <a:gd name="T78" fmla="*/ 281 w 349"/>
                    <a:gd name="T79" fmla="*/ 189 h 323"/>
                    <a:gd name="T80" fmla="*/ 281 w 349"/>
                    <a:gd name="T81" fmla="*/ 222 h 323"/>
                    <a:gd name="T82" fmla="*/ 315 w 349"/>
                    <a:gd name="T83" fmla="*/ 222 h 323"/>
                    <a:gd name="T84" fmla="*/ 315 w 349"/>
                    <a:gd name="T85" fmla="*/ 189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49" h="323">
                      <a:moveTo>
                        <a:pt x="27" y="296"/>
                      </a:moveTo>
                      <a:cubicBezTo>
                        <a:pt x="27" y="281"/>
                        <a:pt x="39" y="268"/>
                        <a:pt x="54" y="268"/>
                      </a:cubicBezTo>
                      <a:cubicBezTo>
                        <a:pt x="69" y="268"/>
                        <a:pt x="81" y="281"/>
                        <a:pt x="81" y="296"/>
                      </a:cubicBezTo>
                      <a:cubicBezTo>
                        <a:pt x="81" y="311"/>
                        <a:pt x="69" y="323"/>
                        <a:pt x="54" y="323"/>
                      </a:cubicBezTo>
                      <a:cubicBezTo>
                        <a:pt x="39" y="323"/>
                        <a:pt x="27" y="311"/>
                        <a:pt x="27" y="296"/>
                      </a:cubicBezTo>
                      <a:close/>
                      <a:moveTo>
                        <a:pt x="183" y="323"/>
                      </a:moveTo>
                      <a:cubicBezTo>
                        <a:pt x="198" y="323"/>
                        <a:pt x="210" y="311"/>
                        <a:pt x="210" y="296"/>
                      </a:cubicBezTo>
                      <a:cubicBezTo>
                        <a:pt x="210" y="281"/>
                        <a:pt x="198" y="268"/>
                        <a:pt x="183" y="268"/>
                      </a:cubicBezTo>
                      <a:cubicBezTo>
                        <a:pt x="167" y="268"/>
                        <a:pt x="155" y="281"/>
                        <a:pt x="155" y="296"/>
                      </a:cubicBezTo>
                      <a:cubicBezTo>
                        <a:pt x="155" y="311"/>
                        <a:pt x="167" y="323"/>
                        <a:pt x="183" y="323"/>
                      </a:cubicBezTo>
                      <a:close/>
                      <a:moveTo>
                        <a:pt x="194" y="192"/>
                      </a:moveTo>
                      <a:cubicBezTo>
                        <a:pt x="159" y="85"/>
                        <a:pt x="159" y="85"/>
                        <a:pt x="159" y="85"/>
                      </a:cubicBezTo>
                      <a:cubicBezTo>
                        <a:pt x="150" y="62"/>
                        <a:pt x="135" y="39"/>
                        <a:pt x="110" y="39"/>
                      </a:cubicBezTo>
                      <a:cubicBezTo>
                        <a:pt x="22" y="39"/>
                        <a:pt x="22" y="39"/>
                        <a:pt x="22" y="39"/>
                      </a:cubicBezTo>
                      <a:cubicBezTo>
                        <a:pt x="10" y="39"/>
                        <a:pt x="0" y="49"/>
                        <a:pt x="0" y="61"/>
                      </a:cubicBezTo>
                      <a:cubicBezTo>
                        <a:pt x="0" y="296"/>
                        <a:pt x="0" y="296"/>
                        <a:pt x="0" y="296"/>
                      </a:cubicBezTo>
                      <a:cubicBezTo>
                        <a:pt x="27" y="296"/>
                        <a:pt x="27" y="296"/>
                        <a:pt x="27" y="296"/>
                      </a:cubicBezTo>
                      <a:moveTo>
                        <a:pt x="81" y="296"/>
                      </a:moveTo>
                      <a:cubicBezTo>
                        <a:pt x="155" y="296"/>
                        <a:pt x="155" y="296"/>
                        <a:pt x="155" y="296"/>
                      </a:cubicBezTo>
                      <a:moveTo>
                        <a:pt x="210" y="296"/>
                      </a:moveTo>
                      <a:cubicBezTo>
                        <a:pt x="235" y="296"/>
                        <a:pt x="235" y="296"/>
                        <a:pt x="235" y="296"/>
                      </a:cubicBezTo>
                      <a:cubicBezTo>
                        <a:pt x="235" y="0"/>
                        <a:pt x="235" y="0"/>
                        <a:pt x="235" y="0"/>
                      </a:cubicBezTo>
                      <a:moveTo>
                        <a:pt x="235" y="272"/>
                      </a:moveTo>
                      <a:cubicBezTo>
                        <a:pt x="349" y="272"/>
                        <a:pt x="349" y="272"/>
                        <a:pt x="349" y="272"/>
                      </a:cubicBezTo>
                      <a:moveTo>
                        <a:pt x="0" y="139"/>
                      </a:moveTo>
                      <a:cubicBezTo>
                        <a:pt x="81" y="139"/>
                        <a:pt x="81" y="139"/>
                        <a:pt x="81" y="139"/>
                      </a:cubicBezTo>
                      <a:cubicBezTo>
                        <a:pt x="81" y="192"/>
                        <a:pt x="81" y="192"/>
                        <a:pt x="81" y="192"/>
                      </a:cubicBezTo>
                      <a:cubicBezTo>
                        <a:pt x="235" y="192"/>
                        <a:pt x="235" y="192"/>
                        <a:pt x="235" y="192"/>
                      </a:cubicBezTo>
                      <a:moveTo>
                        <a:pt x="315" y="35"/>
                      </a:moveTo>
                      <a:cubicBezTo>
                        <a:pt x="281" y="35"/>
                        <a:pt x="281" y="35"/>
                        <a:pt x="281" y="35"/>
                      </a:cubicBezTo>
                      <a:cubicBezTo>
                        <a:pt x="281" y="68"/>
                        <a:pt x="281" y="68"/>
                        <a:pt x="281" y="68"/>
                      </a:cubicBezTo>
                      <a:cubicBezTo>
                        <a:pt x="315" y="68"/>
                        <a:pt x="315" y="68"/>
                        <a:pt x="315" y="68"/>
                      </a:cubicBezTo>
                      <a:lnTo>
                        <a:pt x="315" y="35"/>
                      </a:lnTo>
                      <a:close/>
                      <a:moveTo>
                        <a:pt x="315" y="112"/>
                      </a:moveTo>
                      <a:cubicBezTo>
                        <a:pt x="281" y="112"/>
                        <a:pt x="281" y="112"/>
                        <a:pt x="281" y="112"/>
                      </a:cubicBezTo>
                      <a:cubicBezTo>
                        <a:pt x="281" y="145"/>
                        <a:pt x="281" y="145"/>
                        <a:pt x="281" y="145"/>
                      </a:cubicBezTo>
                      <a:cubicBezTo>
                        <a:pt x="315" y="145"/>
                        <a:pt x="315" y="145"/>
                        <a:pt x="315" y="145"/>
                      </a:cubicBezTo>
                      <a:lnTo>
                        <a:pt x="315" y="112"/>
                      </a:lnTo>
                      <a:close/>
                      <a:moveTo>
                        <a:pt x="315" y="189"/>
                      </a:moveTo>
                      <a:cubicBezTo>
                        <a:pt x="281" y="189"/>
                        <a:pt x="281" y="189"/>
                        <a:pt x="281" y="189"/>
                      </a:cubicBezTo>
                      <a:cubicBezTo>
                        <a:pt x="281" y="222"/>
                        <a:pt x="281" y="222"/>
                        <a:pt x="281" y="222"/>
                      </a:cubicBezTo>
                      <a:cubicBezTo>
                        <a:pt x="315" y="222"/>
                        <a:pt x="315" y="222"/>
                        <a:pt x="315" y="222"/>
                      </a:cubicBezTo>
                      <a:lnTo>
                        <a:pt x="315" y="189"/>
                      </a:ln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73" name="Group 72">
                <a:extLst>
                  <a:ext uri="{FF2B5EF4-FFF2-40B4-BE49-F238E27FC236}">
                    <a16:creationId xmlns:a16="http://schemas.microsoft.com/office/drawing/2014/main" id="{D7A43FCD-4943-42E9-90DC-C36F7CEE204F}"/>
                  </a:ext>
                </a:extLst>
              </p:cNvPr>
              <p:cNvGrpSpPr/>
              <p:nvPr/>
            </p:nvGrpSpPr>
            <p:grpSpPr>
              <a:xfrm>
                <a:off x="6794638" y="2514600"/>
                <a:ext cx="914400" cy="914400"/>
                <a:chOff x="6452895" y="2514600"/>
                <a:chExt cx="914400" cy="914400"/>
              </a:xfrm>
            </p:grpSpPr>
            <p:sp>
              <p:nvSpPr>
                <p:cNvPr id="131" name="Rectangle 130">
                  <a:extLst>
                    <a:ext uri="{FF2B5EF4-FFF2-40B4-BE49-F238E27FC236}">
                      <a16:creationId xmlns:a16="http://schemas.microsoft.com/office/drawing/2014/main" id="{553B0A89-C100-4350-91E0-9B0A4FF73F76}"/>
                    </a:ext>
                  </a:extLst>
                </p:cNvPr>
                <p:cNvSpPr/>
                <p:nvPr/>
              </p:nvSpPr>
              <p:spPr bwMode="auto">
                <a:xfrm>
                  <a:off x="6452895" y="2514600"/>
                  <a:ext cx="914400" cy="914400"/>
                </a:xfrm>
                <a:prstGeom prst="rect">
                  <a:avLst/>
                </a:prstGeom>
                <a:solidFill>
                  <a:srgbClr val="3899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Buildings</a:t>
                  </a:r>
                </a:p>
              </p:txBody>
            </p:sp>
            <p:sp>
              <p:nvSpPr>
                <p:cNvPr id="132" name="building_5" title="Icon of tall buildings">
                  <a:extLst>
                    <a:ext uri="{FF2B5EF4-FFF2-40B4-BE49-F238E27FC236}">
                      <a16:creationId xmlns:a16="http://schemas.microsoft.com/office/drawing/2014/main" id="{7F226D06-E09D-412D-B450-8825ED946B50}"/>
                    </a:ext>
                  </a:extLst>
                </p:cNvPr>
                <p:cNvSpPr>
                  <a:spLocks noChangeAspect="1" noEditPoints="1"/>
                </p:cNvSpPr>
                <p:nvPr/>
              </p:nvSpPr>
              <p:spPr bwMode="auto">
                <a:xfrm>
                  <a:off x="6741708" y="2744221"/>
                  <a:ext cx="336772" cy="365760"/>
                </a:xfrm>
                <a:custGeom>
                  <a:avLst/>
                  <a:gdLst>
                    <a:gd name="T0" fmla="*/ 299 w 395"/>
                    <a:gd name="T1" fmla="*/ 151 h 429"/>
                    <a:gd name="T2" fmla="*/ 299 w 395"/>
                    <a:gd name="T3" fmla="*/ 429 h 429"/>
                    <a:gd name="T4" fmla="*/ 242 w 395"/>
                    <a:gd name="T5" fmla="*/ 429 h 429"/>
                    <a:gd name="T6" fmla="*/ 242 w 395"/>
                    <a:gd name="T7" fmla="*/ 333 h 429"/>
                    <a:gd name="T8" fmla="*/ 181 w 395"/>
                    <a:gd name="T9" fmla="*/ 333 h 429"/>
                    <a:gd name="T10" fmla="*/ 181 w 395"/>
                    <a:gd name="T11" fmla="*/ 429 h 429"/>
                    <a:gd name="T12" fmla="*/ 121 w 395"/>
                    <a:gd name="T13" fmla="*/ 429 h 429"/>
                    <a:gd name="T14" fmla="*/ 121 w 395"/>
                    <a:gd name="T15" fmla="*/ 151 h 429"/>
                    <a:gd name="T16" fmla="*/ 211 w 395"/>
                    <a:gd name="T17" fmla="*/ 151 h 429"/>
                    <a:gd name="T18" fmla="*/ 299 w 395"/>
                    <a:gd name="T19" fmla="*/ 151 h 429"/>
                    <a:gd name="T20" fmla="*/ 211 w 395"/>
                    <a:gd name="T21" fmla="*/ 151 h 429"/>
                    <a:gd name="T22" fmla="*/ 211 w 395"/>
                    <a:gd name="T23" fmla="*/ 92 h 429"/>
                    <a:gd name="T24" fmla="*/ 0 w 395"/>
                    <a:gd name="T25" fmla="*/ 92 h 429"/>
                    <a:gd name="T26" fmla="*/ 0 w 395"/>
                    <a:gd name="T27" fmla="*/ 429 h 429"/>
                    <a:gd name="T28" fmla="*/ 395 w 395"/>
                    <a:gd name="T29" fmla="*/ 429 h 429"/>
                    <a:gd name="T30" fmla="*/ 395 w 395"/>
                    <a:gd name="T31" fmla="*/ 123 h 429"/>
                    <a:gd name="T32" fmla="*/ 268 w 395"/>
                    <a:gd name="T33" fmla="*/ 0 h 429"/>
                    <a:gd name="T34" fmla="*/ 268 w 395"/>
                    <a:gd name="T35" fmla="*/ 151 h 429"/>
                    <a:gd name="T36" fmla="*/ 62 w 395"/>
                    <a:gd name="T37" fmla="*/ 151 h 429"/>
                    <a:gd name="T38" fmla="*/ 56 w 395"/>
                    <a:gd name="T39" fmla="*/ 151 h 429"/>
                    <a:gd name="T40" fmla="*/ 56 w 395"/>
                    <a:gd name="T41" fmla="*/ 155 h 429"/>
                    <a:gd name="T42" fmla="*/ 62 w 395"/>
                    <a:gd name="T43" fmla="*/ 155 h 429"/>
                    <a:gd name="T44" fmla="*/ 62 w 395"/>
                    <a:gd name="T45" fmla="*/ 151 h 429"/>
                    <a:gd name="T46" fmla="*/ 62 w 395"/>
                    <a:gd name="T47" fmla="*/ 211 h 429"/>
                    <a:gd name="T48" fmla="*/ 56 w 395"/>
                    <a:gd name="T49" fmla="*/ 211 h 429"/>
                    <a:gd name="T50" fmla="*/ 56 w 395"/>
                    <a:gd name="T51" fmla="*/ 217 h 429"/>
                    <a:gd name="T52" fmla="*/ 62 w 395"/>
                    <a:gd name="T53" fmla="*/ 217 h 429"/>
                    <a:gd name="T54" fmla="*/ 62 w 395"/>
                    <a:gd name="T55" fmla="*/ 211 h 429"/>
                    <a:gd name="T56" fmla="*/ 62 w 395"/>
                    <a:gd name="T57" fmla="*/ 271 h 429"/>
                    <a:gd name="T58" fmla="*/ 56 w 395"/>
                    <a:gd name="T59" fmla="*/ 271 h 429"/>
                    <a:gd name="T60" fmla="*/ 56 w 395"/>
                    <a:gd name="T61" fmla="*/ 277 h 429"/>
                    <a:gd name="T62" fmla="*/ 62 w 395"/>
                    <a:gd name="T63" fmla="*/ 277 h 429"/>
                    <a:gd name="T64" fmla="*/ 62 w 395"/>
                    <a:gd name="T65" fmla="*/ 271 h 429"/>
                    <a:gd name="T66" fmla="*/ 62 w 395"/>
                    <a:gd name="T67" fmla="*/ 332 h 429"/>
                    <a:gd name="T68" fmla="*/ 56 w 395"/>
                    <a:gd name="T69" fmla="*/ 332 h 429"/>
                    <a:gd name="T70" fmla="*/ 56 w 395"/>
                    <a:gd name="T71" fmla="*/ 337 h 429"/>
                    <a:gd name="T72" fmla="*/ 62 w 395"/>
                    <a:gd name="T73" fmla="*/ 337 h 429"/>
                    <a:gd name="T74" fmla="*/ 62 w 395"/>
                    <a:gd name="T75" fmla="*/ 332 h 429"/>
                    <a:gd name="T76" fmla="*/ 62 w 395"/>
                    <a:gd name="T77" fmla="*/ 392 h 429"/>
                    <a:gd name="T78" fmla="*/ 56 w 395"/>
                    <a:gd name="T79" fmla="*/ 392 h 429"/>
                    <a:gd name="T80" fmla="*/ 56 w 395"/>
                    <a:gd name="T81" fmla="*/ 397 h 429"/>
                    <a:gd name="T82" fmla="*/ 62 w 395"/>
                    <a:gd name="T83" fmla="*/ 397 h 429"/>
                    <a:gd name="T84" fmla="*/ 62 w 395"/>
                    <a:gd name="T85" fmla="*/ 392 h 429"/>
                    <a:gd name="T86" fmla="*/ 182 w 395"/>
                    <a:gd name="T87" fmla="*/ 211 h 429"/>
                    <a:gd name="T88" fmla="*/ 177 w 395"/>
                    <a:gd name="T89" fmla="*/ 211 h 429"/>
                    <a:gd name="T90" fmla="*/ 177 w 395"/>
                    <a:gd name="T91" fmla="*/ 217 h 429"/>
                    <a:gd name="T92" fmla="*/ 182 w 395"/>
                    <a:gd name="T93" fmla="*/ 217 h 429"/>
                    <a:gd name="T94" fmla="*/ 182 w 395"/>
                    <a:gd name="T95" fmla="*/ 211 h 429"/>
                    <a:gd name="T96" fmla="*/ 182 w 395"/>
                    <a:gd name="T97" fmla="*/ 273 h 429"/>
                    <a:gd name="T98" fmla="*/ 177 w 395"/>
                    <a:gd name="T99" fmla="*/ 273 h 429"/>
                    <a:gd name="T100" fmla="*/ 177 w 395"/>
                    <a:gd name="T101" fmla="*/ 277 h 429"/>
                    <a:gd name="T102" fmla="*/ 182 w 395"/>
                    <a:gd name="T103" fmla="*/ 277 h 429"/>
                    <a:gd name="T104" fmla="*/ 182 w 395"/>
                    <a:gd name="T105" fmla="*/ 273 h 429"/>
                    <a:gd name="T106" fmla="*/ 243 w 395"/>
                    <a:gd name="T107" fmla="*/ 211 h 429"/>
                    <a:gd name="T108" fmla="*/ 237 w 395"/>
                    <a:gd name="T109" fmla="*/ 211 h 429"/>
                    <a:gd name="T110" fmla="*/ 237 w 395"/>
                    <a:gd name="T111" fmla="*/ 217 h 429"/>
                    <a:gd name="T112" fmla="*/ 243 w 395"/>
                    <a:gd name="T113" fmla="*/ 217 h 429"/>
                    <a:gd name="T114" fmla="*/ 243 w 395"/>
                    <a:gd name="T115" fmla="*/ 211 h 429"/>
                    <a:gd name="T116" fmla="*/ 243 w 395"/>
                    <a:gd name="T117" fmla="*/ 273 h 429"/>
                    <a:gd name="T118" fmla="*/ 237 w 395"/>
                    <a:gd name="T119" fmla="*/ 273 h 429"/>
                    <a:gd name="T120" fmla="*/ 237 w 395"/>
                    <a:gd name="T121" fmla="*/ 277 h 429"/>
                    <a:gd name="T122" fmla="*/ 243 w 395"/>
                    <a:gd name="T123" fmla="*/ 277 h 429"/>
                    <a:gd name="T124" fmla="*/ 243 w 395"/>
                    <a:gd name="T125" fmla="*/ 273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95" h="429">
                      <a:moveTo>
                        <a:pt x="299" y="151"/>
                      </a:moveTo>
                      <a:lnTo>
                        <a:pt x="299" y="429"/>
                      </a:lnTo>
                      <a:lnTo>
                        <a:pt x="242" y="429"/>
                      </a:lnTo>
                      <a:lnTo>
                        <a:pt x="242" y="333"/>
                      </a:lnTo>
                      <a:lnTo>
                        <a:pt x="181" y="333"/>
                      </a:lnTo>
                      <a:lnTo>
                        <a:pt x="181" y="429"/>
                      </a:lnTo>
                      <a:lnTo>
                        <a:pt x="121" y="429"/>
                      </a:lnTo>
                      <a:lnTo>
                        <a:pt x="121" y="151"/>
                      </a:lnTo>
                      <a:lnTo>
                        <a:pt x="211" y="151"/>
                      </a:lnTo>
                      <a:lnTo>
                        <a:pt x="299" y="151"/>
                      </a:lnTo>
                      <a:moveTo>
                        <a:pt x="211" y="151"/>
                      </a:moveTo>
                      <a:lnTo>
                        <a:pt x="211" y="92"/>
                      </a:lnTo>
                      <a:lnTo>
                        <a:pt x="0" y="92"/>
                      </a:lnTo>
                      <a:lnTo>
                        <a:pt x="0" y="429"/>
                      </a:lnTo>
                      <a:moveTo>
                        <a:pt x="395" y="429"/>
                      </a:moveTo>
                      <a:lnTo>
                        <a:pt x="395" y="123"/>
                      </a:lnTo>
                      <a:lnTo>
                        <a:pt x="268" y="0"/>
                      </a:lnTo>
                      <a:lnTo>
                        <a:pt x="268" y="151"/>
                      </a:lnTo>
                      <a:moveTo>
                        <a:pt x="62" y="151"/>
                      </a:moveTo>
                      <a:lnTo>
                        <a:pt x="56" y="151"/>
                      </a:lnTo>
                      <a:lnTo>
                        <a:pt x="56" y="155"/>
                      </a:lnTo>
                      <a:lnTo>
                        <a:pt x="62" y="155"/>
                      </a:lnTo>
                      <a:lnTo>
                        <a:pt x="62" y="151"/>
                      </a:lnTo>
                      <a:moveTo>
                        <a:pt x="62" y="211"/>
                      </a:moveTo>
                      <a:lnTo>
                        <a:pt x="56" y="211"/>
                      </a:lnTo>
                      <a:lnTo>
                        <a:pt x="56" y="217"/>
                      </a:lnTo>
                      <a:lnTo>
                        <a:pt x="62" y="217"/>
                      </a:lnTo>
                      <a:lnTo>
                        <a:pt x="62" y="211"/>
                      </a:lnTo>
                      <a:moveTo>
                        <a:pt x="62" y="271"/>
                      </a:moveTo>
                      <a:lnTo>
                        <a:pt x="56" y="271"/>
                      </a:lnTo>
                      <a:lnTo>
                        <a:pt x="56" y="277"/>
                      </a:lnTo>
                      <a:lnTo>
                        <a:pt x="62" y="277"/>
                      </a:lnTo>
                      <a:lnTo>
                        <a:pt x="62" y="271"/>
                      </a:lnTo>
                      <a:moveTo>
                        <a:pt x="62" y="332"/>
                      </a:moveTo>
                      <a:lnTo>
                        <a:pt x="56" y="332"/>
                      </a:lnTo>
                      <a:lnTo>
                        <a:pt x="56" y="337"/>
                      </a:lnTo>
                      <a:lnTo>
                        <a:pt x="62" y="337"/>
                      </a:lnTo>
                      <a:lnTo>
                        <a:pt x="62" y="332"/>
                      </a:lnTo>
                      <a:moveTo>
                        <a:pt x="62" y="392"/>
                      </a:moveTo>
                      <a:lnTo>
                        <a:pt x="56" y="392"/>
                      </a:lnTo>
                      <a:lnTo>
                        <a:pt x="56" y="397"/>
                      </a:lnTo>
                      <a:lnTo>
                        <a:pt x="62" y="397"/>
                      </a:lnTo>
                      <a:lnTo>
                        <a:pt x="62" y="392"/>
                      </a:lnTo>
                      <a:moveTo>
                        <a:pt x="182" y="211"/>
                      </a:moveTo>
                      <a:lnTo>
                        <a:pt x="177" y="211"/>
                      </a:lnTo>
                      <a:lnTo>
                        <a:pt x="177" y="217"/>
                      </a:lnTo>
                      <a:lnTo>
                        <a:pt x="182" y="217"/>
                      </a:lnTo>
                      <a:lnTo>
                        <a:pt x="182" y="211"/>
                      </a:lnTo>
                      <a:moveTo>
                        <a:pt x="182" y="273"/>
                      </a:moveTo>
                      <a:lnTo>
                        <a:pt x="177" y="273"/>
                      </a:lnTo>
                      <a:lnTo>
                        <a:pt x="177" y="277"/>
                      </a:lnTo>
                      <a:lnTo>
                        <a:pt x="182" y="277"/>
                      </a:lnTo>
                      <a:lnTo>
                        <a:pt x="182" y="273"/>
                      </a:lnTo>
                      <a:moveTo>
                        <a:pt x="243" y="211"/>
                      </a:moveTo>
                      <a:lnTo>
                        <a:pt x="237" y="211"/>
                      </a:lnTo>
                      <a:lnTo>
                        <a:pt x="237" y="217"/>
                      </a:lnTo>
                      <a:lnTo>
                        <a:pt x="243" y="217"/>
                      </a:lnTo>
                      <a:lnTo>
                        <a:pt x="243" y="211"/>
                      </a:lnTo>
                      <a:moveTo>
                        <a:pt x="243" y="273"/>
                      </a:moveTo>
                      <a:lnTo>
                        <a:pt x="237" y="273"/>
                      </a:lnTo>
                      <a:lnTo>
                        <a:pt x="237" y="277"/>
                      </a:lnTo>
                      <a:lnTo>
                        <a:pt x="243" y="277"/>
                      </a:lnTo>
                      <a:lnTo>
                        <a:pt x="243" y="273"/>
                      </a:ln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74" name="Group 73">
                <a:extLst>
                  <a:ext uri="{FF2B5EF4-FFF2-40B4-BE49-F238E27FC236}">
                    <a16:creationId xmlns:a16="http://schemas.microsoft.com/office/drawing/2014/main" id="{B9B22C2C-F9DF-46C6-90DB-FD92549D6DEF}"/>
                  </a:ext>
                </a:extLst>
              </p:cNvPr>
              <p:cNvGrpSpPr/>
              <p:nvPr/>
            </p:nvGrpSpPr>
            <p:grpSpPr>
              <a:xfrm>
                <a:off x="10967447" y="3530582"/>
                <a:ext cx="914400" cy="914400"/>
                <a:chOff x="10680704" y="3530582"/>
                <a:chExt cx="914400" cy="914400"/>
              </a:xfrm>
            </p:grpSpPr>
            <p:sp>
              <p:nvSpPr>
                <p:cNvPr id="129" name="Rectangle 128">
                  <a:extLst>
                    <a:ext uri="{FF2B5EF4-FFF2-40B4-BE49-F238E27FC236}">
                      <a16:creationId xmlns:a16="http://schemas.microsoft.com/office/drawing/2014/main" id="{E983648C-5862-4F48-B7A5-73A9B48AC3E7}"/>
                    </a:ext>
                  </a:extLst>
                </p:cNvPr>
                <p:cNvSpPr/>
                <p:nvPr/>
              </p:nvSpPr>
              <p:spPr bwMode="auto">
                <a:xfrm>
                  <a:off x="10680704" y="3530582"/>
                  <a:ext cx="914400" cy="914400"/>
                </a:xfrm>
                <a:prstGeom prst="rect">
                  <a:avLst/>
                </a:prstGeom>
                <a:solidFill>
                  <a:srgbClr val="3899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Restaurants</a:t>
                  </a:r>
                </a:p>
              </p:txBody>
            </p:sp>
            <p:sp>
              <p:nvSpPr>
                <p:cNvPr id="130" name="pizza" title="Icon of a slice of pizza">
                  <a:extLst>
                    <a:ext uri="{FF2B5EF4-FFF2-40B4-BE49-F238E27FC236}">
                      <a16:creationId xmlns:a16="http://schemas.microsoft.com/office/drawing/2014/main" id="{F377BD4E-1642-4740-8740-BE21572A2A84}"/>
                    </a:ext>
                  </a:extLst>
                </p:cNvPr>
                <p:cNvSpPr>
                  <a:spLocks noChangeAspect="1" noEditPoints="1"/>
                </p:cNvSpPr>
                <p:nvPr/>
              </p:nvSpPr>
              <p:spPr bwMode="auto">
                <a:xfrm>
                  <a:off x="11047271" y="3767313"/>
                  <a:ext cx="272770" cy="365760"/>
                </a:xfrm>
                <a:custGeom>
                  <a:avLst/>
                  <a:gdLst>
                    <a:gd name="T0" fmla="*/ 150 w 255"/>
                    <a:gd name="T1" fmla="*/ 33 h 345"/>
                    <a:gd name="T2" fmla="*/ 238 w 255"/>
                    <a:gd name="T3" fmla="*/ 102 h 345"/>
                    <a:gd name="T4" fmla="*/ 250 w 255"/>
                    <a:gd name="T5" fmla="*/ 136 h 345"/>
                    <a:gd name="T6" fmla="*/ 250 w 255"/>
                    <a:gd name="T7" fmla="*/ 136 h 345"/>
                    <a:gd name="T8" fmla="*/ 219 w 255"/>
                    <a:gd name="T9" fmla="*/ 147 h 345"/>
                    <a:gd name="T10" fmla="*/ 138 w 255"/>
                    <a:gd name="T11" fmla="*/ 78 h 345"/>
                    <a:gd name="T12" fmla="*/ 16 w 255"/>
                    <a:gd name="T13" fmla="*/ 43 h 345"/>
                    <a:gd name="T14" fmla="*/ 6 w 255"/>
                    <a:gd name="T15" fmla="*/ 12 h 345"/>
                    <a:gd name="T16" fmla="*/ 6 w 255"/>
                    <a:gd name="T17" fmla="*/ 12 h 345"/>
                    <a:gd name="T18" fmla="*/ 40 w 255"/>
                    <a:gd name="T19" fmla="*/ 1 h 345"/>
                    <a:gd name="T20" fmla="*/ 148 w 255"/>
                    <a:gd name="T21" fmla="*/ 31 h 345"/>
                    <a:gd name="T22" fmla="*/ 150 w 255"/>
                    <a:gd name="T23" fmla="*/ 33 h 345"/>
                    <a:gd name="T24" fmla="*/ 70 w 255"/>
                    <a:gd name="T25" fmla="*/ 80 h 345"/>
                    <a:gd name="T26" fmla="*/ 49 w 255"/>
                    <a:gd name="T27" fmla="*/ 101 h 345"/>
                    <a:gd name="T28" fmla="*/ 70 w 255"/>
                    <a:gd name="T29" fmla="*/ 123 h 345"/>
                    <a:gd name="T30" fmla="*/ 91 w 255"/>
                    <a:gd name="T31" fmla="*/ 101 h 345"/>
                    <a:gd name="T32" fmla="*/ 70 w 255"/>
                    <a:gd name="T33" fmla="*/ 80 h 345"/>
                    <a:gd name="T34" fmla="*/ 116 w 255"/>
                    <a:gd name="T35" fmla="*/ 149 h 345"/>
                    <a:gd name="T36" fmla="*/ 95 w 255"/>
                    <a:gd name="T37" fmla="*/ 170 h 345"/>
                    <a:gd name="T38" fmla="*/ 116 w 255"/>
                    <a:gd name="T39" fmla="*/ 191 h 345"/>
                    <a:gd name="T40" fmla="*/ 137 w 255"/>
                    <a:gd name="T41" fmla="*/ 170 h 345"/>
                    <a:gd name="T42" fmla="*/ 116 w 255"/>
                    <a:gd name="T43" fmla="*/ 149 h 345"/>
                    <a:gd name="T44" fmla="*/ 66 w 255"/>
                    <a:gd name="T45" fmla="*/ 215 h 345"/>
                    <a:gd name="T46" fmla="*/ 45 w 255"/>
                    <a:gd name="T47" fmla="*/ 236 h 345"/>
                    <a:gd name="T48" fmla="*/ 66 w 255"/>
                    <a:gd name="T49" fmla="*/ 258 h 345"/>
                    <a:gd name="T50" fmla="*/ 88 w 255"/>
                    <a:gd name="T51" fmla="*/ 236 h 345"/>
                    <a:gd name="T52" fmla="*/ 66 w 255"/>
                    <a:gd name="T53" fmla="*/ 215 h 345"/>
                    <a:gd name="T54" fmla="*/ 15 w 255"/>
                    <a:gd name="T55" fmla="*/ 44 h 345"/>
                    <a:gd name="T56" fmla="*/ 15 w 255"/>
                    <a:gd name="T57" fmla="*/ 322 h 345"/>
                    <a:gd name="T58" fmla="*/ 15 w 255"/>
                    <a:gd name="T59" fmla="*/ 324 h 345"/>
                    <a:gd name="T60" fmla="*/ 15 w 255"/>
                    <a:gd name="T61" fmla="*/ 324 h 345"/>
                    <a:gd name="T62" fmla="*/ 15 w 255"/>
                    <a:gd name="T63" fmla="*/ 329 h 345"/>
                    <a:gd name="T64" fmla="*/ 31 w 255"/>
                    <a:gd name="T65" fmla="*/ 345 h 345"/>
                    <a:gd name="T66" fmla="*/ 31 w 255"/>
                    <a:gd name="T67" fmla="*/ 345 h 345"/>
                    <a:gd name="T68" fmla="*/ 47 w 255"/>
                    <a:gd name="T69" fmla="*/ 329 h 345"/>
                    <a:gd name="T70" fmla="*/ 47 w 255"/>
                    <a:gd name="T71" fmla="*/ 324 h 345"/>
                    <a:gd name="T72" fmla="*/ 47 w 255"/>
                    <a:gd name="T73" fmla="*/ 324 h 345"/>
                    <a:gd name="T74" fmla="*/ 174 w 255"/>
                    <a:gd name="T75" fmla="*/ 195 h 345"/>
                    <a:gd name="T76" fmla="*/ 174 w 255"/>
                    <a:gd name="T77" fmla="*/ 195 h 345"/>
                    <a:gd name="T78" fmla="*/ 174 w 255"/>
                    <a:gd name="T79" fmla="*/ 216 h 345"/>
                    <a:gd name="T80" fmla="*/ 188 w 255"/>
                    <a:gd name="T81" fmla="*/ 229 h 345"/>
                    <a:gd name="T82" fmla="*/ 188 w 255"/>
                    <a:gd name="T83" fmla="*/ 229 h 345"/>
                    <a:gd name="T84" fmla="*/ 201 w 255"/>
                    <a:gd name="T85" fmla="*/ 216 h 345"/>
                    <a:gd name="T86" fmla="*/ 201 w 255"/>
                    <a:gd name="T87" fmla="*/ 168 h 345"/>
                    <a:gd name="T88" fmla="*/ 201 w 255"/>
                    <a:gd name="T89" fmla="*/ 164 h 345"/>
                    <a:gd name="T90" fmla="*/ 201 w 255"/>
                    <a:gd name="T91" fmla="*/ 176 h 345"/>
                    <a:gd name="T92" fmla="*/ 214 w 255"/>
                    <a:gd name="T93" fmla="*/ 189 h 345"/>
                    <a:gd name="T94" fmla="*/ 214 w 255"/>
                    <a:gd name="T95" fmla="*/ 189 h 345"/>
                    <a:gd name="T96" fmla="*/ 226 w 255"/>
                    <a:gd name="T97" fmla="*/ 176 h 345"/>
                    <a:gd name="T98" fmla="*/ 226 w 255"/>
                    <a:gd name="T99" fmla="*/ 150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55" h="345">
                      <a:moveTo>
                        <a:pt x="150" y="33"/>
                      </a:moveTo>
                      <a:cubicBezTo>
                        <a:pt x="215" y="68"/>
                        <a:pt x="238" y="102"/>
                        <a:pt x="238" y="102"/>
                      </a:cubicBezTo>
                      <a:cubicBezTo>
                        <a:pt x="249" y="116"/>
                        <a:pt x="255" y="124"/>
                        <a:pt x="250" y="136"/>
                      </a:cubicBezTo>
                      <a:cubicBezTo>
                        <a:pt x="250" y="136"/>
                        <a:pt x="250" y="136"/>
                        <a:pt x="250" y="136"/>
                      </a:cubicBezTo>
                      <a:cubicBezTo>
                        <a:pt x="244" y="147"/>
                        <a:pt x="228" y="156"/>
                        <a:pt x="219" y="147"/>
                      </a:cubicBezTo>
                      <a:cubicBezTo>
                        <a:pt x="204" y="136"/>
                        <a:pt x="183" y="104"/>
                        <a:pt x="138" y="78"/>
                      </a:cubicBezTo>
                      <a:cubicBezTo>
                        <a:pt x="90" y="50"/>
                        <a:pt x="26" y="46"/>
                        <a:pt x="16" y="43"/>
                      </a:cubicBezTo>
                      <a:cubicBezTo>
                        <a:pt x="5" y="41"/>
                        <a:pt x="0" y="23"/>
                        <a:pt x="6" y="12"/>
                      </a:cubicBezTo>
                      <a:cubicBezTo>
                        <a:pt x="6" y="12"/>
                        <a:pt x="6" y="12"/>
                        <a:pt x="6" y="12"/>
                      </a:cubicBezTo>
                      <a:cubicBezTo>
                        <a:pt x="12" y="0"/>
                        <a:pt x="23" y="1"/>
                        <a:pt x="40" y="1"/>
                      </a:cubicBezTo>
                      <a:cubicBezTo>
                        <a:pt x="40" y="1"/>
                        <a:pt x="81" y="0"/>
                        <a:pt x="148" y="31"/>
                      </a:cubicBezTo>
                      <a:cubicBezTo>
                        <a:pt x="148" y="32"/>
                        <a:pt x="150" y="32"/>
                        <a:pt x="150" y="33"/>
                      </a:cubicBezTo>
                      <a:close/>
                      <a:moveTo>
                        <a:pt x="70" y="80"/>
                      </a:moveTo>
                      <a:cubicBezTo>
                        <a:pt x="58" y="80"/>
                        <a:pt x="49" y="89"/>
                        <a:pt x="49" y="101"/>
                      </a:cubicBezTo>
                      <a:cubicBezTo>
                        <a:pt x="49" y="113"/>
                        <a:pt x="58" y="123"/>
                        <a:pt x="70" y="123"/>
                      </a:cubicBezTo>
                      <a:cubicBezTo>
                        <a:pt x="82" y="123"/>
                        <a:pt x="91" y="113"/>
                        <a:pt x="91" y="101"/>
                      </a:cubicBezTo>
                      <a:cubicBezTo>
                        <a:pt x="91" y="89"/>
                        <a:pt x="82" y="80"/>
                        <a:pt x="70" y="80"/>
                      </a:cubicBezTo>
                      <a:close/>
                      <a:moveTo>
                        <a:pt x="116" y="149"/>
                      </a:moveTo>
                      <a:cubicBezTo>
                        <a:pt x="104" y="149"/>
                        <a:pt x="95" y="158"/>
                        <a:pt x="95" y="170"/>
                      </a:cubicBezTo>
                      <a:cubicBezTo>
                        <a:pt x="95" y="182"/>
                        <a:pt x="104" y="191"/>
                        <a:pt x="116" y="191"/>
                      </a:cubicBezTo>
                      <a:cubicBezTo>
                        <a:pt x="128" y="191"/>
                        <a:pt x="137" y="182"/>
                        <a:pt x="137" y="170"/>
                      </a:cubicBezTo>
                      <a:cubicBezTo>
                        <a:pt x="137" y="158"/>
                        <a:pt x="128" y="149"/>
                        <a:pt x="116" y="149"/>
                      </a:cubicBezTo>
                      <a:close/>
                      <a:moveTo>
                        <a:pt x="66" y="215"/>
                      </a:moveTo>
                      <a:cubicBezTo>
                        <a:pt x="54" y="215"/>
                        <a:pt x="45" y="224"/>
                        <a:pt x="45" y="236"/>
                      </a:cubicBezTo>
                      <a:cubicBezTo>
                        <a:pt x="45" y="248"/>
                        <a:pt x="54" y="258"/>
                        <a:pt x="66" y="258"/>
                      </a:cubicBezTo>
                      <a:cubicBezTo>
                        <a:pt x="78" y="258"/>
                        <a:pt x="88" y="248"/>
                        <a:pt x="88" y="236"/>
                      </a:cubicBezTo>
                      <a:cubicBezTo>
                        <a:pt x="88" y="224"/>
                        <a:pt x="78" y="215"/>
                        <a:pt x="66" y="215"/>
                      </a:cubicBezTo>
                      <a:close/>
                      <a:moveTo>
                        <a:pt x="15" y="44"/>
                      </a:moveTo>
                      <a:cubicBezTo>
                        <a:pt x="15" y="322"/>
                        <a:pt x="15" y="322"/>
                        <a:pt x="15" y="322"/>
                      </a:cubicBezTo>
                      <a:cubicBezTo>
                        <a:pt x="15" y="322"/>
                        <a:pt x="15" y="323"/>
                        <a:pt x="15" y="324"/>
                      </a:cubicBezTo>
                      <a:cubicBezTo>
                        <a:pt x="15" y="324"/>
                        <a:pt x="15" y="324"/>
                        <a:pt x="15" y="324"/>
                      </a:cubicBezTo>
                      <a:cubicBezTo>
                        <a:pt x="15" y="329"/>
                        <a:pt x="15" y="329"/>
                        <a:pt x="15" y="329"/>
                      </a:cubicBezTo>
                      <a:cubicBezTo>
                        <a:pt x="15" y="338"/>
                        <a:pt x="22" y="345"/>
                        <a:pt x="31" y="345"/>
                      </a:cubicBezTo>
                      <a:cubicBezTo>
                        <a:pt x="31" y="345"/>
                        <a:pt x="31" y="345"/>
                        <a:pt x="31" y="345"/>
                      </a:cubicBezTo>
                      <a:cubicBezTo>
                        <a:pt x="40" y="345"/>
                        <a:pt x="47" y="338"/>
                        <a:pt x="47" y="329"/>
                      </a:cubicBezTo>
                      <a:cubicBezTo>
                        <a:pt x="47" y="324"/>
                        <a:pt x="47" y="324"/>
                        <a:pt x="47" y="324"/>
                      </a:cubicBezTo>
                      <a:cubicBezTo>
                        <a:pt x="47" y="324"/>
                        <a:pt x="47" y="324"/>
                        <a:pt x="47" y="324"/>
                      </a:cubicBezTo>
                      <a:cubicBezTo>
                        <a:pt x="54" y="317"/>
                        <a:pt x="174" y="195"/>
                        <a:pt x="174" y="195"/>
                      </a:cubicBezTo>
                      <a:cubicBezTo>
                        <a:pt x="174" y="195"/>
                        <a:pt x="174" y="195"/>
                        <a:pt x="174" y="195"/>
                      </a:cubicBezTo>
                      <a:cubicBezTo>
                        <a:pt x="174" y="216"/>
                        <a:pt x="174" y="216"/>
                        <a:pt x="174" y="216"/>
                      </a:cubicBezTo>
                      <a:cubicBezTo>
                        <a:pt x="174" y="223"/>
                        <a:pt x="180" y="229"/>
                        <a:pt x="188" y="229"/>
                      </a:cubicBezTo>
                      <a:cubicBezTo>
                        <a:pt x="188" y="229"/>
                        <a:pt x="188" y="229"/>
                        <a:pt x="188" y="229"/>
                      </a:cubicBezTo>
                      <a:cubicBezTo>
                        <a:pt x="195" y="229"/>
                        <a:pt x="201" y="223"/>
                        <a:pt x="201" y="216"/>
                      </a:cubicBezTo>
                      <a:cubicBezTo>
                        <a:pt x="201" y="168"/>
                        <a:pt x="201" y="168"/>
                        <a:pt x="201" y="168"/>
                      </a:cubicBezTo>
                      <a:cubicBezTo>
                        <a:pt x="201" y="164"/>
                        <a:pt x="201" y="164"/>
                        <a:pt x="201" y="164"/>
                      </a:cubicBezTo>
                      <a:moveTo>
                        <a:pt x="201" y="176"/>
                      </a:moveTo>
                      <a:cubicBezTo>
                        <a:pt x="201" y="183"/>
                        <a:pt x="207" y="189"/>
                        <a:pt x="214" y="189"/>
                      </a:cubicBezTo>
                      <a:cubicBezTo>
                        <a:pt x="214" y="189"/>
                        <a:pt x="214" y="189"/>
                        <a:pt x="214" y="189"/>
                      </a:cubicBezTo>
                      <a:cubicBezTo>
                        <a:pt x="221" y="189"/>
                        <a:pt x="226" y="183"/>
                        <a:pt x="226" y="176"/>
                      </a:cubicBezTo>
                      <a:cubicBezTo>
                        <a:pt x="226" y="150"/>
                        <a:pt x="226" y="150"/>
                        <a:pt x="226" y="150"/>
                      </a:cubicBezTo>
                    </a:path>
                  </a:pathLst>
                </a:custGeom>
                <a:noFill/>
                <a:ln w="15875" cap="sq">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75" name="Group 74">
                <a:extLst>
                  <a:ext uri="{FF2B5EF4-FFF2-40B4-BE49-F238E27FC236}">
                    <a16:creationId xmlns:a16="http://schemas.microsoft.com/office/drawing/2014/main" id="{E4CA8ABB-6E88-4193-9710-F0DB22350C8A}"/>
                  </a:ext>
                </a:extLst>
              </p:cNvPr>
              <p:cNvGrpSpPr/>
              <p:nvPr/>
            </p:nvGrpSpPr>
            <p:grpSpPr>
              <a:xfrm>
                <a:off x="8878033" y="4562960"/>
                <a:ext cx="914400" cy="914400"/>
                <a:chOff x="6452895" y="4528057"/>
                <a:chExt cx="914400" cy="914400"/>
              </a:xfrm>
            </p:grpSpPr>
            <p:sp>
              <p:nvSpPr>
                <p:cNvPr id="127" name="Rectangle 126">
                  <a:extLst>
                    <a:ext uri="{FF2B5EF4-FFF2-40B4-BE49-F238E27FC236}">
                      <a16:creationId xmlns:a16="http://schemas.microsoft.com/office/drawing/2014/main" id="{079DC19C-BDFB-45B0-AC56-3A5691C80955}"/>
                    </a:ext>
                  </a:extLst>
                </p:cNvPr>
                <p:cNvSpPr/>
                <p:nvPr/>
              </p:nvSpPr>
              <p:spPr bwMode="auto">
                <a:xfrm>
                  <a:off x="6452895" y="4528057"/>
                  <a:ext cx="914400" cy="914400"/>
                </a:xfrm>
                <a:prstGeom prst="rect">
                  <a:avLst/>
                </a:prstGeom>
                <a:solidFill>
                  <a:srgbClr val="3899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20" rIns="0" bIns="4572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Safety/Security</a:t>
                  </a:r>
                </a:p>
              </p:txBody>
            </p:sp>
            <p:sp>
              <p:nvSpPr>
                <p:cNvPr id="128" name="SecurityCamera_EB35" title="Icon of a security camera">
                  <a:extLst>
                    <a:ext uri="{FF2B5EF4-FFF2-40B4-BE49-F238E27FC236}">
                      <a16:creationId xmlns:a16="http://schemas.microsoft.com/office/drawing/2014/main" id="{20C4E46A-2928-48F7-820C-B56430C1E573}"/>
                    </a:ext>
                  </a:extLst>
                </p:cNvPr>
                <p:cNvSpPr>
                  <a:spLocks noChangeAspect="1" noEditPoints="1"/>
                </p:cNvSpPr>
                <p:nvPr/>
              </p:nvSpPr>
              <p:spPr bwMode="auto">
                <a:xfrm flipH="1">
                  <a:off x="6678805" y="4765356"/>
                  <a:ext cx="384054" cy="331564"/>
                </a:xfrm>
                <a:custGeom>
                  <a:avLst/>
                  <a:gdLst>
                    <a:gd name="T0" fmla="*/ 1409 w 4712"/>
                    <a:gd name="T1" fmla="*/ 2190 h 4068"/>
                    <a:gd name="T2" fmla="*/ 1409 w 4712"/>
                    <a:gd name="T3" fmla="*/ 3442 h 4068"/>
                    <a:gd name="T4" fmla="*/ 0 w 4712"/>
                    <a:gd name="T5" fmla="*/ 3442 h 4068"/>
                    <a:gd name="T6" fmla="*/ 0 w 4712"/>
                    <a:gd name="T7" fmla="*/ 4068 h 4068"/>
                    <a:gd name="T8" fmla="*/ 2035 w 4712"/>
                    <a:gd name="T9" fmla="*/ 4068 h 4068"/>
                    <a:gd name="T10" fmla="*/ 2035 w 4712"/>
                    <a:gd name="T11" fmla="*/ 2345 h 4068"/>
                    <a:gd name="T12" fmla="*/ 4225 w 4712"/>
                    <a:gd name="T13" fmla="*/ 1565 h 4068"/>
                    <a:gd name="T14" fmla="*/ 4226 w 4712"/>
                    <a:gd name="T15" fmla="*/ 1563 h 4068"/>
                    <a:gd name="T16" fmla="*/ 4225 w 4712"/>
                    <a:gd name="T17" fmla="*/ 1565 h 4068"/>
                    <a:gd name="T18" fmla="*/ 617 w 4712"/>
                    <a:gd name="T19" fmla="*/ 662 h 4068"/>
                    <a:gd name="T20" fmla="*/ 4225 w 4712"/>
                    <a:gd name="T21" fmla="*/ 1565 h 4068"/>
                    <a:gd name="T22" fmla="*/ 4400 w 4712"/>
                    <a:gd name="T23" fmla="*/ 1608 h 4068"/>
                    <a:gd name="T24" fmla="*/ 4712 w 4712"/>
                    <a:gd name="T25" fmla="*/ 982 h 4068"/>
                    <a:gd name="T26" fmla="*/ 782 w 4712"/>
                    <a:gd name="T27" fmla="*/ 0 h 4068"/>
                    <a:gd name="T28" fmla="*/ 617 w 4712"/>
                    <a:gd name="T29" fmla="*/ 662 h 4068"/>
                    <a:gd name="T30" fmla="*/ 617 w 4712"/>
                    <a:gd name="T31" fmla="*/ 662 h 4068"/>
                    <a:gd name="T32" fmla="*/ 313 w 4712"/>
                    <a:gd name="T33" fmla="*/ 1876 h 4068"/>
                    <a:gd name="T34" fmla="*/ 3652 w 4712"/>
                    <a:gd name="T35" fmla="*/ 2711 h 4068"/>
                    <a:gd name="T36" fmla="*/ 4225 w 4712"/>
                    <a:gd name="T37" fmla="*/ 1565 h 40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12" h="4068">
                      <a:moveTo>
                        <a:pt x="1409" y="2190"/>
                      </a:moveTo>
                      <a:lnTo>
                        <a:pt x="1409" y="3442"/>
                      </a:lnTo>
                      <a:lnTo>
                        <a:pt x="0" y="3442"/>
                      </a:lnTo>
                      <a:moveTo>
                        <a:pt x="0" y="4068"/>
                      </a:moveTo>
                      <a:lnTo>
                        <a:pt x="2035" y="4068"/>
                      </a:lnTo>
                      <a:lnTo>
                        <a:pt x="2035" y="2345"/>
                      </a:lnTo>
                      <a:moveTo>
                        <a:pt x="4225" y="1565"/>
                      </a:moveTo>
                      <a:lnTo>
                        <a:pt x="4226" y="1563"/>
                      </a:lnTo>
                      <a:moveTo>
                        <a:pt x="4225" y="1565"/>
                      </a:moveTo>
                      <a:lnTo>
                        <a:pt x="617" y="662"/>
                      </a:lnTo>
                      <a:moveTo>
                        <a:pt x="4225" y="1565"/>
                      </a:moveTo>
                      <a:lnTo>
                        <a:pt x="4400" y="1608"/>
                      </a:lnTo>
                      <a:lnTo>
                        <a:pt x="4712" y="982"/>
                      </a:lnTo>
                      <a:lnTo>
                        <a:pt x="782" y="0"/>
                      </a:lnTo>
                      <a:lnTo>
                        <a:pt x="617" y="662"/>
                      </a:lnTo>
                      <a:moveTo>
                        <a:pt x="617" y="662"/>
                      </a:moveTo>
                      <a:lnTo>
                        <a:pt x="313" y="1876"/>
                      </a:lnTo>
                      <a:lnTo>
                        <a:pt x="3652" y="2711"/>
                      </a:lnTo>
                      <a:lnTo>
                        <a:pt x="4225" y="1565"/>
                      </a:lnTo>
                    </a:path>
                  </a:pathLst>
                </a:custGeom>
                <a:noFill/>
                <a:ln w="190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76" name="Group 75">
                <a:extLst>
                  <a:ext uri="{FF2B5EF4-FFF2-40B4-BE49-F238E27FC236}">
                    <a16:creationId xmlns:a16="http://schemas.microsoft.com/office/drawing/2014/main" id="{235F6861-2650-4C93-949B-2EB980EB206C}"/>
                  </a:ext>
                </a:extLst>
              </p:cNvPr>
              <p:cNvGrpSpPr/>
              <p:nvPr/>
            </p:nvGrpSpPr>
            <p:grpSpPr>
              <a:xfrm>
                <a:off x="9922739" y="4562960"/>
                <a:ext cx="914400" cy="914400"/>
                <a:chOff x="9613334" y="4562960"/>
                <a:chExt cx="914400" cy="914400"/>
              </a:xfrm>
            </p:grpSpPr>
            <p:sp>
              <p:nvSpPr>
                <p:cNvPr id="104" name="Rectangle 103">
                  <a:extLst>
                    <a:ext uri="{FF2B5EF4-FFF2-40B4-BE49-F238E27FC236}">
                      <a16:creationId xmlns:a16="http://schemas.microsoft.com/office/drawing/2014/main" id="{D515D261-14AA-4398-AFC5-96D2D6889B92}"/>
                    </a:ext>
                  </a:extLst>
                </p:cNvPr>
                <p:cNvSpPr/>
                <p:nvPr/>
              </p:nvSpPr>
              <p:spPr bwMode="auto">
                <a:xfrm>
                  <a:off x="9613334" y="4562960"/>
                  <a:ext cx="914400" cy="914400"/>
                </a:xfrm>
                <a:prstGeom prst="rect">
                  <a:avLst/>
                </a:prstGeom>
                <a:solidFill>
                  <a:srgbClr val="3899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Stadium</a:t>
                  </a:r>
                </a:p>
              </p:txBody>
            </p:sp>
            <p:grpSp>
              <p:nvGrpSpPr>
                <p:cNvPr id="105" name="Group 104">
                  <a:extLst>
                    <a:ext uri="{FF2B5EF4-FFF2-40B4-BE49-F238E27FC236}">
                      <a16:creationId xmlns:a16="http://schemas.microsoft.com/office/drawing/2014/main" id="{501960A5-E6C7-4970-94DB-1E4C0B6AE87E}"/>
                    </a:ext>
                  </a:extLst>
                </p:cNvPr>
                <p:cNvGrpSpPr/>
                <p:nvPr/>
              </p:nvGrpSpPr>
              <p:grpSpPr>
                <a:xfrm>
                  <a:off x="9824844" y="4786244"/>
                  <a:ext cx="478917" cy="351869"/>
                  <a:chOff x="-3024521" y="4547035"/>
                  <a:chExt cx="1186487" cy="871737"/>
                </a:xfrm>
                <a:solidFill>
                  <a:srgbClr val="82C7E3"/>
                </a:solidFill>
              </p:grpSpPr>
              <p:sp>
                <p:nvSpPr>
                  <p:cNvPr id="106" name="Oval 105">
                    <a:extLst>
                      <a:ext uri="{FF2B5EF4-FFF2-40B4-BE49-F238E27FC236}">
                        <a16:creationId xmlns:a16="http://schemas.microsoft.com/office/drawing/2014/main" id="{8BA349FB-6710-4972-BC3C-913130503F27}"/>
                      </a:ext>
                    </a:extLst>
                  </p:cNvPr>
                  <p:cNvSpPr/>
                  <p:nvPr/>
                </p:nvSpPr>
                <p:spPr bwMode="auto">
                  <a:xfrm>
                    <a:off x="-3024521" y="4684599"/>
                    <a:ext cx="1154833" cy="290919"/>
                  </a:xfrm>
                  <a:prstGeom prst="ellipse">
                    <a:avLst/>
                  </a:prstGeom>
                  <a:noFill/>
                  <a:ln w="63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900" b="0" i="0" u="none" strike="noStrike" kern="1200" cap="none" spc="-5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107" name="Group 106">
                    <a:extLst>
                      <a:ext uri="{FF2B5EF4-FFF2-40B4-BE49-F238E27FC236}">
                        <a16:creationId xmlns:a16="http://schemas.microsoft.com/office/drawing/2014/main" id="{079E5677-680F-4F0B-8057-4B215B850C61}"/>
                      </a:ext>
                    </a:extLst>
                  </p:cNvPr>
                  <p:cNvGrpSpPr>
                    <a:grpSpLocks noChangeAspect="1"/>
                  </p:cNvGrpSpPr>
                  <p:nvPr/>
                </p:nvGrpSpPr>
                <p:grpSpPr>
                  <a:xfrm>
                    <a:off x="-3014375" y="4547035"/>
                    <a:ext cx="1176341" cy="871737"/>
                    <a:chOff x="-3014375" y="4547035"/>
                    <a:chExt cx="1176341" cy="871737"/>
                  </a:xfrm>
                  <a:grpFill/>
                </p:grpSpPr>
                <p:grpSp>
                  <p:nvGrpSpPr>
                    <p:cNvPr id="108" name="Group 107">
                      <a:extLst>
                        <a:ext uri="{FF2B5EF4-FFF2-40B4-BE49-F238E27FC236}">
                          <a16:creationId xmlns:a16="http://schemas.microsoft.com/office/drawing/2014/main" id="{D0C30CFE-2D3A-4D81-B815-0CDA4686A847}"/>
                        </a:ext>
                      </a:extLst>
                    </p:cNvPr>
                    <p:cNvGrpSpPr/>
                    <p:nvPr/>
                  </p:nvGrpSpPr>
                  <p:grpSpPr>
                    <a:xfrm>
                      <a:off x="-2909220" y="4615579"/>
                      <a:ext cx="151622" cy="128491"/>
                      <a:chOff x="-2914650" y="4596199"/>
                      <a:chExt cx="151622" cy="128491"/>
                    </a:xfrm>
                    <a:grpFill/>
                  </p:grpSpPr>
                  <p:sp>
                    <p:nvSpPr>
                      <p:cNvPr id="125" name="Arrow: Pentagon 124">
                        <a:extLst>
                          <a:ext uri="{FF2B5EF4-FFF2-40B4-BE49-F238E27FC236}">
                            <a16:creationId xmlns:a16="http://schemas.microsoft.com/office/drawing/2014/main" id="{B5895E1C-F415-4179-AB87-6AA635947CF0}"/>
                          </a:ext>
                        </a:extLst>
                      </p:cNvPr>
                      <p:cNvSpPr/>
                      <p:nvPr/>
                    </p:nvSpPr>
                    <p:spPr bwMode="auto">
                      <a:xfrm>
                        <a:off x="-2898450" y="4598580"/>
                        <a:ext cx="135422" cy="73385"/>
                      </a:xfrm>
                      <a:prstGeom prst="homePlate">
                        <a:avLst/>
                      </a:prstGeom>
                      <a:noFill/>
                      <a:ln w="63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900" b="0" i="0" u="none" strike="noStrike" kern="1200" cap="none" spc="-5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cxnSp>
                    <p:nvCxnSpPr>
                      <p:cNvPr id="126" name="Straight Connector 125">
                        <a:extLst>
                          <a:ext uri="{FF2B5EF4-FFF2-40B4-BE49-F238E27FC236}">
                            <a16:creationId xmlns:a16="http://schemas.microsoft.com/office/drawing/2014/main" id="{E4FECE00-8CB6-41E8-B14A-B73C2D58F430}"/>
                          </a:ext>
                        </a:extLst>
                      </p:cNvPr>
                      <p:cNvCxnSpPr/>
                      <p:nvPr/>
                    </p:nvCxnSpPr>
                    <p:spPr>
                      <a:xfrm>
                        <a:off x="-2914650" y="4596199"/>
                        <a:ext cx="0" cy="128491"/>
                      </a:xfrm>
                      <a:prstGeom prst="line">
                        <a:avLst/>
                      </a:prstGeom>
                      <a:grpFill/>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09" name="Group 108">
                      <a:extLst>
                        <a:ext uri="{FF2B5EF4-FFF2-40B4-BE49-F238E27FC236}">
                          <a16:creationId xmlns:a16="http://schemas.microsoft.com/office/drawing/2014/main" id="{DA038C78-B1E8-45BC-88A0-086E508A160B}"/>
                        </a:ext>
                      </a:extLst>
                    </p:cNvPr>
                    <p:cNvGrpSpPr/>
                    <p:nvPr/>
                  </p:nvGrpSpPr>
                  <p:grpSpPr>
                    <a:xfrm>
                      <a:off x="-2679329" y="4562854"/>
                      <a:ext cx="151622" cy="128491"/>
                      <a:chOff x="-2914650" y="4596199"/>
                      <a:chExt cx="151622" cy="128491"/>
                    </a:xfrm>
                    <a:grpFill/>
                  </p:grpSpPr>
                  <p:sp>
                    <p:nvSpPr>
                      <p:cNvPr id="123" name="Arrow: Pentagon 122">
                        <a:extLst>
                          <a:ext uri="{FF2B5EF4-FFF2-40B4-BE49-F238E27FC236}">
                            <a16:creationId xmlns:a16="http://schemas.microsoft.com/office/drawing/2014/main" id="{A0C45BB4-5578-49B2-B8DE-F1EC804878B4}"/>
                          </a:ext>
                        </a:extLst>
                      </p:cNvPr>
                      <p:cNvSpPr/>
                      <p:nvPr/>
                    </p:nvSpPr>
                    <p:spPr bwMode="auto">
                      <a:xfrm>
                        <a:off x="-2898450" y="4598580"/>
                        <a:ext cx="135422" cy="73385"/>
                      </a:xfrm>
                      <a:prstGeom prst="homePlate">
                        <a:avLst/>
                      </a:prstGeom>
                      <a:noFill/>
                      <a:ln w="63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900" b="0" i="0" u="none" strike="noStrike" kern="1200" cap="none" spc="-5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cxnSp>
                    <p:nvCxnSpPr>
                      <p:cNvPr id="124" name="Straight Connector 123">
                        <a:extLst>
                          <a:ext uri="{FF2B5EF4-FFF2-40B4-BE49-F238E27FC236}">
                            <a16:creationId xmlns:a16="http://schemas.microsoft.com/office/drawing/2014/main" id="{A3DF8807-2771-4ED7-8844-32A699715672}"/>
                          </a:ext>
                        </a:extLst>
                      </p:cNvPr>
                      <p:cNvCxnSpPr/>
                      <p:nvPr/>
                    </p:nvCxnSpPr>
                    <p:spPr>
                      <a:xfrm>
                        <a:off x="-2914650" y="4596199"/>
                        <a:ext cx="0" cy="128491"/>
                      </a:xfrm>
                      <a:prstGeom prst="line">
                        <a:avLst/>
                      </a:prstGeom>
                      <a:grpFill/>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10" name="Group 109">
                      <a:extLst>
                        <a:ext uri="{FF2B5EF4-FFF2-40B4-BE49-F238E27FC236}">
                          <a16:creationId xmlns:a16="http://schemas.microsoft.com/office/drawing/2014/main" id="{ECC032A5-9F4A-464F-8256-BFA239BC1018}"/>
                        </a:ext>
                      </a:extLst>
                    </p:cNvPr>
                    <p:cNvGrpSpPr/>
                    <p:nvPr/>
                  </p:nvGrpSpPr>
                  <p:grpSpPr>
                    <a:xfrm>
                      <a:off x="-2449438" y="4547035"/>
                      <a:ext cx="151622" cy="128491"/>
                      <a:chOff x="-2914650" y="4596199"/>
                      <a:chExt cx="151622" cy="128491"/>
                    </a:xfrm>
                    <a:grpFill/>
                  </p:grpSpPr>
                  <p:sp>
                    <p:nvSpPr>
                      <p:cNvPr id="121" name="Arrow: Pentagon 120">
                        <a:extLst>
                          <a:ext uri="{FF2B5EF4-FFF2-40B4-BE49-F238E27FC236}">
                            <a16:creationId xmlns:a16="http://schemas.microsoft.com/office/drawing/2014/main" id="{6F3B5A49-7525-461B-8794-A64126E2D64B}"/>
                          </a:ext>
                        </a:extLst>
                      </p:cNvPr>
                      <p:cNvSpPr/>
                      <p:nvPr/>
                    </p:nvSpPr>
                    <p:spPr bwMode="auto">
                      <a:xfrm>
                        <a:off x="-2898450" y="4598580"/>
                        <a:ext cx="135422" cy="73385"/>
                      </a:xfrm>
                      <a:prstGeom prst="homePlate">
                        <a:avLst/>
                      </a:prstGeom>
                      <a:noFill/>
                      <a:ln w="63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900" b="0" i="0" u="none" strike="noStrike" kern="1200" cap="none" spc="-5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cxnSp>
                    <p:nvCxnSpPr>
                      <p:cNvPr id="122" name="Straight Connector 121">
                        <a:extLst>
                          <a:ext uri="{FF2B5EF4-FFF2-40B4-BE49-F238E27FC236}">
                            <a16:creationId xmlns:a16="http://schemas.microsoft.com/office/drawing/2014/main" id="{14C2A36A-1E96-4BFE-9A43-9C7ED2B3F028}"/>
                          </a:ext>
                        </a:extLst>
                      </p:cNvPr>
                      <p:cNvCxnSpPr/>
                      <p:nvPr/>
                    </p:nvCxnSpPr>
                    <p:spPr>
                      <a:xfrm>
                        <a:off x="-2914650" y="4596199"/>
                        <a:ext cx="0" cy="128491"/>
                      </a:xfrm>
                      <a:prstGeom prst="line">
                        <a:avLst/>
                      </a:prstGeom>
                      <a:noFill/>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11" name="Group 110">
                      <a:extLst>
                        <a:ext uri="{FF2B5EF4-FFF2-40B4-BE49-F238E27FC236}">
                          <a16:creationId xmlns:a16="http://schemas.microsoft.com/office/drawing/2014/main" id="{11FD0E3B-275F-4F3A-AA53-E1FEBD9D362B}"/>
                        </a:ext>
                      </a:extLst>
                    </p:cNvPr>
                    <p:cNvGrpSpPr/>
                    <p:nvPr/>
                  </p:nvGrpSpPr>
                  <p:grpSpPr>
                    <a:xfrm>
                      <a:off x="-1989656" y="4615579"/>
                      <a:ext cx="151622" cy="128491"/>
                      <a:chOff x="-2914650" y="4596199"/>
                      <a:chExt cx="151622" cy="128491"/>
                    </a:xfrm>
                    <a:grpFill/>
                  </p:grpSpPr>
                  <p:sp>
                    <p:nvSpPr>
                      <p:cNvPr id="119" name="Arrow: Pentagon 118">
                        <a:extLst>
                          <a:ext uri="{FF2B5EF4-FFF2-40B4-BE49-F238E27FC236}">
                            <a16:creationId xmlns:a16="http://schemas.microsoft.com/office/drawing/2014/main" id="{8338C590-0F8B-442B-8E54-C51DB198987E}"/>
                          </a:ext>
                        </a:extLst>
                      </p:cNvPr>
                      <p:cNvSpPr/>
                      <p:nvPr/>
                    </p:nvSpPr>
                    <p:spPr bwMode="auto">
                      <a:xfrm>
                        <a:off x="-2898450" y="4598580"/>
                        <a:ext cx="135422" cy="73385"/>
                      </a:xfrm>
                      <a:prstGeom prst="homePlate">
                        <a:avLst/>
                      </a:prstGeom>
                      <a:noFill/>
                      <a:ln w="63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900" b="0" i="0" u="none" strike="noStrike" kern="1200" cap="none" spc="-5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cxnSp>
                    <p:nvCxnSpPr>
                      <p:cNvPr id="120" name="Straight Connector 119">
                        <a:extLst>
                          <a:ext uri="{FF2B5EF4-FFF2-40B4-BE49-F238E27FC236}">
                            <a16:creationId xmlns:a16="http://schemas.microsoft.com/office/drawing/2014/main" id="{756A8A3C-187E-4DBD-975B-6DD2AF9E6FF0}"/>
                          </a:ext>
                        </a:extLst>
                      </p:cNvPr>
                      <p:cNvCxnSpPr/>
                      <p:nvPr/>
                    </p:nvCxnSpPr>
                    <p:spPr>
                      <a:xfrm>
                        <a:off x="-2914650" y="4596199"/>
                        <a:ext cx="0" cy="128491"/>
                      </a:xfrm>
                      <a:prstGeom prst="line">
                        <a:avLst/>
                      </a:prstGeom>
                      <a:noFill/>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13" name="Group 112">
                      <a:extLst>
                        <a:ext uri="{FF2B5EF4-FFF2-40B4-BE49-F238E27FC236}">
                          <a16:creationId xmlns:a16="http://schemas.microsoft.com/office/drawing/2014/main" id="{3FD8E20E-4A8D-4D2A-85DA-7284CEF427D0}"/>
                        </a:ext>
                      </a:extLst>
                    </p:cNvPr>
                    <p:cNvGrpSpPr/>
                    <p:nvPr/>
                  </p:nvGrpSpPr>
                  <p:grpSpPr>
                    <a:xfrm>
                      <a:off x="-2219547" y="4562854"/>
                      <a:ext cx="151622" cy="128491"/>
                      <a:chOff x="-2914650" y="4596199"/>
                      <a:chExt cx="151622" cy="128491"/>
                    </a:xfrm>
                    <a:grpFill/>
                  </p:grpSpPr>
                  <p:sp>
                    <p:nvSpPr>
                      <p:cNvPr id="117" name="Arrow: Pentagon 116">
                        <a:extLst>
                          <a:ext uri="{FF2B5EF4-FFF2-40B4-BE49-F238E27FC236}">
                            <a16:creationId xmlns:a16="http://schemas.microsoft.com/office/drawing/2014/main" id="{ABDECB68-9106-431A-81FE-9F508CACC796}"/>
                          </a:ext>
                        </a:extLst>
                      </p:cNvPr>
                      <p:cNvSpPr/>
                      <p:nvPr/>
                    </p:nvSpPr>
                    <p:spPr bwMode="auto">
                      <a:xfrm>
                        <a:off x="-2898450" y="4598580"/>
                        <a:ext cx="135422" cy="73385"/>
                      </a:xfrm>
                      <a:prstGeom prst="homePlate">
                        <a:avLst/>
                      </a:prstGeom>
                      <a:noFill/>
                      <a:ln w="63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900" b="0" i="0" u="none" strike="noStrike" kern="1200" cap="none" spc="-5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cxnSp>
                    <p:nvCxnSpPr>
                      <p:cNvPr id="118" name="Straight Connector 117">
                        <a:extLst>
                          <a:ext uri="{FF2B5EF4-FFF2-40B4-BE49-F238E27FC236}">
                            <a16:creationId xmlns:a16="http://schemas.microsoft.com/office/drawing/2014/main" id="{F8B1546D-5E99-4EAC-89D6-1027020B01E8}"/>
                          </a:ext>
                        </a:extLst>
                      </p:cNvPr>
                      <p:cNvCxnSpPr/>
                      <p:nvPr/>
                    </p:nvCxnSpPr>
                    <p:spPr>
                      <a:xfrm>
                        <a:off x="-2914650" y="4596199"/>
                        <a:ext cx="0" cy="128491"/>
                      </a:xfrm>
                      <a:prstGeom prst="line">
                        <a:avLst/>
                      </a:prstGeom>
                      <a:noFill/>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14" name="Freeform: Shape 113">
                      <a:extLst>
                        <a:ext uri="{FF2B5EF4-FFF2-40B4-BE49-F238E27FC236}">
                          <a16:creationId xmlns:a16="http://schemas.microsoft.com/office/drawing/2014/main" id="{893F5C2E-E27D-4604-9F16-EC66634312DB}"/>
                        </a:ext>
                      </a:extLst>
                    </p:cNvPr>
                    <p:cNvSpPr/>
                    <p:nvPr/>
                  </p:nvSpPr>
                  <p:spPr bwMode="auto">
                    <a:xfrm>
                      <a:off x="-2968661" y="4736769"/>
                      <a:ext cx="1031160" cy="136630"/>
                    </a:xfrm>
                    <a:custGeom>
                      <a:avLst/>
                      <a:gdLst>
                        <a:gd name="connsiteX0" fmla="*/ 1734932 w 1868753"/>
                        <a:gd name="connsiteY0" fmla="*/ 96740 h 247613"/>
                        <a:gd name="connsiteX1" fmla="*/ 1868753 w 1868753"/>
                        <a:gd name="connsiteY1" fmla="*/ 144057 h 247613"/>
                        <a:gd name="connsiteX2" fmla="*/ 1594366 w 1868753"/>
                        <a:gd name="connsiteY2" fmla="*/ 247613 h 247613"/>
                        <a:gd name="connsiteX3" fmla="*/ 1572257 w 1868753"/>
                        <a:gd name="connsiteY3" fmla="*/ 243971 h 247613"/>
                        <a:gd name="connsiteX4" fmla="*/ 119763 w 1868753"/>
                        <a:gd name="connsiteY4" fmla="*/ 93891 h 247613"/>
                        <a:gd name="connsiteX5" fmla="*/ 279714 w 1868753"/>
                        <a:gd name="connsiteY5" fmla="*/ 238656 h 247613"/>
                        <a:gd name="connsiteX6" fmla="*/ 273112 w 1868753"/>
                        <a:gd name="connsiteY6" fmla="*/ 239447 h 247613"/>
                        <a:gd name="connsiteX7" fmla="*/ 0 w 1868753"/>
                        <a:gd name="connsiteY7" fmla="*/ 139974 h 247613"/>
                        <a:gd name="connsiteX8" fmla="*/ 66697 w 1868753"/>
                        <a:gd name="connsiteY8" fmla="*/ 109485 h 247613"/>
                        <a:gd name="connsiteX9" fmla="*/ 435444 w 1868753"/>
                        <a:gd name="connsiteY9" fmla="*/ 34208 h 247613"/>
                        <a:gd name="connsiteX10" fmla="*/ 532530 w 1868753"/>
                        <a:gd name="connsiteY10" fmla="*/ 211466 h 247613"/>
                        <a:gd name="connsiteX11" fmla="*/ 420473 w 1868753"/>
                        <a:gd name="connsiteY11" fmla="*/ 221783 h 247613"/>
                        <a:gd name="connsiteX12" fmla="*/ 315813 w 1868753"/>
                        <a:gd name="connsiteY12" fmla="*/ 234329 h 247613"/>
                        <a:gd name="connsiteX13" fmla="*/ 150623 w 1868753"/>
                        <a:gd name="connsiteY13" fmla="*/ 84822 h 247613"/>
                        <a:gd name="connsiteX14" fmla="*/ 160040 w 1868753"/>
                        <a:gd name="connsiteY14" fmla="*/ 82054 h 247613"/>
                        <a:gd name="connsiteX15" fmla="*/ 402052 w 1868753"/>
                        <a:gd name="connsiteY15" fmla="*/ 37650 h 247613"/>
                        <a:gd name="connsiteX16" fmla="*/ 1433761 w 1868753"/>
                        <a:gd name="connsiteY16" fmla="*/ 30675 h 247613"/>
                        <a:gd name="connsiteX17" fmla="*/ 1436503 w 1868753"/>
                        <a:gd name="connsiteY17" fmla="*/ 30932 h 247613"/>
                        <a:gd name="connsiteX18" fmla="*/ 1674189 w 1868753"/>
                        <a:gd name="connsiteY18" fmla="*/ 75263 h 247613"/>
                        <a:gd name="connsiteX19" fmla="*/ 1705536 w 1868753"/>
                        <a:gd name="connsiteY19" fmla="*/ 86346 h 247613"/>
                        <a:gd name="connsiteX20" fmla="*/ 1537673 w 1868753"/>
                        <a:gd name="connsiteY20" fmla="*/ 238272 h 247613"/>
                        <a:gd name="connsiteX21" fmla="*/ 1461991 w 1868753"/>
                        <a:gd name="connsiteY21" fmla="*/ 225803 h 247613"/>
                        <a:gd name="connsiteX22" fmla="*/ 1334178 w 1868753"/>
                        <a:gd name="connsiteY22" fmla="*/ 212493 h 247613"/>
                        <a:gd name="connsiteX23" fmla="*/ 696820 w 1868753"/>
                        <a:gd name="connsiteY23" fmla="*/ 8579 h 247613"/>
                        <a:gd name="connsiteX24" fmla="*/ 734395 w 1868753"/>
                        <a:gd name="connsiteY24" fmla="*/ 197353 h 247613"/>
                        <a:gd name="connsiteX25" fmla="*/ 589556 w 1868753"/>
                        <a:gd name="connsiteY25" fmla="*/ 206216 h 247613"/>
                        <a:gd name="connsiteX26" fmla="*/ 562306 w 1868753"/>
                        <a:gd name="connsiteY26" fmla="*/ 208725 h 247613"/>
                        <a:gd name="connsiteX27" fmla="*/ 465049 w 1868753"/>
                        <a:gd name="connsiteY27" fmla="*/ 31156 h 247613"/>
                        <a:gd name="connsiteX28" fmla="*/ 676802 w 1868753"/>
                        <a:gd name="connsiteY28" fmla="*/ 9328 h 247613"/>
                        <a:gd name="connsiteX29" fmla="*/ 1171872 w 1868753"/>
                        <a:gd name="connsiteY29" fmla="*/ 6774 h 247613"/>
                        <a:gd name="connsiteX30" fmla="*/ 1181518 w 1868753"/>
                        <a:gd name="connsiteY30" fmla="*/ 7064 h 247613"/>
                        <a:gd name="connsiteX31" fmla="*/ 1404010 w 1868753"/>
                        <a:gd name="connsiteY31" fmla="*/ 27890 h 247613"/>
                        <a:gd name="connsiteX32" fmla="*/ 1304588 w 1868753"/>
                        <a:gd name="connsiteY32" fmla="*/ 209412 h 247613"/>
                        <a:gd name="connsiteX33" fmla="*/ 1295141 w 1868753"/>
                        <a:gd name="connsiteY33" fmla="*/ 208428 h 247613"/>
                        <a:gd name="connsiteX34" fmla="*/ 1133814 w 1868753"/>
                        <a:gd name="connsiteY34" fmla="*/ 197980 h 247613"/>
                        <a:gd name="connsiteX35" fmla="*/ 953330 w 1868753"/>
                        <a:gd name="connsiteY35" fmla="*/ 206 h 247613"/>
                        <a:gd name="connsiteX36" fmla="*/ 1144069 w 1868753"/>
                        <a:gd name="connsiteY36" fmla="*/ 5939 h 247613"/>
                        <a:gd name="connsiteX37" fmla="*/ 1106141 w 1868753"/>
                        <a:gd name="connsiteY37" fmla="*/ 196482 h 247613"/>
                        <a:gd name="connsiteX38" fmla="*/ 953329 w 1868753"/>
                        <a:gd name="connsiteY38" fmla="*/ 192238 h 247613"/>
                        <a:gd name="connsiteX39" fmla="*/ 925898 w 1868753"/>
                        <a:gd name="connsiteY39" fmla="*/ 0 h 247613"/>
                        <a:gd name="connsiteX40" fmla="*/ 925898 w 1868753"/>
                        <a:gd name="connsiteY40" fmla="*/ 192115 h 247613"/>
                        <a:gd name="connsiteX41" fmla="*/ 766924 w 1868753"/>
                        <a:gd name="connsiteY41" fmla="*/ 195363 h 247613"/>
                        <a:gd name="connsiteX42" fmla="*/ 762029 w 1868753"/>
                        <a:gd name="connsiteY42" fmla="*/ 195663 h 247613"/>
                        <a:gd name="connsiteX43" fmla="*/ 724584 w 1868753"/>
                        <a:gd name="connsiteY43" fmla="*/ 7539 h 247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1868753" h="247613">
                          <a:moveTo>
                            <a:pt x="1734932" y="96740"/>
                          </a:moveTo>
                          <a:lnTo>
                            <a:pt x="1868753" y="144057"/>
                          </a:lnTo>
                          <a:cubicBezTo>
                            <a:pt x="1765459" y="191279"/>
                            <a:pt x="1756559" y="200188"/>
                            <a:pt x="1594366" y="247613"/>
                          </a:cubicBezTo>
                          <a:lnTo>
                            <a:pt x="1572257" y="243971"/>
                          </a:lnTo>
                          <a:close/>
                          <a:moveTo>
                            <a:pt x="119763" y="93891"/>
                          </a:moveTo>
                          <a:lnTo>
                            <a:pt x="279714" y="238656"/>
                          </a:lnTo>
                          <a:lnTo>
                            <a:pt x="273112" y="239447"/>
                          </a:lnTo>
                          <a:cubicBezTo>
                            <a:pt x="109332" y="189754"/>
                            <a:pt x="129842" y="210102"/>
                            <a:pt x="0" y="139974"/>
                          </a:cubicBezTo>
                          <a:cubicBezTo>
                            <a:pt x="17107" y="129337"/>
                            <a:pt x="39681" y="119156"/>
                            <a:pt x="66697" y="109485"/>
                          </a:cubicBezTo>
                          <a:close/>
                          <a:moveTo>
                            <a:pt x="435444" y="34208"/>
                          </a:moveTo>
                          <a:lnTo>
                            <a:pt x="532530" y="211466"/>
                          </a:lnTo>
                          <a:lnTo>
                            <a:pt x="420473" y="221783"/>
                          </a:lnTo>
                          <a:lnTo>
                            <a:pt x="315813" y="234329"/>
                          </a:lnTo>
                          <a:lnTo>
                            <a:pt x="150623" y="84822"/>
                          </a:lnTo>
                          <a:lnTo>
                            <a:pt x="160040" y="82054"/>
                          </a:lnTo>
                          <a:cubicBezTo>
                            <a:pt x="229784" y="64858"/>
                            <a:pt x="313190" y="49913"/>
                            <a:pt x="402052" y="37650"/>
                          </a:cubicBezTo>
                          <a:close/>
                          <a:moveTo>
                            <a:pt x="1433761" y="30675"/>
                          </a:moveTo>
                          <a:lnTo>
                            <a:pt x="1436503" y="30932"/>
                          </a:lnTo>
                          <a:cubicBezTo>
                            <a:pt x="1520049" y="42076"/>
                            <a:pt x="1600713" y="56631"/>
                            <a:pt x="1674189" y="75263"/>
                          </a:cubicBezTo>
                          <a:lnTo>
                            <a:pt x="1705536" y="86346"/>
                          </a:lnTo>
                          <a:lnTo>
                            <a:pt x="1537673" y="238272"/>
                          </a:lnTo>
                          <a:lnTo>
                            <a:pt x="1461991" y="225803"/>
                          </a:lnTo>
                          <a:lnTo>
                            <a:pt x="1334178" y="212493"/>
                          </a:lnTo>
                          <a:close/>
                          <a:moveTo>
                            <a:pt x="696820" y="8579"/>
                          </a:moveTo>
                          <a:lnTo>
                            <a:pt x="734395" y="197353"/>
                          </a:lnTo>
                          <a:lnTo>
                            <a:pt x="589556" y="206216"/>
                          </a:lnTo>
                          <a:lnTo>
                            <a:pt x="562306" y="208725"/>
                          </a:lnTo>
                          <a:lnTo>
                            <a:pt x="465049" y="31156"/>
                          </a:lnTo>
                          <a:lnTo>
                            <a:pt x="676802" y="9328"/>
                          </a:lnTo>
                          <a:close/>
                          <a:moveTo>
                            <a:pt x="1171872" y="6774"/>
                          </a:moveTo>
                          <a:lnTo>
                            <a:pt x="1181518" y="7064"/>
                          </a:lnTo>
                          <a:lnTo>
                            <a:pt x="1404010" y="27890"/>
                          </a:lnTo>
                          <a:lnTo>
                            <a:pt x="1304588" y="209412"/>
                          </a:lnTo>
                          <a:lnTo>
                            <a:pt x="1295141" y="208428"/>
                          </a:lnTo>
                          <a:lnTo>
                            <a:pt x="1133814" y="197980"/>
                          </a:lnTo>
                          <a:close/>
                          <a:moveTo>
                            <a:pt x="953330" y="206"/>
                          </a:moveTo>
                          <a:lnTo>
                            <a:pt x="1144069" y="5939"/>
                          </a:lnTo>
                          <a:lnTo>
                            <a:pt x="1106141" y="196482"/>
                          </a:lnTo>
                          <a:lnTo>
                            <a:pt x="953329" y="192238"/>
                          </a:lnTo>
                          <a:close/>
                          <a:moveTo>
                            <a:pt x="925898" y="0"/>
                          </a:moveTo>
                          <a:lnTo>
                            <a:pt x="925898" y="192115"/>
                          </a:lnTo>
                          <a:lnTo>
                            <a:pt x="766924" y="195363"/>
                          </a:lnTo>
                          <a:lnTo>
                            <a:pt x="762029" y="195663"/>
                          </a:lnTo>
                          <a:lnTo>
                            <a:pt x="724584" y="7539"/>
                          </a:lnTo>
                          <a:close/>
                        </a:path>
                      </a:pathLst>
                    </a:custGeom>
                    <a:noFill/>
                    <a:ln w="63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900" b="0" i="0" u="none" strike="noStrike" kern="1200" cap="none" spc="-5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15" name="Freeform: Shape 114">
                      <a:extLst>
                        <a:ext uri="{FF2B5EF4-FFF2-40B4-BE49-F238E27FC236}">
                          <a16:creationId xmlns:a16="http://schemas.microsoft.com/office/drawing/2014/main" id="{93D7F7C8-A818-47A1-B852-C1811C0F2AE2}"/>
                        </a:ext>
                      </a:extLst>
                    </p:cNvPr>
                    <p:cNvSpPr/>
                    <p:nvPr/>
                  </p:nvSpPr>
                  <p:spPr bwMode="auto">
                    <a:xfrm>
                      <a:off x="-3010655" y="5196726"/>
                      <a:ext cx="1154834" cy="222046"/>
                    </a:xfrm>
                    <a:custGeom>
                      <a:avLst/>
                      <a:gdLst>
                        <a:gd name="connsiteX0" fmla="*/ 98816 w 1154834"/>
                        <a:gd name="connsiteY0" fmla="*/ 0 h 222046"/>
                        <a:gd name="connsiteX1" fmla="*/ 80814 w 1154834"/>
                        <a:gd name="connsiteY1" fmla="*/ 27055 h 222046"/>
                        <a:gd name="connsiteX2" fmla="*/ 577417 w 1154834"/>
                        <a:gd name="connsiteY2" fmla="*/ 177741 h 222046"/>
                        <a:gd name="connsiteX3" fmla="*/ 1074020 w 1154834"/>
                        <a:gd name="connsiteY3" fmla="*/ 27055 h 222046"/>
                        <a:gd name="connsiteX4" fmla="*/ 1056019 w 1154834"/>
                        <a:gd name="connsiteY4" fmla="*/ 0 h 222046"/>
                        <a:gd name="connsiteX5" fmla="*/ 1109458 w 1154834"/>
                        <a:gd name="connsiteY5" fmla="*/ 19967 h 222046"/>
                        <a:gd name="connsiteX6" fmla="*/ 1154834 w 1154834"/>
                        <a:gd name="connsiteY6" fmla="*/ 76586 h 222046"/>
                        <a:gd name="connsiteX7" fmla="*/ 577417 w 1154834"/>
                        <a:gd name="connsiteY7" fmla="*/ 222046 h 222046"/>
                        <a:gd name="connsiteX8" fmla="*/ 0 w 1154834"/>
                        <a:gd name="connsiteY8" fmla="*/ 76586 h 222046"/>
                        <a:gd name="connsiteX9" fmla="*/ 45376 w 1154834"/>
                        <a:gd name="connsiteY9" fmla="*/ 19967 h 222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54834" h="222046">
                          <a:moveTo>
                            <a:pt x="98816" y="0"/>
                          </a:moveTo>
                          <a:lnTo>
                            <a:pt x="80814" y="27055"/>
                          </a:lnTo>
                          <a:cubicBezTo>
                            <a:pt x="80814" y="110277"/>
                            <a:pt x="303151" y="177741"/>
                            <a:pt x="577417" y="177741"/>
                          </a:cubicBezTo>
                          <a:cubicBezTo>
                            <a:pt x="851683" y="177741"/>
                            <a:pt x="1074020" y="110277"/>
                            <a:pt x="1074020" y="27055"/>
                          </a:cubicBezTo>
                          <a:lnTo>
                            <a:pt x="1056019" y="0"/>
                          </a:lnTo>
                          <a:lnTo>
                            <a:pt x="1109458" y="19967"/>
                          </a:lnTo>
                          <a:cubicBezTo>
                            <a:pt x="1138677" y="37369"/>
                            <a:pt x="1154834" y="56503"/>
                            <a:pt x="1154834" y="76586"/>
                          </a:cubicBezTo>
                          <a:cubicBezTo>
                            <a:pt x="1154834" y="156921"/>
                            <a:pt x="896316" y="222046"/>
                            <a:pt x="577417" y="222046"/>
                          </a:cubicBezTo>
                          <a:cubicBezTo>
                            <a:pt x="258518" y="222046"/>
                            <a:pt x="0" y="156921"/>
                            <a:pt x="0" y="76586"/>
                          </a:cubicBezTo>
                          <a:cubicBezTo>
                            <a:pt x="0" y="56503"/>
                            <a:pt x="16158" y="37369"/>
                            <a:pt x="45376" y="19967"/>
                          </a:cubicBezTo>
                          <a:close/>
                        </a:path>
                      </a:pathLst>
                    </a:custGeom>
                    <a:solidFill>
                      <a:schemeClr val="bg1"/>
                    </a:solidFill>
                    <a:ln w="63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900" b="0" i="0" u="none" strike="noStrike" kern="1200" cap="none" spc="-5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16" name="Freeform: Shape 115">
                      <a:extLst>
                        <a:ext uri="{FF2B5EF4-FFF2-40B4-BE49-F238E27FC236}">
                          <a16:creationId xmlns:a16="http://schemas.microsoft.com/office/drawing/2014/main" id="{0947A87D-ECE0-4F4E-9105-05F7E7F7585E}"/>
                        </a:ext>
                      </a:extLst>
                    </p:cNvPr>
                    <p:cNvSpPr/>
                    <p:nvPr/>
                  </p:nvSpPr>
                  <p:spPr bwMode="auto">
                    <a:xfrm rot="10800000">
                      <a:off x="-3014375" y="4850664"/>
                      <a:ext cx="1137380" cy="473510"/>
                    </a:xfrm>
                    <a:custGeom>
                      <a:avLst/>
                      <a:gdLst>
                        <a:gd name="connsiteX0" fmla="*/ 0 w 1137380"/>
                        <a:gd name="connsiteY0" fmla="*/ 473510 h 473510"/>
                        <a:gd name="connsiteX1" fmla="*/ 136658 w 1137380"/>
                        <a:gd name="connsiteY1" fmla="*/ 94247 h 473510"/>
                        <a:gd name="connsiteX2" fmla="*/ 283703 w 1137380"/>
                        <a:gd name="connsiteY2" fmla="*/ 14369 h 473510"/>
                        <a:gd name="connsiteX3" fmla="*/ 355678 w 1137380"/>
                        <a:gd name="connsiteY3" fmla="*/ 3698 h 473510"/>
                        <a:gd name="connsiteX4" fmla="*/ 355678 w 1137380"/>
                        <a:gd name="connsiteY4" fmla="*/ 167074 h 473510"/>
                        <a:gd name="connsiteX5" fmla="*/ 401529 w 1137380"/>
                        <a:gd name="connsiteY5" fmla="*/ 212925 h 473510"/>
                        <a:gd name="connsiteX6" fmla="*/ 712086 w 1137380"/>
                        <a:gd name="connsiteY6" fmla="*/ 212925 h 473510"/>
                        <a:gd name="connsiteX7" fmla="*/ 757937 w 1137380"/>
                        <a:gd name="connsiteY7" fmla="*/ 167074 h 473510"/>
                        <a:gd name="connsiteX8" fmla="*/ 757937 w 1137380"/>
                        <a:gd name="connsiteY8" fmla="*/ 0 h 473510"/>
                        <a:gd name="connsiteX9" fmla="*/ 855889 w 1137380"/>
                        <a:gd name="connsiteY9" fmla="*/ 14325 h 473510"/>
                        <a:gd name="connsiteX10" fmla="*/ 1007525 w 1137380"/>
                        <a:gd name="connsiteY10" fmla="*/ 92885 h 473510"/>
                        <a:gd name="connsiteX11" fmla="*/ 1137380 w 1137380"/>
                        <a:gd name="connsiteY11" fmla="*/ 453099 h 473510"/>
                        <a:gd name="connsiteX12" fmla="*/ 0 w 1137380"/>
                        <a:gd name="connsiteY12" fmla="*/ 473510 h 473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37380" h="473510">
                          <a:moveTo>
                            <a:pt x="0" y="473510"/>
                          </a:moveTo>
                          <a:lnTo>
                            <a:pt x="136658" y="94247"/>
                          </a:lnTo>
                          <a:cubicBezTo>
                            <a:pt x="147432" y="58642"/>
                            <a:pt x="204044" y="32051"/>
                            <a:pt x="283703" y="14369"/>
                          </a:cubicBezTo>
                          <a:lnTo>
                            <a:pt x="355678" y="3698"/>
                          </a:lnTo>
                          <a:lnTo>
                            <a:pt x="355678" y="167074"/>
                          </a:lnTo>
                          <a:cubicBezTo>
                            <a:pt x="355678" y="192397"/>
                            <a:pt x="376206" y="212925"/>
                            <a:pt x="401529" y="212925"/>
                          </a:cubicBezTo>
                          <a:lnTo>
                            <a:pt x="712086" y="212925"/>
                          </a:lnTo>
                          <a:cubicBezTo>
                            <a:pt x="737409" y="212925"/>
                            <a:pt x="757937" y="192397"/>
                            <a:pt x="757937" y="167074"/>
                          </a:cubicBezTo>
                          <a:lnTo>
                            <a:pt x="757937" y="0"/>
                          </a:lnTo>
                          <a:lnTo>
                            <a:pt x="855889" y="14325"/>
                          </a:lnTo>
                          <a:cubicBezTo>
                            <a:pt x="936568" y="31851"/>
                            <a:pt x="994711" y="58073"/>
                            <a:pt x="1007525" y="92885"/>
                          </a:cubicBezTo>
                          <a:lnTo>
                            <a:pt x="1137380" y="453099"/>
                          </a:lnTo>
                          <a:cubicBezTo>
                            <a:pt x="903849" y="308863"/>
                            <a:pt x="195430" y="317029"/>
                            <a:pt x="0" y="473510"/>
                          </a:cubicBezTo>
                          <a:close/>
                        </a:path>
                      </a:pathLst>
                    </a:custGeom>
                    <a:no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900" b="0" i="0" u="none" strike="noStrike" kern="1200" cap="none" spc="-5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grpSp>
          </p:grpSp>
          <p:grpSp>
            <p:nvGrpSpPr>
              <p:cNvPr id="77" name="Group 76">
                <a:extLst>
                  <a:ext uri="{FF2B5EF4-FFF2-40B4-BE49-F238E27FC236}">
                    <a16:creationId xmlns:a16="http://schemas.microsoft.com/office/drawing/2014/main" id="{E55BC47C-6FE2-4365-B70F-D291C59CC5BF}"/>
                  </a:ext>
                </a:extLst>
              </p:cNvPr>
              <p:cNvGrpSpPr/>
              <p:nvPr/>
            </p:nvGrpSpPr>
            <p:grpSpPr>
              <a:xfrm>
                <a:off x="9922811" y="5597801"/>
                <a:ext cx="914400" cy="914400"/>
                <a:chOff x="9604840" y="5592756"/>
                <a:chExt cx="914400" cy="914400"/>
              </a:xfrm>
            </p:grpSpPr>
            <p:sp>
              <p:nvSpPr>
                <p:cNvPr id="98" name="Rectangle 97">
                  <a:extLst>
                    <a:ext uri="{FF2B5EF4-FFF2-40B4-BE49-F238E27FC236}">
                      <a16:creationId xmlns:a16="http://schemas.microsoft.com/office/drawing/2014/main" id="{ACFE8660-B466-46C7-A726-28C1062BFB84}"/>
                    </a:ext>
                  </a:extLst>
                </p:cNvPr>
                <p:cNvSpPr/>
                <p:nvPr/>
              </p:nvSpPr>
              <p:spPr bwMode="auto">
                <a:xfrm>
                  <a:off x="9604840" y="5592756"/>
                  <a:ext cx="914400" cy="914400"/>
                </a:xfrm>
                <a:prstGeom prst="rect">
                  <a:avLst/>
                </a:prstGeom>
                <a:solidFill>
                  <a:srgbClr val="3899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20" rIns="0" bIns="4572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Renewables</a:t>
                  </a:r>
                </a:p>
              </p:txBody>
            </p:sp>
            <p:grpSp>
              <p:nvGrpSpPr>
                <p:cNvPr id="99" name="Group 98">
                  <a:extLst>
                    <a:ext uri="{FF2B5EF4-FFF2-40B4-BE49-F238E27FC236}">
                      <a16:creationId xmlns:a16="http://schemas.microsoft.com/office/drawing/2014/main" id="{58AC27E2-473F-44DC-9C32-0E3A2D004E09}"/>
                    </a:ext>
                  </a:extLst>
                </p:cNvPr>
                <p:cNvGrpSpPr/>
                <p:nvPr/>
              </p:nvGrpSpPr>
              <p:grpSpPr>
                <a:xfrm>
                  <a:off x="9856255" y="5725269"/>
                  <a:ext cx="462444" cy="469715"/>
                  <a:chOff x="9799920" y="5684082"/>
                  <a:chExt cx="576191" cy="585250"/>
                </a:xfrm>
              </p:grpSpPr>
              <p:sp>
                <p:nvSpPr>
                  <p:cNvPr id="100" name="Trapezoid 99">
                    <a:extLst>
                      <a:ext uri="{FF2B5EF4-FFF2-40B4-BE49-F238E27FC236}">
                        <a16:creationId xmlns:a16="http://schemas.microsoft.com/office/drawing/2014/main" id="{635BC872-2E06-4791-898E-16A808CCAE3E}"/>
                      </a:ext>
                    </a:extLst>
                  </p:cNvPr>
                  <p:cNvSpPr/>
                  <p:nvPr/>
                </p:nvSpPr>
                <p:spPr bwMode="auto">
                  <a:xfrm>
                    <a:off x="9799920" y="6070603"/>
                    <a:ext cx="271750" cy="159794"/>
                  </a:xfrm>
                  <a:prstGeom prst="trapezoid">
                    <a:avLst/>
                  </a:prstGeom>
                  <a:pattFill prst="ltHorz">
                    <a:fgClr>
                      <a:schemeClr val="bg1"/>
                    </a:fgClr>
                    <a:bgClr>
                      <a:srgbClr val="3899C6"/>
                    </a:bgClr>
                  </a:patt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900" b="0" i="0" u="none" strike="noStrike" kern="1200" cap="none" spc="0" normalizeH="0" baseline="0" noProof="0">
                      <a:ln>
                        <a:noFill/>
                      </a:ln>
                      <a:solidFill>
                        <a:srgbClr val="1A1A1A">
                          <a:lumMod val="65000"/>
                          <a:lumOff val="35000"/>
                        </a:srgbClr>
                      </a:solidFill>
                      <a:effectLst/>
                      <a:uLnTx/>
                      <a:uFillTx/>
                      <a:latin typeface="Segoe UI"/>
                      <a:ea typeface="Segoe UI" pitchFamily="34" charset="0"/>
                      <a:cs typeface="Segoe UI" pitchFamily="34" charset="0"/>
                    </a:endParaRPr>
                  </a:p>
                </p:txBody>
              </p:sp>
              <p:sp>
                <p:nvSpPr>
                  <p:cNvPr id="101" name="Trapezoid 100">
                    <a:extLst>
                      <a:ext uri="{FF2B5EF4-FFF2-40B4-BE49-F238E27FC236}">
                        <a16:creationId xmlns:a16="http://schemas.microsoft.com/office/drawing/2014/main" id="{60E4AA0E-E22E-4F73-B324-AE43ECAC05F8}"/>
                      </a:ext>
                    </a:extLst>
                  </p:cNvPr>
                  <p:cNvSpPr/>
                  <p:nvPr/>
                </p:nvSpPr>
                <p:spPr bwMode="auto">
                  <a:xfrm>
                    <a:off x="10104361" y="6068015"/>
                    <a:ext cx="271750" cy="159794"/>
                  </a:xfrm>
                  <a:prstGeom prst="trapezoid">
                    <a:avLst/>
                  </a:prstGeom>
                  <a:pattFill prst="ltHorz">
                    <a:fgClr>
                      <a:schemeClr val="bg1"/>
                    </a:fgClr>
                    <a:bgClr>
                      <a:srgbClr val="3899C6"/>
                    </a:bgClr>
                  </a:patt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900" b="0" i="0" u="none" strike="noStrike" kern="1200" cap="none" spc="0" normalizeH="0" baseline="0" noProof="0">
                      <a:ln>
                        <a:noFill/>
                      </a:ln>
                      <a:solidFill>
                        <a:srgbClr val="1A1A1A">
                          <a:lumMod val="65000"/>
                          <a:lumOff val="35000"/>
                        </a:srgbClr>
                      </a:solidFill>
                      <a:effectLst/>
                      <a:uLnTx/>
                      <a:uFillTx/>
                      <a:latin typeface="Segoe UI"/>
                      <a:ea typeface="Segoe UI" pitchFamily="34" charset="0"/>
                      <a:cs typeface="Segoe UI" pitchFamily="34" charset="0"/>
                    </a:endParaRPr>
                  </a:p>
                </p:txBody>
              </p:sp>
              <p:sp>
                <p:nvSpPr>
                  <p:cNvPr id="102" name="Trapezoid 101">
                    <a:extLst>
                      <a:ext uri="{FF2B5EF4-FFF2-40B4-BE49-F238E27FC236}">
                        <a16:creationId xmlns:a16="http://schemas.microsoft.com/office/drawing/2014/main" id="{EAA44E92-9210-48B4-AEC4-D4356C3D5EA7}"/>
                      </a:ext>
                    </a:extLst>
                  </p:cNvPr>
                  <p:cNvSpPr/>
                  <p:nvPr/>
                </p:nvSpPr>
                <p:spPr bwMode="auto">
                  <a:xfrm>
                    <a:off x="9952202" y="6109538"/>
                    <a:ext cx="271750" cy="159794"/>
                  </a:xfrm>
                  <a:prstGeom prst="trapezoid">
                    <a:avLst/>
                  </a:prstGeom>
                  <a:pattFill prst="ltHorz">
                    <a:fgClr>
                      <a:schemeClr val="bg1"/>
                    </a:fgClr>
                    <a:bgClr>
                      <a:srgbClr val="3899C6"/>
                    </a:bgClr>
                  </a:patt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900" b="0" i="0" u="none" strike="noStrike" kern="1200" cap="none" spc="0" normalizeH="0" baseline="0" noProof="0">
                      <a:ln>
                        <a:noFill/>
                      </a:ln>
                      <a:solidFill>
                        <a:srgbClr val="1A1A1A">
                          <a:lumMod val="65000"/>
                          <a:lumOff val="35000"/>
                        </a:srgbClr>
                      </a:solidFill>
                      <a:effectLst/>
                      <a:uLnTx/>
                      <a:uFillTx/>
                      <a:latin typeface="Segoe UI"/>
                      <a:ea typeface="Segoe UI" pitchFamily="34" charset="0"/>
                      <a:cs typeface="Segoe UI" pitchFamily="34" charset="0"/>
                    </a:endParaRPr>
                  </a:p>
                </p:txBody>
              </p:sp>
              <p:sp>
                <p:nvSpPr>
                  <p:cNvPr id="103" name="Sun" title="Icon of the sun">
                    <a:extLst>
                      <a:ext uri="{FF2B5EF4-FFF2-40B4-BE49-F238E27FC236}">
                        <a16:creationId xmlns:a16="http://schemas.microsoft.com/office/drawing/2014/main" id="{BC13F7D2-9A40-4676-AA70-3EA2BB37935C}"/>
                      </a:ext>
                    </a:extLst>
                  </p:cNvPr>
                  <p:cNvSpPr>
                    <a:spLocks noChangeAspect="1" noEditPoints="1"/>
                  </p:cNvSpPr>
                  <p:nvPr/>
                </p:nvSpPr>
                <p:spPr bwMode="auto">
                  <a:xfrm>
                    <a:off x="9896347" y="5684082"/>
                    <a:ext cx="365760" cy="365760"/>
                  </a:xfrm>
                  <a:custGeom>
                    <a:avLst/>
                    <a:gdLst>
                      <a:gd name="T0" fmla="*/ 106 w 360"/>
                      <a:gd name="T1" fmla="*/ 182 h 360"/>
                      <a:gd name="T2" fmla="*/ 180 w 360"/>
                      <a:gd name="T3" fmla="*/ 108 h 360"/>
                      <a:gd name="T4" fmla="*/ 254 w 360"/>
                      <a:gd name="T5" fmla="*/ 182 h 360"/>
                      <a:gd name="T6" fmla="*/ 180 w 360"/>
                      <a:gd name="T7" fmla="*/ 256 h 360"/>
                      <a:gd name="T8" fmla="*/ 106 w 360"/>
                      <a:gd name="T9" fmla="*/ 182 h 360"/>
                      <a:gd name="T10" fmla="*/ 103 w 360"/>
                      <a:gd name="T11" fmla="*/ 103 h 360"/>
                      <a:gd name="T12" fmla="*/ 52 w 360"/>
                      <a:gd name="T13" fmla="*/ 53 h 360"/>
                      <a:gd name="T14" fmla="*/ 256 w 360"/>
                      <a:gd name="T15" fmla="*/ 103 h 360"/>
                      <a:gd name="T16" fmla="*/ 308 w 360"/>
                      <a:gd name="T17" fmla="*/ 53 h 360"/>
                      <a:gd name="T18" fmla="*/ 180 w 360"/>
                      <a:gd name="T19" fmla="*/ 72 h 360"/>
                      <a:gd name="T20" fmla="*/ 180 w 360"/>
                      <a:gd name="T21" fmla="*/ 0 h 360"/>
                      <a:gd name="T22" fmla="*/ 180 w 360"/>
                      <a:gd name="T23" fmla="*/ 288 h 360"/>
                      <a:gd name="T24" fmla="*/ 180 w 360"/>
                      <a:gd name="T25" fmla="*/ 360 h 360"/>
                      <a:gd name="T26" fmla="*/ 256 w 360"/>
                      <a:gd name="T27" fmla="*/ 256 h 360"/>
                      <a:gd name="T28" fmla="*/ 308 w 360"/>
                      <a:gd name="T29" fmla="*/ 307 h 360"/>
                      <a:gd name="T30" fmla="*/ 103 w 360"/>
                      <a:gd name="T31" fmla="*/ 256 h 360"/>
                      <a:gd name="T32" fmla="*/ 52 w 360"/>
                      <a:gd name="T33" fmla="*/ 307 h 360"/>
                      <a:gd name="T34" fmla="*/ 72 w 360"/>
                      <a:gd name="T35" fmla="*/ 180 h 360"/>
                      <a:gd name="T36" fmla="*/ 0 w 360"/>
                      <a:gd name="T37" fmla="*/ 180 h 360"/>
                      <a:gd name="T38" fmla="*/ 288 w 360"/>
                      <a:gd name="T39" fmla="*/ 180 h 360"/>
                      <a:gd name="T40" fmla="*/ 360 w 360"/>
                      <a:gd name="T41" fmla="*/ 180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60" h="360">
                        <a:moveTo>
                          <a:pt x="106" y="182"/>
                        </a:moveTo>
                        <a:cubicBezTo>
                          <a:pt x="106" y="141"/>
                          <a:pt x="139" y="108"/>
                          <a:pt x="180" y="108"/>
                        </a:cubicBezTo>
                        <a:cubicBezTo>
                          <a:pt x="221" y="108"/>
                          <a:pt x="254" y="141"/>
                          <a:pt x="254" y="182"/>
                        </a:cubicBezTo>
                        <a:cubicBezTo>
                          <a:pt x="254" y="223"/>
                          <a:pt x="221" y="256"/>
                          <a:pt x="180" y="256"/>
                        </a:cubicBezTo>
                        <a:cubicBezTo>
                          <a:pt x="139" y="256"/>
                          <a:pt x="106" y="223"/>
                          <a:pt x="106" y="182"/>
                        </a:cubicBezTo>
                        <a:close/>
                        <a:moveTo>
                          <a:pt x="103" y="103"/>
                        </a:moveTo>
                        <a:cubicBezTo>
                          <a:pt x="52" y="53"/>
                          <a:pt x="52" y="53"/>
                          <a:pt x="52" y="53"/>
                        </a:cubicBezTo>
                        <a:moveTo>
                          <a:pt x="256" y="103"/>
                        </a:moveTo>
                        <a:cubicBezTo>
                          <a:pt x="308" y="53"/>
                          <a:pt x="308" y="53"/>
                          <a:pt x="308" y="53"/>
                        </a:cubicBezTo>
                        <a:moveTo>
                          <a:pt x="180" y="72"/>
                        </a:moveTo>
                        <a:cubicBezTo>
                          <a:pt x="180" y="0"/>
                          <a:pt x="180" y="0"/>
                          <a:pt x="180" y="0"/>
                        </a:cubicBezTo>
                        <a:moveTo>
                          <a:pt x="180" y="288"/>
                        </a:moveTo>
                        <a:cubicBezTo>
                          <a:pt x="180" y="360"/>
                          <a:pt x="180" y="360"/>
                          <a:pt x="180" y="360"/>
                        </a:cubicBezTo>
                        <a:moveTo>
                          <a:pt x="256" y="256"/>
                        </a:moveTo>
                        <a:cubicBezTo>
                          <a:pt x="308" y="307"/>
                          <a:pt x="308" y="307"/>
                          <a:pt x="308" y="307"/>
                        </a:cubicBezTo>
                        <a:moveTo>
                          <a:pt x="103" y="256"/>
                        </a:moveTo>
                        <a:cubicBezTo>
                          <a:pt x="52" y="307"/>
                          <a:pt x="52" y="307"/>
                          <a:pt x="52" y="307"/>
                        </a:cubicBezTo>
                        <a:moveTo>
                          <a:pt x="72" y="180"/>
                        </a:moveTo>
                        <a:cubicBezTo>
                          <a:pt x="0" y="180"/>
                          <a:pt x="0" y="180"/>
                          <a:pt x="0" y="180"/>
                        </a:cubicBezTo>
                        <a:moveTo>
                          <a:pt x="288" y="180"/>
                        </a:moveTo>
                        <a:cubicBezTo>
                          <a:pt x="360" y="180"/>
                          <a:pt x="360" y="180"/>
                          <a:pt x="360" y="180"/>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1A1A1A">
                          <a:lumMod val="65000"/>
                          <a:lumOff val="35000"/>
                        </a:srgbClr>
                      </a:solidFill>
                      <a:effectLst/>
                      <a:uLnTx/>
                      <a:uFillTx/>
                      <a:latin typeface="Segoe UI"/>
                      <a:ea typeface="+mn-ea"/>
                      <a:cs typeface="+mn-cs"/>
                    </a:endParaRPr>
                  </a:p>
                </p:txBody>
              </p:sp>
            </p:grpSp>
          </p:grpSp>
          <p:grpSp>
            <p:nvGrpSpPr>
              <p:cNvPr id="78" name="Group 77">
                <a:extLst>
                  <a:ext uri="{FF2B5EF4-FFF2-40B4-BE49-F238E27FC236}">
                    <a16:creationId xmlns:a16="http://schemas.microsoft.com/office/drawing/2014/main" id="{57000432-3488-4313-8BF2-42C0AF59EB82}"/>
                  </a:ext>
                </a:extLst>
              </p:cNvPr>
              <p:cNvGrpSpPr/>
              <p:nvPr/>
            </p:nvGrpSpPr>
            <p:grpSpPr>
              <a:xfrm>
                <a:off x="8878174" y="5597801"/>
                <a:ext cx="914400" cy="914400"/>
                <a:chOff x="8579289" y="5592756"/>
                <a:chExt cx="914400" cy="914400"/>
              </a:xfrm>
            </p:grpSpPr>
            <p:sp>
              <p:nvSpPr>
                <p:cNvPr id="96" name="Rectangle 95">
                  <a:extLst>
                    <a:ext uri="{FF2B5EF4-FFF2-40B4-BE49-F238E27FC236}">
                      <a16:creationId xmlns:a16="http://schemas.microsoft.com/office/drawing/2014/main" id="{6B718220-BCE2-49C5-A2EC-040C71D1FD76}"/>
                    </a:ext>
                  </a:extLst>
                </p:cNvPr>
                <p:cNvSpPr/>
                <p:nvPr/>
              </p:nvSpPr>
              <p:spPr bwMode="auto">
                <a:xfrm>
                  <a:off x="8579289" y="5592756"/>
                  <a:ext cx="914400" cy="914400"/>
                </a:xfrm>
                <a:prstGeom prst="rect">
                  <a:avLst/>
                </a:prstGeom>
                <a:solidFill>
                  <a:srgbClr val="3899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20" rIns="0" bIns="4572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EV Charging</a:t>
                  </a:r>
                </a:p>
              </p:txBody>
            </p:sp>
            <p:sp>
              <p:nvSpPr>
                <p:cNvPr id="97" name="car_3" title="Icon of a car with signal lines on top">
                  <a:extLst>
                    <a:ext uri="{FF2B5EF4-FFF2-40B4-BE49-F238E27FC236}">
                      <a16:creationId xmlns:a16="http://schemas.microsoft.com/office/drawing/2014/main" id="{7E78D442-841D-4475-AA09-CA01554E0E1C}"/>
                    </a:ext>
                  </a:extLst>
                </p:cNvPr>
                <p:cNvSpPr>
                  <a:spLocks noChangeAspect="1" noEditPoints="1"/>
                </p:cNvSpPr>
                <p:nvPr/>
              </p:nvSpPr>
              <p:spPr bwMode="auto">
                <a:xfrm>
                  <a:off x="8775780" y="5832843"/>
                  <a:ext cx="457200" cy="343390"/>
                </a:xfrm>
                <a:custGeom>
                  <a:avLst/>
                  <a:gdLst>
                    <a:gd name="T0" fmla="*/ 27 w 339"/>
                    <a:gd name="T1" fmla="*/ 121 h 255"/>
                    <a:gd name="T2" fmla="*/ 287 w 339"/>
                    <a:gd name="T3" fmla="*/ 121 h 255"/>
                    <a:gd name="T4" fmla="*/ 339 w 339"/>
                    <a:gd name="T5" fmla="*/ 173 h 255"/>
                    <a:gd name="T6" fmla="*/ 339 w 339"/>
                    <a:gd name="T7" fmla="*/ 211 h 255"/>
                    <a:gd name="T8" fmla="*/ 318 w 339"/>
                    <a:gd name="T9" fmla="*/ 233 h 255"/>
                    <a:gd name="T10" fmla="*/ 294 w 339"/>
                    <a:gd name="T11" fmla="*/ 233 h 255"/>
                    <a:gd name="T12" fmla="*/ 297 w 339"/>
                    <a:gd name="T13" fmla="*/ 219 h 255"/>
                    <a:gd name="T14" fmla="*/ 261 w 339"/>
                    <a:gd name="T15" fmla="*/ 182 h 255"/>
                    <a:gd name="T16" fmla="*/ 224 w 339"/>
                    <a:gd name="T17" fmla="*/ 219 h 255"/>
                    <a:gd name="T18" fmla="*/ 261 w 339"/>
                    <a:gd name="T19" fmla="*/ 255 h 255"/>
                    <a:gd name="T20" fmla="*/ 297 w 339"/>
                    <a:gd name="T21" fmla="*/ 219 h 255"/>
                    <a:gd name="T22" fmla="*/ 95 w 339"/>
                    <a:gd name="T23" fmla="*/ 219 h 255"/>
                    <a:gd name="T24" fmla="*/ 59 w 339"/>
                    <a:gd name="T25" fmla="*/ 182 h 255"/>
                    <a:gd name="T26" fmla="*/ 22 w 339"/>
                    <a:gd name="T27" fmla="*/ 219 h 255"/>
                    <a:gd name="T28" fmla="*/ 59 w 339"/>
                    <a:gd name="T29" fmla="*/ 255 h 255"/>
                    <a:gd name="T30" fmla="*/ 95 w 339"/>
                    <a:gd name="T31" fmla="*/ 219 h 255"/>
                    <a:gd name="T32" fmla="*/ 63 w 339"/>
                    <a:gd name="T33" fmla="*/ 51 h 255"/>
                    <a:gd name="T34" fmla="*/ 10 w 339"/>
                    <a:gd name="T35" fmla="*/ 156 h 255"/>
                    <a:gd name="T36" fmla="*/ 0 w 339"/>
                    <a:gd name="T37" fmla="*/ 190 h 255"/>
                    <a:gd name="T38" fmla="*/ 24 w 339"/>
                    <a:gd name="T39" fmla="*/ 229 h 255"/>
                    <a:gd name="T40" fmla="*/ 271 w 339"/>
                    <a:gd name="T41" fmla="*/ 121 h 255"/>
                    <a:gd name="T42" fmla="*/ 222 w 339"/>
                    <a:gd name="T43" fmla="*/ 66 h 255"/>
                    <a:gd name="T44" fmla="*/ 194 w 339"/>
                    <a:gd name="T45" fmla="*/ 51 h 255"/>
                    <a:gd name="T46" fmla="*/ 37 w 339"/>
                    <a:gd name="T47" fmla="*/ 51 h 255"/>
                    <a:gd name="T48" fmla="*/ 227 w 339"/>
                    <a:gd name="T49" fmla="*/ 233 h 255"/>
                    <a:gd name="T50" fmla="*/ 92 w 339"/>
                    <a:gd name="T51" fmla="*/ 233 h 255"/>
                    <a:gd name="T52" fmla="*/ 134 w 339"/>
                    <a:gd name="T53" fmla="*/ 233 h 255"/>
                    <a:gd name="T54" fmla="*/ 134 w 339"/>
                    <a:gd name="T55" fmla="*/ 51 h 255"/>
                    <a:gd name="T56" fmla="*/ 258 w 339"/>
                    <a:gd name="T57" fmla="*/ 66 h 255"/>
                    <a:gd name="T58" fmla="*/ 269 w 339"/>
                    <a:gd name="T59" fmla="*/ 70 h 255"/>
                    <a:gd name="T60" fmla="*/ 273 w 339"/>
                    <a:gd name="T61" fmla="*/ 79 h 255"/>
                    <a:gd name="T62" fmla="*/ 305 w 339"/>
                    <a:gd name="T63" fmla="*/ 79 h 255"/>
                    <a:gd name="T64" fmla="*/ 292 w 339"/>
                    <a:gd name="T65" fmla="*/ 47 h 255"/>
                    <a:gd name="T66" fmla="*/ 258 w 339"/>
                    <a:gd name="T67" fmla="*/ 33 h 255"/>
                    <a:gd name="T68" fmla="*/ 339 w 339"/>
                    <a:gd name="T69" fmla="*/ 79 h 255"/>
                    <a:gd name="T70" fmla="*/ 316 w 339"/>
                    <a:gd name="T71" fmla="*/ 23 h 255"/>
                    <a:gd name="T72" fmla="*/ 258 w 339"/>
                    <a:gd name="T73"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39" h="255">
                      <a:moveTo>
                        <a:pt x="27" y="121"/>
                      </a:moveTo>
                      <a:cubicBezTo>
                        <a:pt x="287" y="121"/>
                        <a:pt x="287" y="121"/>
                        <a:pt x="287" y="121"/>
                      </a:cubicBezTo>
                      <a:cubicBezTo>
                        <a:pt x="316" y="121"/>
                        <a:pt x="339" y="145"/>
                        <a:pt x="339" y="173"/>
                      </a:cubicBezTo>
                      <a:cubicBezTo>
                        <a:pt x="339" y="211"/>
                        <a:pt x="339" y="211"/>
                        <a:pt x="339" y="211"/>
                      </a:cubicBezTo>
                      <a:cubicBezTo>
                        <a:pt x="339" y="223"/>
                        <a:pt x="330" y="233"/>
                        <a:pt x="318" y="233"/>
                      </a:cubicBezTo>
                      <a:cubicBezTo>
                        <a:pt x="294" y="233"/>
                        <a:pt x="294" y="233"/>
                        <a:pt x="294" y="233"/>
                      </a:cubicBezTo>
                      <a:moveTo>
                        <a:pt x="297" y="219"/>
                      </a:moveTo>
                      <a:cubicBezTo>
                        <a:pt x="297" y="199"/>
                        <a:pt x="281" y="182"/>
                        <a:pt x="261" y="182"/>
                      </a:cubicBezTo>
                      <a:cubicBezTo>
                        <a:pt x="241" y="182"/>
                        <a:pt x="224" y="199"/>
                        <a:pt x="224" y="219"/>
                      </a:cubicBezTo>
                      <a:cubicBezTo>
                        <a:pt x="224" y="239"/>
                        <a:pt x="241" y="255"/>
                        <a:pt x="261" y="255"/>
                      </a:cubicBezTo>
                      <a:cubicBezTo>
                        <a:pt x="281" y="255"/>
                        <a:pt x="297" y="239"/>
                        <a:pt x="297" y="219"/>
                      </a:cubicBezTo>
                      <a:close/>
                      <a:moveTo>
                        <a:pt x="95" y="219"/>
                      </a:moveTo>
                      <a:cubicBezTo>
                        <a:pt x="95" y="199"/>
                        <a:pt x="79" y="182"/>
                        <a:pt x="59" y="182"/>
                      </a:cubicBezTo>
                      <a:cubicBezTo>
                        <a:pt x="39" y="182"/>
                        <a:pt x="22" y="199"/>
                        <a:pt x="22" y="219"/>
                      </a:cubicBezTo>
                      <a:cubicBezTo>
                        <a:pt x="22" y="239"/>
                        <a:pt x="39" y="255"/>
                        <a:pt x="59" y="255"/>
                      </a:cubicBezTo>
                      <a:cubicBezTo>
                        <a:pt x="79" y="255"/>
                        <a:pt x="95" y="239"/>
                        <a:pt x="95" y="219"/>
                      </a:cubicBezTo>
                      <a:close/>
                      <a:moveTo>
                        <a:pt x="63" y="51"/>
                      </a:moveTo>
                      <a:cubicBezTo>
                        <a:pt x="63" y="51"/>
                        <a:pt x="20" y="135"/>
                        <a:pt x="10" y="156"/>
                      </a:cubicBezTo>
                      <a:cubicBezTo>
                        <a:pt x="0" y="178"/>
                        <a:pt x="0" y="190"/>
                        <a:pt x="0" y="190"/>
                      </a:cubicBezTo>
                      <a:cubicBezTo>
                        <a:pt x="0" y="205"/>
                        <a:pt x="9" y="224"/>
                        <a:pt x="24" y="229"/>
                      </a:cubicBezTo>
                      <a:moveTo>
                        <a:pt x="271" y="121"/>
                      </a:moveTo>
                      <a:cubicBezTo>
                        <a:pt x="222" y="66"/>
                        <a:pt x="222" y="66"/>
                        <a:pt x="222" y="66"/>
                      </a:cubicBezTo>
                      <a:cubicBezTo>
                        <a:pt x="214" y="56"/>
                        <a:pt x="206" y="51"/>
                        <a:pt x="194" y="51"/>
                      </a:cubicBezTo>
                      <a:cubicBezTo>
                        <a:pt x="37" y="51"/>
                        <a:pt x="37" y="51"/>
                        <a:pt x="37" y="51"/>
                      </a:cubicBezTo>
                      <a:moveTo>
                        <a:pt x="227" y="233"/>
                      </a:moveTo>
                      <a:cubicBezTo>
                        <a:pt x="92" y="233"/>
                        <a:pt x="92" y="233"/>
                        <a:pt x="92" y="233"/>
                      </a:cubicBezTo>
                      <a:moveTo>
                        <a:pt x="134" y="233"/>
                      </a:moveTo>
                      <a:cubicBezTo>
                        <a:pt x="134" y="51"/>
                        <a:pt x="134" y="51"/>
                        <a:pt x="134" y="51"/>
                      </a:cubicBezTo>
                      <a:moveTo>
                        <a:pt x="258" y="66"/>
                      </a:moveTo>
                      <a:cubicBezTo>
                        <a:pt x="262" y="66"/>
                        <a:pt x="266" y="67"/>
                        <a:pt x="269" y="70"/>
                      </a:cubicBezTo>
                      <a:cubicBezTo>
                        <a:pt x="271" y="73"/>
                        <a:pt x="273" y="76"/>
                        <a:pt x="273" y="79"/>
                      </a:cubicBezTo>
                      <a:moveTo>
                        <a:pt x="305" y="79"/>
                      </a:moveTo>
                      <a:cubicBezTo>
                        <a:pt x="305" y="67"/>
                        <a:pt x="301" y="56"/>
                        <a:pt x="292" y="47"/>
                      </a:cubicBezTo>
                      <a:cubicBezTo>
                        <a:pt x="283" y="38"/>
                        <a:pt x="270" y="33"/>
                        <a:pt x="258" y="33"/>
                      </a:cubicBezTo>
                      <a:moveTo>
                        <a:pt x="339" y="79"/>
                      </a:moveTo>
                      <a:cubicBezTo>
                        <a:pt x="339" y="59"/>
                        <a:pt x="331" y="39"/>
                        <a:pt x="316" y="23"/>
                      </a:cubicBezTo>
                      <a:cubicBezTo>
                        <a:pt x="300" y="7"/>
                        <a:pt x="279" y="0"/>
                        <a:pt x="258" y="0"/>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79" name="Group 78">
                <a:extLst>
                  <a:ext uri="{FF2B5EF4-FFF2-40B4-BE49-F238E27FC236}">
                    <a16:creationId xmlns:a16="http://schemas.microsoft.com/office/drawing/2014/main" id="{1543E1BA-7F0B-4B56-B1E7-181FCF7AB0FA}"/>
                  </a:ext>
                </a:extLst>
              </p:cNvPr>
              <p:cNvGrpSpPr/>
              <p:nvPr/>
            </p:nvGrpSpPr>
            <p:grpSpPr>
              <a:xfrm>
                <a:off x="7833327" y="4567189"/>
                <a:ext cx="914400" cy="914400"/>
                <a:chOff x="7505544" y="4580939"/>
                <a:chExt cx="914400" cy="914400"/>
              </a:xfrm>
            </p:grpSpPr>
            <p:sp>
              <p:nvSpPr>
                <p:cNvPr id="94" name="Rectangle 93">
                  <a:extLst>
                    <a:ext uri="{FF2B5EF4-FFF2-40B4-BE49-F238E27FC236}">
                      <a16:creationId xmlns:a16="http://schemas.microsoft.com/office/drawing/2014/main" id="{9A37E543-3276-4BE9-826A-4F1485BF8350}"/>
                    </a:ext>
                  </a:extLst>
                </p:cNvPr>
                <p:cNvSpPr/>
                <p:nvPr/>
              </p:nvSpPr>
              <p:spPr bwMode="auto">
                <a:xfrm>
                  <a:off x="7505544" y="4580939"/>
                  <a:ext cx="914400" cy="914400"/>
                </a:xfrm>
                <a:prstGeom prst="rect">
                  <a:avLst/>
                </a:prstGeom>
                <a:solidFill>
                  <a:srgbClr val="3899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20" rIns="0" bIns="4572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Urban Mobility</a:t>
                  </a:r>
                </a:p>
              </p:txBody>
            </p:sp>
            <p:sp>
              <p:nvSpPr>
                <p:cNvPr id="95" name="bus" title="Icon of a bus">
                  <a:extLst>
                    <a:ext uri="{FF2B5EF4-FFF2-40B4-BE49-F238E27FC236}">
                      <a16:creationId xmlns:a16="http://schemas.microsoft.com/office/drawing/2014/main" id="{ACCF5844-5F2E-44DF-AC58-0FC4FA36A37A}"/>
                    </a:ext>
                  </a:extLst>
                </p:cNvPr>
                <p:cNvSpPr>
                  <a:spLocks noChangeAspect="1" noEditPoints="1"/>
                </p:cNvSpPr>
                <p:nvPr/>
              </p:nvSpPr>
              <p:spPr bwMode="auto">
                <a:xfrm>
                  <a:off x="7794077" y="4790520"/>
                  <a:ext cx="365760" cy="365760"/>
                </a:xfrm>
                <a:custGeom>
                  <a:avLst/>
                  <a:gdLst>
                    <a:gd name="T0" fmla="*/ 290 w 344"/>
                    <a:gd name="T1" fmla="*/ 0 h 343"/>
                    <a:gd name="T2" fmla="*/ 318 w 344"/>
                    <a:gd name="T3" fmla="*/ 28 h 343"/>
                    <a:gd name="T4" fmla="*/ 318 w 344"/>
                    <a:gd name="T5" fmla="*/ 314 h 343"/>
                    <a:gd name="T6" fmla="*/ 25 w 344"/>
                    <a:gd name="T7" fmla="*/ 314 h 343"/>
                    <a:gd name="T8" fmla="*/ 25 w 344"/>
                    <a:gd name="T9" fmla="*/ 28 h 343"/>
                    <a:gd name="T10" fmla="*/ 54 w 344"/>
                    <a:gd name="T11" fmla="*/ 0 h 343"/>
                    <a:gd name="T12" fmla="*/ 290 w 344"/>
                    <a:gd name="T13" fmla="*/ 0 h 343"/>
                    <a:gd name="T14" fmla="*/ 104 w 344"/>
                    <a:gd name="T15" fmla="*/ 46 h 343"/>
                    <a:gd name="T16" fmla="*/ 237 w 344"/>
                    <a:gd name="T17" fmla="*/ 46 h 343"/>
                    <a:gd name="T18" fmla="*/ 60 w 344"/>
                    <a:gd name="T19" fmla="*/ 224 h 343"/>
                    <a:gd name="T20" fmla="*/ 104 w 344"/>
                    <a:gd name="T21" fmla="*/ 224 h 343"/>
                    <a:gd name="T22" fmla="*/ 237 w 344"/>
                    <a:gd name="T23" fmla="*/ 224 h 343"/>
                    <a:gd name="T24" fmla="*/ 281 w 344"/>
                    <a:gd name="T25" fmla="*/ 224 h 343"/>
                    <a:gd name="T26" fmla="*/ 25 w 344"/>
                    <a:gd name="T27" fmla="*/ 92 h 343"/>
                    <a:gd name="T28" fmla="*/ 318 w 344"/>
                    <a:gd name="T29" fmla="*/ 92 h 343"/>
                    <a:gd name="T30" fmla="*/ 25 w 344"/>
                    <a:gd name="T31" fmla="*/ 179 h 343"/>
                    <a:gd name="T32" fmla="*/ 318 w 344"/>
                    <a:gd name="T33" fmla="*/ 179 h 343"/>
                    <a:gd name="T34" fmla="*/ 25 w 344"/>
                    <a:gd name="T35" fmla="*/ 268 h 343"/>
                    <a:gd name="T36" fmla="*/ 318 w 344"/>
                    <a:gd name="T37" fmla="*/ 268 h 343"/>
                    <a:gd name="T38" fmla="*/ 172 w 344"/>
                    <a:gd name="T39" fmla="*/ 92 h 343"/>
                    <a:gd name="T40" fmla="*/ 172 w 344"/>
                    <a:gd name="T41" fmla="*/ 179 h 343"/>
                    <a:gd name="T42" fmla="*/ 318 w 344"/>
                    <a:gd name="T43" fmla="*/ 124 h 343"/>
                    <a:gd name="T44" fmla="*/ 344 w 344"/>
                    <a:gd name="T45" fmla="*/ 124 h 343"/>
                    <a:gd name="T46" fmla="*/ 344 w 344"/>
                    <a:gd name="T47" fmla="*/ 83 h 343"/>
                    <a:gd name="T48" fmla="*/ 318 w 344"/>
                    <a:gd name="T49" fmla="*/ 83 h 343"/>
                    <a:gd name="T50" fmla="*/ 240 w 344"/>
                    <a:gd name="T51" fmla="*/ 314 h 343"/>
                    <a:gd name="T52" fmla="*/ 240 w 344"/>
                    <a:gd name="T53" fmla="*/ 343 h 343"/>
                    <a:gd name="T54" fmla="*/ 301 w 344"/>
                    <a:gd name="T55" fmla="*/ 343 h 343"/>
                    <a:gd name="T56" fmla="*/ 301 w 344"/>
                    <a:gd name="T57" fmla="*/ 314 h 343"/>
                    <a:gd name="T58" fmla="*/ 38 w 344"/>
                    <a:gd name="T59" fmla="*/ 314 h 343"/>
                    <a:gd name="T60" fmla="*/ 38 w 344"/>
                    <a:gd name="T61" fmla="*/ 343 h 343"/>
                    <a:gd name="T62" fmla="*/ 98 w 344"/>
                    <a:gd name="T63" fmla="*/ 343 h 343"/>
                    <a:gd name="T64" fmla="*/ 98 w 344"/>
                    <a:gd name="T65" fmla="*/ 314 h 343"/>
                    <a:gd name="T66" fmla="*/ 25 w 344"/>
                    <a:gd name="T67" fmla="*/ 83 h 343"/>
                    <a:gd name="T68" fmla="*/ 0 w 344"/>
                    <a:gd name="T69" fmla="*/ 83 h 343"/>
                    <a:gd name="T70" fmla="*/ 0 w 344"/>
                    <a:gd name="T71" fmla="*/ 124 h 343"/>
                    <a:gd name="T72" fmla="*/ 25 w 344"/>
                    <a:gd name="T73" fmla="*/ 124 h 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44" h="343">
                      <a:moveTo>
                        <a:pt x="290" y="0"/>
                      </a:moveTo>
                      <a:cubicBezTo>
                        <a:pt x="305" y="0"/>
                        <a:pt x="318" y="12"/>
                        <a:pt x="318" y="28"/>
                      </a:cubicBezTo>
                      <a:cubicBezTo>
                        <a:pt x="318" y="314"/>
                        <a:pt x="318" y="314"/>
                        <a:pt x="318" y="314"/>
                      </a:cubicBezTo>
                      <a:cubicBezTo>
                        <a:pt x="25" y="314"/>
                        <a:pt x="25" y="314"/>
                        <a:pt x="25" y="314"/>
                      </a:cubicBezTo>
                      <a:cubicBezTo>
                        <a:pt x="25" y="28"/>
                        <a:pt x="25" y="28"/>
                        <a:pt x="25" y="28"/>
                      </a:cubicBezTo>
                      <a:cubicBezTo>
                        <a:pt x="25" y="12"/>
                        <a:pt x="38" y="0"/>
                        <a:pt x="54" y="0"/>
                      </a:cubicBezTo>
                      <a:lnTo>
                        <a:pt x="290" y="0"/>
                      </a:lnTo>
                      <a:close/>
                      <a:moveTo>
                        <a:pt x="104" y="46"/>
                      </a:moveTo>
                      <a:cubicBezTo>
                        <a:pt x="237" y="46"/>
                        <a:pt x="237" y="46"/>
                        <a:pt x="237" y="46"/>
                      </a:cubicBezTo>
                      <a:moveTo>
                        <a:pt x="60" y="224"/>
                      </a:moveTo>
                      <a:cubicBezTo>
                        <a:pt x="104" y="224"/>
                        <a:pt x="104" y="224"/>
                        <a:pt x="104" y="224"/>
                      </a:cubicBezTo>
                      <a:moveTo>
                        <a:pt x="237" y="224"/>
                      </a:moveTo>
                      <a:cubicBezTo>
                        <a:pt x="281" y="224"/>
                        <a:pt x="281" y="224"/>
                        <a:pt x="281" y="224"/>
                      </a:cubicBezTo>
                      <a:moveTo>
                        <a:pt x="25" y="92"/>
                      </a:moveTo>
                      <a:cubicBezTo>
                        <a:pt x="318" y="92"/>
                        <a:pt x="318" y="92"/>
                        <a:pt x="318" y="92"/>
                      </a:cubicBezTo>
                      <a:moveTo>
                        <a:pt x="25" y="179"/>
                      </a:moveTo>
                      <a:cubicBezTo>
                        <a:pt x="318" y="179"/>
                        <a:pt x="318" y="179"/>
                        <a:pt x="318" y="179"/>
                      </a:cubicBezTo>
                      <a:moveTo>
                        <a:pt x="25" y="268"/>
                      </a:moveTo>
                      <a:cubicBezTo>
                        <a:pt x="318" y="268"/>
                        <a:pt x="318" y="268"/>
                        <a:pt x="318" y="268"/>
                      </a:cubicBezTo>
                      <a:moveTo>
                        <a:pt x="172" y="92"/>
                      </a:moveTo>
                      <a:cubicBezTo>
                        <a:pt x="172" y="179"/>
                        <a:pt x="172" y="179"/>
                        <a:pt x="172" y="179"/>
                      </a:cubicBezTo>
                      <a:moveTo>
                        <a:pt x="318" y="124"/>
                      </a:moveTo>
                      <a:cubicBezTo>
                        <a:pt x="344" y="124"/>
                        <a:pt x="344" y="124"/>
                        <a:pt x="344" y="124"/>
                      </a:cubicBezTo>
                      <a:cubicBezTo>
                        <a:pt x="344" y="83"/>
                        <a:pt x="344" y="83"/>
                        <a:pt x="344" y="83"/>
                      </a:cubicBezTo>
                      <a:cubicBezTo>
                        <a:pt x="318" y="83"/>
                        <a:pt x="318" y="83"/>
                        <a:pt x="318" y="83"/>
                      </a:cubicBezTo>
                      <a:moveTo>
                        <a:pt x="240" y="314"/>
                      </a:moveTo>
                      <a:cubicBezTo>
                        <a:pt x="240" y="343"/>
                        <a:pt x="240" y="343"/>
                        <a:pt x="240" y="343"/>
                      </a:cubicBezTo>
                      <a:cubicBezTo>
                        <a:pt x="301" y="343"/>
                        <a:pt x="301" y="343"/>
                        <a:pt x="301" y="343"/>
                      </a:cubicBezTo>
                      <a:cubicBezTo>
                        <a:pt x="301" y="314"/>
                        <a:pt x="301" y="314"/>
                        <a:pt x="301" y="314"/>
                      </a:cubicBezTo>
                      <a:moveTo>
                        <a:pt x="38" y="314"/>
                      </a:moveTo>
                      <a:cubicBezTo>
                        <a:pt x="38" y="343"/>
                        <a:pt x="38" y="343"/>
                        <a:pt x="38" y="343"/>
                      </a:cubicBezTo>
                      <a:cubicBezTo>
                        <a:pt x="98" y="343"/>
                        <a:pt x="98" y="343"/>
                        <a:pt x="98" y="343"/>
                      </a:cubicBezTo>
                      <a:cubicBezTo>
                        <a:pt x="98" y="314"/>
                        <a:pt x="98" y="314"/>
                        <a:pt x="98" y="314"/>
                      </a:cubicBezTo>
                      <a:moveTo>
                        <a:pt x="25" y="83"/>
                      </a:moveTo>
                      <a:cubicBezTo>
                        <a:pt x="0" y="83"/>
                        <a:pt x="0" y="83"/>
                        <a:pt x="0" y="83"/>
                      </a:cubicBezTo>
                      <a:cubicBezTo>
                        <a:pt x="0" y="124"/>
                        <a:pt x="0" y="124"/>
                        <a:pt x="0" y="124"/>
                      </a:cubicBezTo>
                      <a:cubicBezTo>
                        <a:pt x="25" y="124"/>
                        <a:pt x="25" y="124"/>
                        <a:pt x="25" y="124"/>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80" name="Group 79">
                <a:extLst>
                  <a:ext uri="{FF2B5EF4-FFF2-40B4-BE49-F238E27FC236}">
                    <a16:creationId xmlns:a16="http://schemas.microsoft.com/office/drawing/2014/main" id="{BC5AA1B2-EDDA-472E-8301-1421EB96E811}"/>
                  </a:ext>
                </a:extLst>
              </p:cNvPr>
              <p:cNvGrpSpPr/>
              <p:nvPr/>
            </p:nvGrpSpPr>
            <p:grpSpPr>
              <a:xfrm>
                <a:off x="7833537" y="5597801"/>
                <a:ext cx="914400" cy="914400"/>
                <a:chOff x="7519294" y="5592865"/>
                <a:chExt cx="914400" cy="914400"/>
              </a:xfrm>
            </p:grpSpPr>
            <p:sp>
              <p:nvSpPr>
                <p:cNvPr id="90" name="Rectangle 89">
                  <a:extLst>
                    <a:ext uri="{FF2B5EF4-FFF2-40B4-BE49-F238E27FC236}">
                      <a16:creationId xmlns:a16="http://schemas.microsoft.com/office/drawing/2014/main" id="{D4E61012-FCF2-48AB-9E49-D81A9D7DE350}"/>
                    </a:ext>
                  </a:extLst>
                </p:cNvPr>
                <p:cNvSpPr/>
                <p:nvPr/>
              </p:nvSpPr>
              <p:spPr bwMode="auto">
                <a:xfrm>
                  <a:off x="7519294" y="5592865"/>
                  <a:ext cx="914400" cy="914400"/>
                </a:xfrm>
                <a:prstGeom prst="rect">
                  <a:avLst/>
                </a:prstGeom>
                <a:solidFill>
                  <a:srgbClr val="3899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20" rIns="0" bIns="4572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Parking</a:t>
                  </a:r>
                </a:p>
              </p:txBody>
            </p:sp>
            <p:sp>
              <p:nvSpPr>
                <p:cNvPr id="91" name="Car" title="Icon of the front of a car">
                  <a:extLst>
                    <a:ext uri="{FF2B5EF4-FFF2-40B4-BE49-F238E27FC236}">
                      <a16:creationId xmlns:a16="http://schemas.microsoft.com/office/drawing/2014/main" id="{F4C7657B-0882-49A2-B9EF-9149EA99FA48}"/>
                    </a:ext>
                  </a:extLst>
                </p:cNvPr>
                <p:cNvSpPr>
                  <a:spLocks noChangeAspect="1" noEditPoints="1"/>
                </p:cNvSpPr>
                <p:nvPr/>
              </p:nvSpPr>
              <p:spPr bwMode="auto">
                <a:xfrm>
                  <a:off x="7750347" y="5918357"/>
                  <a:ext cx="324612" cy="249819"/>
                </a:xfrm>
                <a:custGeom>
                  <a:avLst/>
                  <a:gdLst>
                    <a:gd name="T0" fmla="*/ 349 w 360"/>
                    <a:gd name="T1" fmla="*/ 148 h 276"/>
                    <a:gd name="T2" fmla="*/ 349 w 360"/>
                    <a:gd name="T3" fmla="*/ 252 h 276"/>
                    <a:gd name="T4" fmla="*/ 14 w 360"/>
                    <a:gd name="T5" fmla="*/ 252 h 276"/>
                    <a:gd name="T6" fmla="*/ 14 w 360"/>
                    <a:gd name="T7" fmla="*/ 149 h 276"/>
                    <a:gd name="T8" fmla="*/ 51 w 360"/>
                    <a:gd name="T9" fmla="*/ 43 h 276"/>
                    <a:gd name="T10" fmla="*/ 94 w 360"/>
                    <a:gd name="T11" fmla="*/ 0 h 276"/>
                    <a:gd name="T12" fmla="*/ 268 w 360"/>
                    <a:gd name="T13" fmla="*/ 0 h 276"/>
                    <a:gd name="T14" fmla="*/ 311 w 360"/>
                    <a:gd name="T15" fmla="*/ 43 h 276"/>
                    <a:gd name="T16" fmla="*/ 349 w 360"/>
                    <a:gd name="T17" fmla="*/ 148 h 276"/>
                    <a:gd name="T18" fmla="*/ 77 w 360"/>
                    <a:gd name="T19" fmla="*/ 174 h 276"/>
                    <a:gd name="T20" fmla="*/ 91 w 360"/>
                    <a:gd name="T21" fmla="*/ 160 h 276"/>
                    <a:gd name="T22" fmla="*/ 77 w 360"/>
                    <a:gd name="T23" fmla="*/ 145 h 276"/>
                    <a:gd name="T24" fmla="*/ 63 w 360"/>
                    <a:gd name="T25" fmla="*/ 160 h 276"/>
                    <a:gd name="T26" fmla="*/ 77 w 360"/>
                    <a:gd name="T27" fmla="*/ 174 h 276"/>
                    <a:gd name="T28" fmla="*/ 14 w 360"/>
                    <a:gd name="T29" fmla="*/ 252 h 276"/>
                    <a:gd name="T30" fmla="*/ 14 w 360"/>
                    <a:gd name="T31" fmla="*/ 260 h 276"/>
                    <a:gd name="T32" fmla="*/ 30 w 360"/>
                    <a:gd name="T33" fmla="*/ 276 h 276"/>
                    <a:gd name="T34" fmla="*/ 50 w 360"/>
                    <a:gd name="T35" fmla="*/ 276 h 276"/>
                    <a:gd name="T36" fmla="*/ 67 w 360"/>
                    <a:gd name="T37" fmla="*/ 260 h 276"/>
                    <a:gd name="T38" fmla="*/ 67 w 360"/>
                    <a:gd name="T39" fmla="*/ 252 h 276"/>
                    <a:gd name="T40" fmla="*/ 295 w 360"/>
                    <a:gd name="T41" fmla="*/ 252 h 276"/>
                    <a:gd name="T42" fmla="*/ 295 w 360"/>
                    <a:gd name="T43" fmla="*/ 260 h 276"/>
                    <a:gd name="T44" fmla="*/ 312 w 360"/>
                    <a:gd name="T45" fmla="*/ 276 h 276"/>
                    <a:gd name="T46" fmla="*/ 332 w 360"/>
                    <a:gd name="T47" fmla="*/ 276 h 276"/>
                    <a:gd name="T48" fmla="*/ 349 w 360"/>
                    <a:gd name="T49" fmla="*/ 260 h 276"/>
                    <a:gd name="T50" fmla="*/ 349 w 360"/>
                    <a:gd name="T51" fmla="*/ 252 h 276"/>
                    <a:gd name="T52" fmla="*/ 283 w 360"/>
                    <a:gd name="T53" fmla="*/ 174 h 276"/>
                    <a:gd name="T54" fmla="*/ 297 w 360"/>
                    <a:gd name="T55" fmla="*/ 160 h 276"/>
                    <a:gd name="T56" fmla="*/ 283 w 360"/>
                    <a:gd name="T57" fmla="*/ 145 h 276"/>
                    <a:gd name="T58" fmla="*/ 268 w 360"/>
                    <a:gd name="T59" fmla="*/ 160 h 276"/>
                    <a:gd name="T60" fmla="*/ 283 w 360"/>
                    <a:gd name="T61" fmla="*/ 174 h 276"/>
                    <a:gd name="T62" fmla="*/ 245 w 360"/>
                    <a:gd name="T63" fmla="*/ 252 h 276"/>
                    <a:gd name="T64" fmla="*/ 245 w 360"/>
                    <a:gd name="T65" fmla="*/ 222 h 276"/>
                    <a:gd name="T66" fmla="*/ 229 w 360"/>
                    <a:gd name="T67" fmla="*/ 197 h 276"/>
                    <a:gd name="T68" fmla="*/ 133 w 360"/>
                    <a:gd name="T69" fmla="*/ 197 h 276"/>
                    <a:gd name="T70" fmla="*/ 117 w 360"/>
                    <a:gd name="T71" fmla="*/ 222 h 276"/>
                    <a:gd name="T72" fmla="*/ 117 w 360"/>
                    <a:gd name="T73" fmla="*/ 252 h 276"/>
                    <a:gd name="T74" fmla="*/ 0 w 360"/>
                    <a:gd name="T75" fmla="*/ 75 h 276"/>
                    <a:gd name="T76" fmla="*/ 16 w 360"/>
                    <a:gd name="T77" fmla="*/ 75 h 276"/>
                    <a:gd name="T78" fmla="*/ 32 w 360"/>
                    <a:gd name="T79" fmla="*/ 96 h 276"/>
                    <a:gd name="T80" fmla="*/ 330 w 360"/>
                    <a:gd name="T81" fmla="*/ 96 h 276"/>
                    <a:gd name="T82" fmla="*/ 345 w 360"/>
                    <a:gd name="T83" fmla="*/ 75 h 276"/>
                    <a:gd name="T84" fmla="*/ 360 w 360"/>
                    <a:gd name="T85" fmla="*/ 75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60" h="276">
                      <a:moveTo>
                        <a:pt x="349" y="148"/>
                      </a:moveTo>
                      <a:cubicBezTo>
                        <a:pt x="349" y="252"/>
                        <a:pt x="349" y="252"/>
                        <a:pt x="349" y="252"/>
                      </a:cubicBezTo>
                      <a:cubicBezTo>
                        <a:pt x="14" y="252"/>
                        <a:pt x="14" y="252"/>
                        <a:pt x="14" y="252"/>
                      </a:cubicBezTo>
                      <a:cubicBezTo>
                        <a:pt x="14" y="149"/>
                        <a:pt x="14" y="149"/>
                        <a:pt x="14" y="149"/>
                      </a:cubicBezTo>
                      <a:cubicBezTo>
                        <a:pt x="51" y="43"/>
                        <a:pt x="51" y="43"/>
                        <a:pt x="51" y="43"/>
                      </a:cubicBezTo>
                      <a:cubicBezTo>
                        <a:pt x="59" y="19"/>
                        <a:pt x="70" y="0"/>
                        <a:pt x="94" y="0"/>
                      </a:cubicBezTo>
                      <a:cubicBezTo>
                        <a:pt x="268" y="0"/>
                        <a:pt x="268" y="0"/>
                        <a:pt x="268" y="0"/>
                      </a:cubicBezTo>
                      <a:cubicBezTo>
                        <a:pt x="292" y="0"/>
                        <a:pt x="304" y="19"/>
                        <a:pt x="311" y="43"/>
                      </a:cubicBezTo>
                      <a:lnTo>
                        <a:pt x="349" y="148"/>
                      </a:lnTo>
                      <a:close/>
                      <a:moveTo>
                        <a:pt x="77" y="174"/>
                      </a:moveTo>
                      <a:cubicBezTo>
                        <a:pt x="85" y="174"/>
                        <a:pt x="91" y="167"/>
                        <a:pt x="91" y="160"/>
                      </a:cubicBezTo>
                      <a:cubicBezTo>
                        <a:pt x="91" y="152"/>
                        <a:pt x="85" y="145"/>
                        <a:pt x="77" y="145"/>
                      </a:cubicBezTo>
                      <a:cubicBezTo>
                        <a:pt x="69" y="145"/>
                        <a:pt x="63" y="152"/>
                        <a:pt x="63" y="160"/>
                      </a:cubicBezTo>
                      <a:cubicBezTo>
                        <a:pt x="63" y="167"/>
                        <a:pt x="69" y="174"/>
                        <a:pt x="77" y="174"/>
                      </a:cubicBezTo>
                      <a:close/>
                      <a:moveTo>
                        <a:pt x="14" y="252"/>
                      </a:moveTo>
                      <a:cubicBezTo>
                        <a:pt x="14" y="260"/>
                        <a:pt x="14" y="260"/>
                        <a:pt x="14" y="260"/>
                      </a:cubicBezTo>
                      <a:cubicBezTo>
                        <a:pt x="14" y="269"/>
                        <a:pt x="21" y="276"/>
                        <a:pt x="30" y="276"/>
                      </a:cubicBezTo>
                      <a:cubicBezTo>
                        <a:pt x="50" y="276"/>
                        <a:pt x="50" y="276"/>
                        <a:pt x="50" y="276"/>
                      </a:cubicBezTo>
                      <a:cubicBezTo>
                        <a:pt x="59" y="276"/>
                        <a:pt x="67" y="269"/>
                        <a:pt x="67" y="260"/>
                      </a:cubicBezTo>
                      <a:cubicBezTo>
                        <a:pt x="67" y="252"/>
                        <a:pt x="67" y="252"/>
                        <a:pt x="67" y="252"/>
                      </a:cubicBezTo>
                      <a:moveTo>
                        <a:pt x="295" y="252"/>
                      </a:moveTo>
                      <a:cubicBezTo>
                        <a:pt x="295" y="260"/>
                        <a:pt x="295" y="260"/>
                        <a:pt x="295" y="260"/>
                      </a:cubicBezTo>
                      <a:cubicBezTo>
                        <a:pt x="295" y="269"/>
                        <a:pt x="303" y="276"/>
                        <a:pt x="312" y="276"/>
                      </a:cubicBezTo>
                      <a:cubicBezTo>
                        <a:pt x="332" y="276"/>
                        <a:pt x="332" y="276"/>
                        <a:pt x="332" y="276"/>
                      </a:cubicBezTo>
                      <a:cubicBezTo>
                        <a:pt x="341" y="276"/>
                        <a:pt x="349" y="269"/>
                        <a:pt x="349" y="260"/>
                      </a:cubicBezTo>
                      <a:cubicBezTo>
                        <a:pt x="349" y="252"/>
                        <a:pt x="349" y="252"/>
                        <a:pt x="349" y="252"/>
                      </a:cubicBezTo>
                      <a:moveTo>
                        <a:pt x="283" y="174"/>
                      </a:moveTo>
                      <a:cubicBezTo>
                        <a:pt x="290" y="174"/>
                        <a:pt x="297" y="167"/>
                        <a:pt x="297" y="160"/>
                      </a:cubicBezTo>
                      <a:cubicBezTo>
                        <a:pt x="297" y="152"/>
                        <a:pt x="290" y="145"/>
                        <a:pt x="283" y="145"/>
                      </a:cubicBezTo>
                      <a:cubicBezTo>
                        <a:pt x="275" y="145"/>
                        <a:pt x="268" y="152"/>
                        <a:pt x="268" y="160"/>
                      </a:cubicBezTo>
                      <a:cubicBezTo>
                        <a:pt x="268" y="167"/>
                        <a:pt x="275" y="174"/>
                        <a:pt x="283" y="174"/>
                      </a:cubicBezTo>
                      <a:close/>
                      <a:moveTo>
                        <a:pt x="245" y="252"/>
                      </a:moveTo>
                      <a:cubicBezTo>
                        <a:pt x="245" y="222"/>
                        <a:pt x="245" y="222"/>
                        <a:pt x="245" y="222"/>
                      </a:cubicBezTo>
                      <a:cubicBezTo>
                        <a:pt x="229" y="197"/>
                        <a:pt x="229" y="197"/>
                        <a:pt x="229" y="197"/>
                      </a:cubicBezTo>
                      <a:cubicBezTo>
                        <a:pt x="133" y="197"/>
                        <a:pt x="133" y="197"/>
                        <a:pt x="133" y="197"/>
                      </a:cubicBezTo>
                      <a:cubicBezTo>
                        <a:pt x="117" y="222"/>
                        <a:pt x="117" y="222"/>
                        <a:pt x="117" y="222"/>
                      </a:cubicBezTo>
                      <a:cubicBezTo>
                        <a:pt x="117" y="252"/>
                        <a:pt x="117" y="252"/>
                        <a:pt x="117" y="252"/>
                      </a:cubicBezTo>
                      <a:moveTo>
                        <a:pt x="0" y="75"/>
                      </a:moveTo>
                      <a:cubicBezTo>
                        <a:pt x="16" y="75"/>
                        <a:pt x="16" y="75"/>
                        <a:pt x="16" y="75"/>
                      </a:cubicBezTo>
                      <a:cubicBezTo>
                        <a:pt x="32" y="96"/>
                        <a:pt x="32" y="96"/>
                        <a:pt x="32" y="96"/>
                      </a:cubicBezTo>
                      <a:cubicBezTo>
                        <a:pt x="330" y="96"/>
                        <a:pt x="330" y="96"/>
                        <a:pt x="330" y="96"/>
                      </a:cubicBezTo>
                      <a:cubicBezTo>
                        <a:pt x="345" y="75"/>
                        <a:pt x="345" y="75"/>
                        <a:pt x="345" y="75"/>
                      </a:cubicBezTo>
                      <a:cubicBezTo>
                        <a:pt x="360" y="75"/>
                        <a:pt x="360" y="75"/>
                        <a:pt x="360" y="75"/>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92" name="Oval 91">
                  <a:extLst>
                    <a:ext uri="{FF2B5EF4-FFF2-40B4-BE49-F238E27FC236}">
                      <a16:creationId xmlns:a16="http://schemas.microsoft.com/office/drawing/2014/main" id="{46D45EB9-D6D6-4516-8CBB-F09D35A753B3}"/>
                    </a:ext>
                  </a:extLst>
                </p:cNvPr>
                <p:cNvSpPr/>
                <p:nvPr/>
              </p:nvSpPr>
              <p:spPr bwMode="auto">
                <a:xfrm>
                  <a:off x="8074960" y="5758345"/>
                  <a:ext cx="197376" cy="179219"/>
                </a:xfrm>
                <a:prstGeom prst="ellipse">
                  <a:avLst/>
                </a:prstGeom>
                <a:no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a:t>
                  </a:r>
                </a:p>
              </p:txBody>
            </p:sp>
            <p:cxnSp>
              <p:nvCxnSpPr>
                <p:cNvPr id="93" name="Straight Connector 92">
                  <a:extLst>
                    <a:ext uri="{FF2B5EF4-FFF2-40B4-BE49-F238E27FC236}">
                      <a16:creationId xmlns:a16="http://schemas.microsoft.com/office/drawing/2014/main" id="{B6285D1D-4724-48E9-A99A-7CD5B62ACA14}"/>
                    </a:ext>
                  </a:extLst>
                </p:cNvPr>
                <p:cNvCxnSpPr>
                  <a:cxnSpLocks/>
                </p:cNvCxnSpPr>
                <p:nvPr/>
              </p:nvCxnSpPr>
              <p:spPr>
                <a:xfrm flipH="1">
                  <a:off x="8173648" y="5937564"/>
                  <a:ext cx="1" cy="233965"/>
                </a:xfrm>
                <a:prstGeom prst="line">
                  <a:avLst/>
                </a:prstGeom>
                <a:ln w="127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81" name="Group 80">
                <a:extLst>
                  <a:ext uri="{FF2B5EF4-FFF2-40B4-BE49-F238E27FC236}">
                    <a16:creationId xmlns:a16="http://schemas.microsoft.com/office/drawing/2014/main" id="{01B6A1E0-6699-48E9-92DB-2179B66B8ADD}"/>
                  </a:ext>
                </a:extLst>
              </p:cNvPr>
              <p:cNvGrpSpPr/>
              <p:nvPr/>
            </p:nvGrpSpPr>
            <p:grpSpPr>
              <a:xfrm>
                <a:off x="8876402" y="2511283"/>
                <a:ext cx="914400" cy="914400"/>
                <a:chOff x="8577685" y="2511283"/>
                <a:chExt cx="914400" cy="914400"/>
              </a:xfrm>
            </p:grpSpPr>
            <p:grpSp>
              <p:nvGrpSpPr>
                <p:cNvPr id="86" name="Group 85">
                  <a:extLst>
                    <a:ext uri="{FF2B5EF4-FFF2-40B4-BE49-F238E27FC236}">
                      <a16:creationId xmlns:a16="http://schemas.microsoft.com/office/drawing/2014/main" id="{FE0717F6-751E-431D-8770-1501C3B4409E}"/>
                    </a:ext>
                  </a:extLst>
                </p:cNvPr>
                <p:cNvGrpSpPr/>
                <p:nvPr/>
              </p:nvGrpSpPr>
              <p:grpSpPr>
                <a:xfrm>
                  <a:off x="8577685" y="2511283"/>
                  <a:ext cx="914400" cy="914400"/>
                  <a:chOff x="9627873" y="2509769"/>
                  <a:chExt cx="914400" cy="914400"/>
                </a:xfrm>
              </p:grpSpPr>
              <p:sp>
                <p:nvSpPr>
                  <p:cNvPr id="88" name="Rectangle 87">
                    <a:extLst>
                      <a:ext uri="{FF2B5EF4-FFF2-40B4-BE49-F238E27FC236}">
                        <a16:creationId xmlns:a16="http://schemas.microsoft.com/office/drawing/2014/main" id="{060B34ED-FABF-4620-8DF4-1DA0451E1953}"/>
                      </a:ext>
                    </a:extLst>
                  </p:cNvPr>
                  <p:cNvSpPr/>
                  <p:nvPr/>
                </p:nvSpPr>
                <p:spPr bwMode="auto">
                  <a:xfrm>
                    <a:off x="9627873" y="2509769"/>
                    <a:ext cx="914400" cy="914400"/>
                  </a:xfrm>
                  <a:prstGeom prst="rect">
                    <a:avLst/>
                  </a:prstGeom>
                  <a:solidFill>
                    <a:srgbClr val="3899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Retail</a:t>
                    </a:r>
                  </a:p>
                </p:txBody>
              </p:sp>
              <p:sp>
                <p:nvSpPr>
                  <p:cNvPr id="89" name="ShoppingCart_E7BF" title="Icon of a shopping cart">
                    <a:extLst>
                      <a:ext uri="{FF2B5EF4-FFF2-40B4-BE49-F238E27FC236}">
                        <a16:creationId xmlns:a16="http://schemas.microsoft.com/office/drawing/2014/main" id="{133E877E-2F77-4848-954D-7A08293EA271}"/>
                      </a:ext>
                    </a:extLst>
                  </p:cNvPr>
                  <p:cNvSpPr>
                    <a:spLocks noChangeAspect="1" noEditPoints="1"/>
                  </p:cNvSpPr>
                  <p:nvPr/>
                </p:nvSpPr>
                <p:spPr bwMode="auto">
                  <a:xfrm>
                    <a:off x="9783490" y="3000004"/>
                    <a:ext cx="182146" cy="154889"/>
                  </a:xfrm>
                  <a:custGeom>
                    <a:avLst/>
                    <a:gdLst>
                      <a:gd name="T0" fmla="*/ 3368 w 3817"/>
                      <a:gd name="T1" fmla="*/ 2994 h 3244"/>
                      <a:gd name="T2" fmla="*/ 3119 w 3817"/>
                      <a:gd name="T3" fmla="*/ 3244 h 3244"/>
                      <a:gd name="T4" fmla="*/ 2869 w 3817"/>
                      <a:gd name="T5" fmla="*/ 2994 h 3244"/>
                      <a:gd name="T6" fmla="*/ 3119 w 3817"/>
                      <a:gd name="T7" fmla="*/ 2745 h 3244"/>
                      <a:gd name="T8" fmla="*/ 3368 w 3817"/>
                      <a:gd name="T9" fmla="*/ 2994 h 3244"/>
                      <a:gd name="T10" fmla="*/ 1372 w 3817"/>
                      <a:gd name="T11" fmla="*/ 2745 h 3244"/>
                      <a:gd name="T12" fmla="*/ 1123 w 3817"/>
                      <a:gd name="T13" fmla="*/ 2994 h 3244"/>
                      <a:gd name="T14" fmla="*/ 1372 w 3817"/>
                      <a:gd name="T15" fmla="*/ 3244 h 3244"/>
                      <a:gd name="T16" fmla="*/ 1622 w 3817"/>
                      <a:gd name="T17" fmla="*/ 2994 h 3244"/>
                      <a:gd name="T18" fmla="*/ 1372 w 3817"/>
                      <a:gd name="T19" fmla="*/ 2745 h 3244"/>
                      <a:gd name="T20" fmla="*/ 0 w 3817"/>
                      <a:gd name="T21" fmla="*/ 0 h 3244"/>
                      <a:gd name="T22" fmla="*/ 457 w 3817"/>
                      <a:gd name="T23" fmla="*/ 0 h 3244"/>
                      <a:gd name="T24" fmla="*/ 1372 w 3817"/>
                      <a:gd name="T25" fmla="*/ 2745 h 3244"/>
                      <a:gd name="T26" fmla="*/ 3119 w 3817"/>
                      <a:gd name="T27" fmla="*/ 2745 h 3244"/>
                      <a:gd name="T28" fmla="*/ 1123 w 3817"/>
                      <a:gd name="T29" fmla="*/ 1996 h 3244"/>
                      <a:gd name="T30" fmla="*/ 3318 w 3817"/>
                      <a:gd name="T31" fmla="*/ 1996 h 3244"/>
                      <a:gd name="T32" fmla="*/ 3817 w 3817"/>
                      <a:gd name="T33" fmla="*/ 499 h 3244"/>
                      <a:gd name="T34" fmla="*/ 624 w 3817"/>
                      <a:gd name="T35" fmla="*/ 499 h 3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17" h="3244">
                        <a:moveTo>
                          <a:pt x="3368" y="2994"/>
                        </a:moveTo>
                        <a:cubicBezTo>
                          <a:pt x="3368" y="3132"/>
                          <a:pt x="3257" y="3244"/>
                          <a:pt x="3119" y="3244"/>
                        </a:cubicBezTo>
                        <a:cubicBezTo>
                          <a:pt x="2981" y="3244"/>
                          <a:pt x="2869" y="3132"/>
                          <a:pt x="2869" y="2994"/>
                        </a:cubicBezTo>
                        <a:cubicBezTo>
                          <a:pt x="2869" y="2856"/>
                          <a:pt x="2981" y="2745"/>
                          <a:pt x="3119" y="2745"/>
                        </a:cubicBezTo>
                        <a:cubicBezTo>
                          <a:pt x="3257" y="2745"/>
                          <a:pt x="3368" y="2856"/>
                          <a:pt x="3368" y="2994"/>
                        </a:cubicBezTo>
                        <a:close/>
                        <a:moveTo>
                          <a:pt x="1372" y="2745"/>
                        </a:moveTo>
                        <a:cubicBezTo>
                          <a:pt x="1234" y="2745"/>
                          <a:pt x="1123" y="2856"/>
                          <a:pt x="1123" y="2994"/>
                        </a:cubicBezTo>
                        <a:cubicBezTo>
                          <a:pt x="1123" y="3132"/>
                          <a:pt x="1234" y="3244"/>
                          <a:pt x="1372" y="3244"/>
                        </a:cubicBezTo>
                        <a:cubicBezTo>
                          <a:pt x="1510" y="3244"/>
                          <a:pt x="1622" y="3132"/>
                          <a:pt x="1622" y="2994"/>
                        </a:cubicBezTo>
                        <a:cubicBezTo>
                          <a:pt x="1622" y="2856"/>
                          <a:pt x="1510" y="2745"/>
                          <a:pt x="1372" y="2745"/>
                        </a:cubicBezTo>
                        <a:close/>
                        <a:moveTo>
                          <a:pt x="0" y="0"/>
                        </a:moveTo>
                        <a:cubicBezTo>
                          <a:pt x="457" y="0"/>
                          <a:pt x="457" y="0"/>
                          <a:pt x="457" y="0"/>
                        </a:cubicBezTo>
                        <a:cubicBezTo>
                          <a:pt x="1372" y="2745"/>
                          <a:pt x="1372" y="2745"/>
                          <a:pt x="1372" y="2745"/>
                        </a:cubicBezTo>
                        <a:cubicBezTo>
                          <a:pt x="3119" y="2745"/>
                          <a:pt x="3119" y="2745"/>
                          <a:pt x="3119" y="2745"/>
                        </a:cubicBezTo>
                        <a:moveTo>
                          <a:pt x="1123" y="1996"/>
                        </a:moveTo>
                        <a:cubicBezTo>
                          <a:pt x="3318" y="1996"/>
                          <a:pt x="3318" y="1996"/>
                          <a:pt x="3318" y="1996"/>
                        </a:cubicBezTo>
                        <a:cubicBezTo>
                          <a:pt x="3817" y="499"/>
                          <a:pt x="3817" y="499"/>
                          <a:pt x="3817" y="499"/>
                        </a:cubicBezTo>
                        <a:cubicBezTo>
                          <a:pt x="624" y="499"/>
                          <a:pt x="624" y="499"/>
                          <a:pt x="624" y="499"/>
                        </a:cubicBezTo>
                      </a:path>
                    </a:pathLst>
                  </a:custGeom>
                  <a:noFill/>
                  <a:ln w="15875" cap="sq">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87" name="building_4" title="Icon of a warehouse with three doors">
                  <a:extLst>
                    <a:ext uri="{FF2B5EF4-FFF2-40B4-BE49-F238E27FC236}">
                      <a16:creationId xmlns:a16="http://schemas.microsoft.com/office/drawing/2014/main" id="{2FF5262E-7903-4363-820B-BDCBBCA4BB19}"/>
                    </a:ext>
                  </a:extLst>
                </p:cNvPr>
                <p:cNvSpPr>
                  <a:spLocks noChangeAspect="1" noEditPoints="1"/>
                </p:cNvSpPr>
                <p:nvPr/>
              </p:nvSpPr>
              <p:spPr bwMode="auto">
                <a:xfrm>
                  <a:off x="8851131" y="2839184"/>
                  <a:ext cx="411480" cy="226144"/>
                </a:xfrm>
                <a:custGeom>
                  <a:avLst/>
                  <a:gdLst>
                    <a:gd name="T0" fmla="*/ 183 w 242"/>
                    <a:gd name="T1" fmla="*/ 16 h 133"/>
                    <a:gd name="T2" fmla="*/ 242 w 242"/>
                    <a:gd name="T3" fmla="*/ 31 h 133"/>
                    <a:gd name="T4" fmla="*/ 242 w 242"/>
                    <a:gd name="T5" fmla="*/ 133 h 133"/>
                    <a:gd name="T6" fmla="*/ 32 w 242"/>
                    <a:gd name="T7" fmla="*/ 133 h 133"/>
                    <a:gd name="T8" fmla="*/ 0 w 242"/>
                    <a:gd name="T9" fmla="*/ 133 h 133"/>
                    <a:gd name="T10" fmla="*/ 0 w 242"/>
                    <a:gd name="T11" fmla="*/ 31 h 133"/>
                    <a:gd name="T12" fmla="*/ 121 w 242"/>
                    <a:gd name="T13" fmla="*/ 0 h 133"/>
                    <a:gd name="T14" fmla="*/ 183 w 242"/>
                    <a:gd name="T15" fmla="*/ 16 h 133"/>
                    <a:gd name="T16" fmla="*/ 70 w 242"/>
                    <a:gd name="T17" fmla="*/ 133 h 133"/>
                    <a:gd name="T18" fmla="*/ 70 w 242"/>
                    <a:gd name="T19" fmla="*/ 81 h 133"/>
                    <a:gd name="T20" fmla="*/ 33 w 242"/>
                    <a:gd name="T21" fmla="*/ 81 h 133"/>
                    <a:gd name="T22" fmla="*/ 33 w 242"/>
                    <a:gd name="T23" fmla="*/ 133 h 133"/>
                    <a:gd name="T24" fmla="*/ 139 w 242"/>
                    <a:gd name="T25" fmla="*/ 133 h 133"/>
                    <a:gd name="T26" fmla="*/ 139 w 242"/>
                    <a:gd name="T27" fmla="*/ 81 h 133"/>
                    <a:gd name="T28" fmla="*/ 103 w 242"/>
                    <a:gd name="T29" fmla="*/ 81 h 133"/>
                    <a:gd name="T30" fmla="*/ 103 w 242"/>
                    <a:gd name="T31" fmla="*/ 133 h 133"/>
                    <a:gd name="T32" fmla="*/ 209 w 242"/>
                    <a:gd name="T33" fmla="*/ 133 h 133"/>
                    <a:gd name="T34" fmla="*/ 209 w 242"/>
                    <a:gd name="T35" fmla="*/ 81 h 133"/>
                    <a:gd name="T36" fmla="*/ 172 w 242"/>
                    <a:gd name="T37" fmla="*/ 81 h 133"/>
                    <a:gd name="T38" fmla="*/ 172 w 242"/>
                    <a:gd name="T39"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2" h="133">
                      <a:moveTo>
                        <a:pt x="183" y="16"/>
                      </a:moveTo>
                      <a:lnTo>
                        <a:pt x="242" y="31"/>
                      </a:lnTo>
                      <a:lnTo>
                        <a:pt x="242" y="133"/>
                      </a:lnTo>
                      <a:lnTo>
                        <a:pt x="32" y="133"/>
                      </a:lnTo>
                      <a:lnTo>
                        <a:pt x="0" y="133"/>
                      </a:lnTo>
                      <a:lnTo>
                        <a:pt x="0" y="31"/>
                      </a:lnTo>
                      <a:lnTo>
                        <a:pt x="121" y="0"/>
                      </a:lnTo>
                      <a:lnTo>
                        <a:pt x="183" y="16"/>
                      </a:lnTo>
                      <a:moveTo>
                        <a:pt x="70" y="133"/>
                      </a:moveTo>
                      <a:lnTo>
                        <a:pt x="70" y="81"/>
                      </a:lnTo>
                      <a:lnTo>
                        <a:pt x="33" y="81"/>
                      </a:lnTo>
                      <a:lnTo>
                        <a:pt x="33" y="133"/>
                      </a:lnTo>
                      <a:moveTo>
                        <a:pt x="139" y="133"/>
                      </a:moveTo>
                      <a:lnTo>
                        <a:pt x="139" y="81"/>
                      </a:lnTo>
                      <a:lnTo>
                        <a:pt x="103" y="81"/>
                      </a:lnTo>
                      <a:lnTo>
                        <a:pt x="103" y="133"/>
                      </a:lnTo>
                      <a:moveTo>
                        <a:pt x="209" y="133"/>
                      </a:moveTo>
                      <a:lnTo>
                        <a:pt x="209" y="81"/>
                      </a:lnTo>
                      <a:lnTo>
                        <a:pt x="172" y="81"/>
                      </a:lnTo>
                      <a:lnTo>
                        <a:pt x="172" y="133"/>
                      </a:ln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sp>
            <p:nvSpPr>
              <p:cNvPr id="82" name="Rectangle 81">
                <a:extLst>
                  <a:ext uri="{FF2B5EF4-FFF2-40B4-BE49-F238E27FC236}">
                    <a16:creationId xmlns:a16="http://schemas.microsoft.com/office/drawing/2014/main" id="{75B8FCFD-14E9-49A8-A4A4-297308AA16FB}"/>
                  </a:ext>
                </a:extLst>
              </p:cNvPr>
              <p:cNvSpPr/>
              <p:nvPr/>
            </p:nvSpPr>
            <p:spPr bwMode="auto">
              <a:xfrm>
                <a:off x="10966699" y="2517036"/>
                <a:ext cx="914400" cy="914400"/>
              </a:xfrm>
              <a:prstGeom prst="rect">
                <a:avLst/>
              </a:prstGeom>
              <a:solidFill>
                <a:srgbClr val="3899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Cruise Ship</a:t>
                </a:r>
              </a:p>
            </p:txBody>
          </p:sp>
          <p:sp>
            <p:nvSpPr>
              <p:cNvPr id="83" name="Rectangle 82">
                <a:extLst>
                  <a:ext uri="{FF2B5EF4-FFF2-40B4-BE49-F238E27FC236}">
                    <a16:creationId xmlns:a16="http://schemas.microsoft.com/office/drawing/2014/main" id="{8549EDA9-0782-461B-B9B3-EFA0C61B71A7}"/>
                  </a:ext>
                </a:extLst>
              </p:cNvPr>
              <p:cNvSpPr/>
              <p:nvPr/>
            </p:nvSpPr>
            <p:spPr bwMode="auto">
              <a:xfrm>
                <a:off x="6803861" y="5604096"/>
                <a:ext cx="914400" cy="914400"/>
              </a:xfrm>
              <a:prstGeom prst="rect">
                <a:avLst/>
              </a:prstGeom>
              <a:solidFill>
                <a:srgbClr val="3899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Airport</a:t>
                </a:r>
              </a:p>
            </p:txBody>
          </p:sp>
          <p:sp>
            <p:nvSpPr>
              <p:cNvPr id="84" name="Airplane_E709" title="Icon of an airplane">
                <a:extLst>
                  <a:ext uri="{FF2B5EF4-FFF2-40B4-BE49-F238E27FC236}">
                    <a16:creationId xmlns:a16="http://schemas.microsoft.com/office/drawing/2014/main" id="{6F97CDF3-6CF1-4640-8933-4D6030D83E12}"/>
                  </a:ext>
                </a:extLst>
              </p:cNvPr>
              <p:cNvSpPr>
                <a:spLocks noChangeAspect="1"/>
              </p:cNvSpPr>
              <p:nvPr/>
            </p:nvSpPr>
            <p:spPr bwMode="auto">
              <a:xfrm>
                <a:off x="7105247" y="5803360"/>
                <a:ext cx="360982" cy="365760"/>
              </a:xfrm>
              <a:custGeom>
                <a:avLst/>
                <a:gdLst>
                  <a:gd name="T0" fmla="*/ 1002 w 3707"/>
                  <a:gd name="T1" fmla="*/ 3755 h 3755"/>
                  <a:gd name="T2" fmla="*/ 1502 w 3707"/>
                  <a:gd name="T3" fmla="*/ 2253 h 3755"/>
                  <a:gd name="T4" fmla="*/ 751 w 3707"/>
                  <a:gd name="T5" fmla="*/ 2253 h 3755"/>
                  <a:gd name="T6" fmla="*/ 625 w 3707"/>
                  <a:gd name="T7" fmla="*/ 2503 h 3755"/>
                  <a:gd name="T8" fmla="*/ 0 w 3707"/>
                  <a:gd name="T9" fmla="*/ 2503 h 3755"/>
                  <a:gd name="T10" fmla="*/ 209 w 3707"/>
                  <a:gd name="T11" fmla="*/ 1877 h 3755"/>
                  <a:gd name="T12" fmla="*/ 0 w 3707"/>
                  <a:gd name="T13" fmla="*/ 1251 h 3755"/>
                  <a:gd name="T14" fmla="*/ 625 w 3707"/>
                  <a:gd name="T15" fmla="*/ 1251 h 3755"/>
                  <a:gd name="T16" fmla="*/ 751 w 3707"/>
                  <a:gd name="T17" fmla="*/ 1502 h 3755"/>
                  <a:gd name="T18" fmla="*/ 1502 w 3707"/>
                  <a:gd name="T19" fmla="*/ 1502 h 3755"/>
                  <a:gd name="T20" fmla="*/ 1002 w 3707"/>
                  <a:gd name="T21" fmla="*/ 0 h 3755"/>
                  <a:gd name="T22" fmla="*/ 1627 w 3707"/>
                  <a:gd name="T23" fmla="*/ 0 h 3755"/>
                  <a:gd name="T24" fmla="*/ 2378 w 3707"/>
                  <a:gd name="T25" fmla="*/ 1502 h 3755"/>
                  <a:gd name="T26" fmla="*/ 3331 w 3707"/>
                  <a:gd name="T27" fmla="*/ 1502 h 3755"/>
                  <a:gd name="T28" fmla="*/ 3707 w 3707"/>
                  <a:gd name="T29" fmla="*/ 1877 h 3755"/>
                  <a:gd name="T30" fmla="*/ 3331 w 3707"/>
                  <a:gd name="T31" fmla="*/ 2253 h 3755"/>
                  <a:gd name="T32" fmla="*/ 2378 w 3707"/>
                  <a:gd name="T33" fmla="*/ 2253 h 3755"/>
                  <a:gd name="T34" fmla="*/ 1627 w 3707"/>
                  <a:gd name="T35" fmla="*/ 3755 h 3755"/>
                  <a:gd name="T36" fmla="*/ 1002 w 3707"/>
                  <a:gd name="T37" fmla="*/ 3755 h 3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707" h="3755">
                    <a:moveTo>
                      <a:pt x="1002" y="3755"/>
                    </a:moveTo>
                    <a:cubicBezTo>
                      <a:pt x="1502" y="2253"/>
                      <a:pt x="1502" y="2253"/>
                      <a:pt x="1502" y="2253"/>
                    </a:cubicBezTo>
                    <a:cubicBezTo>
                      <a:pt x="751" y="2253"/>
                      <a:pt x="751" y="2253"/>
                      <a:pt x="751" y="2253"/>
                    </a:cubicBezTo>
                    <a:cubicBezTo>
                      <a:pt x="625" y="2503"/>
                      <a:pt x="625" y="2503"/>
                      <a:pt x="625" y="2503"/>
                    </a:cubicBezTo>
                    <a:cubicBezTo>
                      <a:pt x="0" y="2503"/>
                      <a:pt x="0" y="2503"/>
                      <a:pt x="0" y="2503"/>
                    </a:cubicBezTo>
                    <a:cubicBezTo>
                      <a:pt x="209" y="1877"/>
                      <a:pt x="209" y="1877"/>
                      <a:pt x="209" y="1877"/>
                    </a:cubicBezTo>
                    <a:cubicBezTo>
                      <a:pt x="0" y="1251"/>
                      <a:pt x="0" y="1251"/>
                      <a:pt x="0" y="1251"/>
                    </a:cubicBezTo>
                    <a:cubicBezTo>
                      <a:pt x="625" y="1251"/>
                      <a:pt x="625" y="1251"/>
                      <a:pt x="625" y="1251"/>
                    </a:cubicBezTo>
                    <a:cubicBezTo>
                      <a:pt x="751" y="1502"/>
                      <a:pt x="751" y="1502"/>
                      <a:pt x="751" y="1502"/>
                    </a:cubicBezTo>
                    <a:cubicBezTo>
                      <a:pt x="1502" y="1502"/>
                      <a:pt x="1502" y="1502"/>
                      <a:pt x="1502" y="1502"/>
                    </a:cubicBezTo>
                    <a:cubicBezTo>
                      <a:pt x="1002" y="0"/>
                      <a:pt x="1002" y="0"/>
                      <a:pt x="1002" y="0"/>
                    </a:cubicBezTo>
                    <a:cubicBezTo>
                      <a:pt x="1627" y="0"/>
                      <a:pt x="1627" y="0"/>
                      <a:pt x="1627" y="0"/>
                    </a:cubicBezTo>
                    <a:cubicBezTo>
                      <a:pt x="2378" y="1502"/>
                      <a:pt x="2378" y="1502"/>
                      <a:pt x="2378" y="1502"/>
                    </a:cubicBezTo>
                    <a:cubicBezTo>
                      <a:pt x="3331" y="1502"/>
                      <a:pt x="3331" y="1502"/>
                      <a:pt x="3331" y="1502"/>
                    </a:cubicBezTo>
                    <a:cubicBezTo>
                      <a:pt x="3538" y="1502"/>
                      <a:pt x="3707" y="1670"/>
                      <a:pt x="3707" y="1877"/>
                    </a:cubicBezTo>
                    <a:cubicBezTo>
                      <a:pt x="3707" y="2084"/>
                      <a:pt x="3538" y="2253"/>
                      <a:pt x="3331" y="2253"/>
                    </a:cubicBezTo>
                    <a:cubicBezTo>
                      <a:pt x="2378" y="2253"/>
                      <a:pt x="2378" y="2253"/>
                      <a:pt x="2378" y="2253"/>
                    </a:cubicBezTo>
                    <a:cubicBezTo>
                      <a:pt x="1627" y="3755"/>
                      <a:pt x="1627" y="3755"/>
                      <a:pt x="1627" y="3755"/>
                    </a:cubicBezTo>
                    <a:lnTo>
                      <a:pt x="1002" y="3755"/>
                    </a:ln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85" name="Boat" title="Icon of a large boat">
                <a:extLst>
                  <a:ext uri="{FF2B5EF4-FFF2-40B4-BE49-F238E27FC236}">
                    <a16:creationId xmlns:a16="http://schemas.microsoft.com/office/drawing/2014/main" id="{73666245-D802-4534-A89B-11B8A6F19616}"/>
                  </a:ext>
                </a:extLst>
              </p:cNvPr>
              <p:cNvSpPr>
                <a:spLocks noChangeAspect="1" noEditPoints="1"/>
              </p:cNvSpPr>
              <p:nvPr/>
            </p:nvSpPr>
            <p:spPr bwMode="auto">
              <a:xfrm>
                <a:off x="11193478" y="2769376"/>
                <a:ext cx="422205" cy="365760"/>
              </a:xfrm>
              <a:custGeom>
                <a:avLst/>
                <a:gdLst>
                  <a:gd name="T0" fmla="*/ 158 w 316"/>
                  <a:gd name="T1" fmla="*/ 42 h 274"/>
                  <a:gd name="T2" fmla="*/ 221 w 316"/>
                  <a:gd name="T3" fmla="*/ 42 h 274"/>
                  <a:gd name="T4" fmla="*/ 241 w 316"/>
                  <a:gd name="T5" fmla="*/ 84 h 274"/>
                  <a:gd name="T6" fmla="*/ 262 w 316"/>
                  <a:gd name="T7" fmla="*/ 84 h 274"/>
                  <a:gd name="T8" fmla="*/ 262 w 316"/>
                  <a:gd name="T9" fmla="*/ 160 h 274"/>
                  <a:gd name="T10" fmla="*/ 311 w 316"/>
                  <a:gd name="T11" fmla="*/ 176 h 274"/>
                  <a:gd name="T12" fmla="*/ 268 w 316"/>
                  <a:gd name="T13" fmla="*/ 263 h 274"/>
                  <a:gd name="T14" fmla="*/ 253 w 316"/>
                  <a:gd name="T15" fmla="*/ 273 h 274"/>
                  <a:gd name="T16" fmla="*/ 205 w 316"/>
                  <a:gd name="T17" fmla="*/ 252 h 274"/>
                  <a:gd name="T18" fmla="*/ 158 w 316"/>
                  <a:gd name="T19" fmla="*/ 274 h 274"/>
                  <a:gd name="T20" fmla="*/ 111 w 316"/>
                  <a:gd name="T21" fmla="*/ 252 h 274"/>
                  <a:gd name="T22" fmla="*/ 63 w 316"/>
                  <a:gd name="T23" fmla="*/ 273 h 274"/>
                  <a:gd name="T24" fmla="*/ 48 w 316"/>
                  <a:gd name="T25" fmla="*/ 263 h 274"/>
                  <a:gd name="T26" fmla="*/ 5 w 316"/>
                  <a:gd name="T27" fmla="*/ 176 h 274"/>
                  <a:gd name="T28" fmla="*/ 54 w 316"/>
                  <a:gd name="T29" fmla="*/ 160 h 274"/>
                  <a:gd name="T30" fmla="*/ 54 w 316"/>
                  <a:gd name="T31" fmla="*/ 84 h 274"/>
                  <a:gd name="T32" fmla="*/ 74 w 316"/>
                  <a:gd name="T33" fmla="*/ 84 h 274"/>
                  <a:gd name="T34" fmla="*/ 95 w 316"/>
                  <a:gd name="T35" fmla="*/ 42 h 274"/>
                  <a:gd name="T36" fmla="*/ 158 w 316"/>
                  <a:gd name="T37" fmla="*/ 42 h 274"/>
                  <a:gd name="T38" fmla="*/ 179 w 316"/>
                  <a:gd name="T39" fmla="*/ 42 h 274"/>
                  <a:gd name="T40" fmla="*/ 179 w 316"/>
                  <a:gd name="T41" fmla="*/ 0 h 274"/>
                  <a:gd name="T42" fmla="*/ 137 w 316"/>
                  <a:gd name="T43" fmla="*/ 0 h 274"/>
                  <a:gd name="T44" fmla="*/ 137 w 316"/>
                  <a:gd name="T45" fmla="*/ 42 h 274"/>
                  <a:gd name="T46" fmla="*/ 262 w 316"/>
                  <a:gd name="T47" fmla="*/ 160 h 274"/>
                  <a:gd name="T48" fmla="*/ 158 w 316"/>
                  <a:gd name="T49" fmla="*/ 127 h 274"/>
                  <a:gd name="T50" fmla="*/ 54 w 316"/>
                  <a:gd name="T51" fmla="*/ 160 h 274"/>
                  <a:gd name="T52" fmla="*/ 74 w 316"/>
                  <a:gd name="T53" fmla="*/ 84 h 274"/>
                  <a:gd name="T54" fmla="*/ 241 w 316"/>
                  <a:gd name="T55" fmla="*/ 84 h 274"/>
                  <a:gd name="T56" fmla="*/ 158 w 316"/>
                  <a:gd name="T57" fmla="*/ 271 h 274"/>
                  <a:gd name="T58" fmla="*/ 158 w 316"/>
                  <a:gd name="T59" fmla="*/ 129 h 274"/>
                  <a:gd name="T60" fmla="*/ 0 w 316"/>
                  <a:gd name="T61" fmla="*/ 253 h 274"/>
                  <a:gd name="T62" fmla="*/ 41 w 316"/>
                  <a:gd name="T63" fmla="*/ 253 h 274"/>
                  <a:gd name="T64" fmla="*/ 275 w 316"/>
                  <a:gd name="T65" fmla="*/ 253 h 274"/>
                  <a:gd name="T66" fmla="*/ 316 w 316"/>
                  <a:gd name="T67" fmla="*/ 25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16" h="274">
                    <a:moveTo>
                      <a:pt x="158" y="42"/>
                    </a:moveTo>
                    <a:cubicBezTo>
                      <a:pt x="221" y="42"/>
                      <a:pt x="221" y="42"/>
                      <a:pt x="221" y="42"/>
                    </a:cubicBezTo>
                    <a:cubicBezTo>
                      <a:pt x="241" y="84"/>
                      <a:pt x="241" y="84"/>
                      <a:pt x="241" y="84"/>
                    </a:cubicBezTo>
                    <a:cubicBezTo>
                      <a:pt x="262" y="84"/>
                      <a:pt x="262" y="84"/>
                      <a:pt x="262" y="84"/>
                    </a:cubicBezTo>
                    <a:cubicBezTo>
                      <a:pt x="262" y="160"/>
                      <a:pt x="262" y="160"/>
                      <a:pt x="262" y="160"/>
                    </a:cubicBezTo>
                    <a:cubicBezTo>
                      <a:pt x="311" y="176"/>
                      <a:pt x="311" y="176"/>
                      <a:pt x="311" y="176"/>
                    </a:cubicBezTo>
                    <a:cubicBezTo>
                      <a:pt x="268" y="263"/>
                      <a:pt x="268" y="263"/>
                      <a:pt x="268" y="263"/>
                    </a:cubicBezTo>
                    <a:cubicBezTo>
                      <a:pt x="268" y="263"/>
                      <a:pt x="264" y="273"/>
                      <a:pt x="253" y="273"/>
                    </a:cubicBezTo>
                    <a:cubicBezTo>
                      <a:pt x="232" y="273"/>
                      <a:pt x="226" y="252"/>
                      <a:pt x="205" y="252"/>
                    </a:cubicBezTo>
                    <a:cubicBezTo>
                      <a:pt x="188" y="252"/>
                      <a:pt x="177" y="274"/>
                      <a:pt x="158" y="274"/>
                    </a:cubicBezTo>
                    <a:cubicBezTo>
                      <a:pt x="139" y="274"/>
                      <a:pt x="128" y="252"/>
                      <a:pt x="111" y="252"/>
                    </a:cubicBezTo>
                    <a:cubicBezTo>
                      <a:pt x="90" y="252"/>
                      <a:pt x="84" y="273"/>
                      <a:pt x="63" y="273"/>
                    </a:cubicBezTo>
                    <a:cubicBezTo>
                      <a:pt x="52" y="273"/>
                      <a:pt x="48" y="263"/>
                      <a:pt x="48" y="263"/>
                    </a:cubicBezTo>
                    <a:cubicBezTo>
                      <a:pt x="5" y="176"/>
                      <a:pt x="5" y="176"/>
                      <a:pt x="5" y="176"/>
                    </a:cubicBezTo>
                    <a:cubicBezTo>
                      <a:pt x="54" y="160"/>
                      <a:pt x="54" y="160"/>
                      <a:pt x="54" y="160"/>
                    </a:cubicBezTo>
                    <a:cubicBezTo>
                      <a:pt x="54" y="84"/>
                      <a:pt x="54" y="84"/>
                      <a:pt x="54" y="84"/>
                    </a:cubicBezTo>
                    <a:cubicBezTo>
                      <a:pt x="74" y="84"/>
                      <a:pt x="74" y="84"/>
                      <a:pt x="74" y="84"/>
                    </a:cubicBezTo>
                    <a:cubicBezTo>
                      <a:pt x="95" y="42"/>
                      <a:pt x="95" y="42"/>
                      <a:pt x="95" y="42"/>
                    </a:cubicBezTo>
                    <a:cubicBezTo>
                      <a:pt x="158" y="42"/>
                      <a:pt x="158" y="42"/>
                      <a:pt x="158" y="42"/>
                    </a:cubicBezTo>
                    <a:moveTo>
                      <a:pt x="179" y="42"/>
                    </a:moveTo>
                    <a:cubicBezTo>
                      <a:pt x="179" y="0"/>
                      <a:pt x="179" y="0"/>
                      <a:pt x="179" y="0"/>
                    </a:cubicBezTo>
                    <a:cubicBezTo>
                      <a:pt x="137" y="0"/>
                      <a:pt x="137" y="0"/>
                      <a:pt x="137" y="0"/>
                    </a:cubicBezTo>
                    <a:cubicBezTo>
                      <a:pt x="137" y="42"/>
                      <a:pt x="137" y="42"/>
                      <a:pt x="137" y="42"/>
                    </a:cubicBezTo>
                    <a:moveTo>
                      <a:pt x="262" y="160"/>
                    </a:moveTo>
                    <a:cubicBezTo>
                      <a:pt x="158" y="127"/>
                      <a:pt x="158" y="127"/>
                      <a:pt x="158" y="127"/>
                    </a:cubicBezTo>
                    <a:cubicBezTo>
                      <a:pt x="54" y="160"/>
                      <a:pt x="54" y="160"/>
                      <a:pt x="54" y="160"/>
                    </a:cubicBezTo>
                    <a:moveTo>
                      <a:pt x="74" y="84"/>
                    </a:moveTo>
                    <a:cubicBezTo>
                      <a:pt x="241" y="84"/>
                      <a:pt x="241" y="84"/>
                      <a:pt x="241" y="84"/>
                    </a:cubicBezTo>
                    <a:moveTo>
                      <a:pt x="158" y="271"/>
                    </a:moveTo>
                    <a:cubicBezTo>
                      <a:pt x="158" y="129"/>
                      <a:pt x="158" y="129"/>
                      <a:pt x="158" y="129"/>
                    </a:cubicBezTo>
                    <a:moveTo>
                      <a:pt x="0" y="253"/>
                    </a:moveTo>
                    <a:cubicBezTo>
                      <a:pt x="41" y="253"/>
                      <a:pt x="41" y="253"/>
                      <a:pt x="41" y="253"/>
                    </a:cubicBezTo>
                    <a:moveTo>
                      <a:pt x="275" y="253"/>
                    </a:moveTo>
                    <a:cubicBezTo>
                      <a:pt x="316" y="253"/>
                      <a:pt x="316" y="253"/>
                      <a:pt x="316" y="253"/>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58" name="Rectangle 57">
              <a:extLst>
                <a:ext uri="{FF2B5EF4-FFF2-40B4-BE49-F238E27FC236}">
                  <a16:creationId xmlns:a16="http://schemas.microsoft.com/office/drawing/2014/main" id="{3B7B9FAE-1851-4DED-A10E-87E4A9EFF874}"/>
                </a:ext>
              </a:extLst>
            </p:cNvPr>
            <p:cNvSpPr/>
            <p:nvPr/>
          </p:nvSpPr>
          <p:spPr bwMode="auto">
            <a:xfrm>
              <a:off x="-1393484" y="25434"/>
              <a:ext cx="6096000" cy="6858000"/>
            </a:xfrm>
            <a:prstGeom prst="rect">
              <a:avLst/>
            </a:prstGeom>
            <a:solidFill>
              <a:srgbClr val="000000">
                <a:alpha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59" name="Rectangle 58">
            <a:extLst>
              <a:ext uri="{FF2B5EF4-FFF2-40B4-BE49-F238E27FC236}">
                <a16:creationId xmlns:a16="http://schemas.microsoft.com/office/drawing/2014/main" id="{4021C479-B7E2-4CA8-9BCD-B76138050BFF}"/>
              </a:ext>
            </a:extLst>
          </p:cNvPr>
          <p:cNvSpPr/>
          <p:nvPr/>
        </p:nvSpPr>
        <p:spPr>
          <a:xfrm>
            <a:off x="312738" y="2932798"/>
            <a:ext cx="5654157" cy="992404"/>
          </a:xfrm>
          <a:prstGeom prst="rect">
            <a:avLst/>
          </a:prstGeom>
        </p:spPr>
        <p:txBody>
          <a:bodyPr wrap="square" lIns="0" tIns="0" rIns="274320" bIns="0" anchor="ctr">
            <a:noAutofit/>
          </a:bodyPr>
          <a:lstStyle/>
          <a:p>
            <a:pPr marL="0" marR="0" lvl="0" indent="0" algn="r" defTabSz="932688"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FFFFFF"/>
                </a:solidFill>
                <a:effectLst/>
                <a:uLnTx/>
                <a:uFillTx/>
                <a:latin typeface="Segoe UI Semilight (Headings)"/>
                <a:ea typeface="+mn-ea"/>
                <a:cs typeface="+mn-cs"/>
              </a:rPr>
              <a:t>Azure</a:t>
            </a:r>
            <a:r>
              <a:rPr kumimoji="0" lang="en-US" sz="3600" b="0" i="0" u="none" strike="noStrike" kern="1200" cap="none" spc="0" normalizeH="0" baseline="0" noProof="0">
                <a:ln>
                  <a:noFill/>
                </a:ln>
                <a:solidFill>
                  <a:srgbClr val="FFFFFF"/>
                </a:solidFill>
                <a:effectLst/>
                <a:uLnTx/>
                <a:uFillTx/>
                <a:latin typeface="Segoe UI Semibold"/>
                <a:ea typeface="+mn-ea"/>
                <a:cs typeface="+mn-cs"/>
              </a:rPr>
              <a:t> </a:t>
            </a:r>
            <a:r>
              <a:rPr kumimoji="0" lang="en-US" sz="36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Digital Twins</a:t>
            </a:r>
          </a:p>
        </p:txBody>
      </p:sp>
      <p:grpSp>
        <p:nvGrpSpPr>
          <p:cNvPr id="152" name="Group 151">
            <a:extLst>
              <a:ext uri="{FF2B5EF4-FFF2-40B4-BE49-F238E27FC236}">
                <a16:creationId xmlns:a16="http://schemas.microsoft.com/office/drawing/2014/main" id="{746FAEFA-29C9-4D23-BF30-2C0D40705CE9}"/>
              </a:ext>
            </a:extLst>
          </p:cNvPr>
          <p:cNvGrpSpPr/>
          <p:nvPr/>
        </p:nvGrpSpPr>
        <p:grpSpPr>
          <a:xfrm>
            <a:off x="-9141" y="0"/>
            <a:ext cx="2730501" cy="2441199"/>
            <a:chOff x="0" y="0"/>
            <a:chExt cx="2000250" cy="1838325"/>
          </a:xfrm>
        </p:grpSpPr>
        <p:sp>
          <p:nvSpPr>
            <p:cNvPr id="153" name="Diagonal Stripe 152">
              <a:extLst>
                <a:ext uri="{FF2B5EF4-FFF2-40B4-BE49-F238E27FC236}">
                  <a16:creationId xmlns:a16="http://schemas.microsoft.com/office/drawing/2014/main" id="{820C2F12-34BE-44CE-B27A-2F024EF7AF20}"/>
                </a:ext>
              </a:extLst>
            </p:cNvPr>
            <p:cNvSpPr/>
            <p:nvPr/>
          </p:nvSpPr>
          <p:spPr bwMode="auto">
            <a:xfrm>
              <a:off x="0" y="0"/>
              <a:ext cx="2000250" cy="1838325"/>
            </a:xfrm>
            <a:prstGeom prst="diagStripe">
              <a:avLst>
                <a:gd name="adj" fmla="val 62953"/>
              </a:avLst>
            </a:prstGeom>
            <a:solidFill>
              <a:srgbClr val="C00000"/>
            </a:solidFill>
            <a:ln>
              <a:noFill/>
            </a:ln>
          </p:spPr>
          <p:style>
            <a:lnRef idx="0">
              <a:scrgbClr r="0" g="0" b="0"/>
            </a:lnRef>
            <a:fillRef idx="0">
              <a:scrgbClr r="0" g="0" b="0"/>
            </a:fillRef>
            <a:effectRef idx="0">
              <a:scrgbClr r="0" g="0" b="0"/>
            </a:effectRef>
            <a:fontRef idx="minor">
              <a:schemeClr val="lt1"/>
            </a:fontRef>
          </p:style>
          <p:txBody>
            <a:bodyPr vert="horz" wrap="square" lIns="0" tIns="46637" rIns="0" bIns="46637" numCol="1" rtlCol="0" anchor="ctr" anchorCtr="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prstClr val="white"/>
                </a:solidFill>
                <a:effectLst/>
                <a:uLnTx/>
                <a:uFillTx/>
                <a:latin typeface="Segoe UI"/>
                <a:ea typeface="+mn-ea"/>
                <a:cs typeface="+mn-cs"/>
              </a:endParaRPr>
            </a:p>
          </p:txBody>
        </p:sp>
        <p:sp>
          <p:nvSpPr>
            <p:cNvPr id="154" name="Rectangle 153">
              <a:extLst>
                <a:ext uri="{FF2B5EF4-FFF2-40B4-BE49-F238E27FC236}">
                  <a16:creationId xmlns:a16="http://schemas.microsoft.com/office/drawing/2014/main" id="{3A8307D6-45C5-4CD6-9B06-CDB33CB6B459}"/>
                </a:ext>
              </a:extLst>
            </p:cNvPr>
            <p:cNvSpPr/>
            <p:nvPr/>
          </p:nvSpPr>
          <p:spPr>
            <a:xfrm rot="19074741">
              <a:off x="113385" y="577088"/>
              <a:ext cx="1428597" cy="301300"/>
            </a:xfrm>
            <a:prstGeom prst="rect">
              <a:avLst/>
            </a:prstGeom>
          </p:spPr>
          <p:txBody>
            <a:bodyPr wrap="none">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white"/>
                  </a:solidFill>
                  <a:effectLst/>
                  <a:uLnTx/>
                  <a:uFillTx/>
                  <a:latin typeface="Segoe UI"/>
                  <a:ea typeface="+mn-ea"/>
                  <a:cs typeface="Segoe UI Semibold" panose="020B0702040204020203" pitchFamily="34" charset="0"/>
                </a:rPr>
                <a:t>Public preview</a:t>
              </a:r>
            </a:p>
          </p:txBody>
        </p:sp>
      </p:grpSp>
      <p:grpSp>
        <p:nvGrpSpPr>
          <p:cNvPr id="4" name="Group 3">
            <a:extLst>
              <a:ext uri="{FF2B5EF4-FFF2-40B4-BE49-F238E27FC236}">
                <a16:creationId xmlns:a16="http://schemas.microsoft.com/office/drawing/2014/main" id="{CD2E5934-64BC-4A61-8001-768DE1815706}"/>
              </a:ext>
            </a:extLst>
          </p:cNvPr>
          <p:cNvGrpSpPr/>
          <p:nvPr/>
        </p:nvGrpSpPr>
        <p:grpSpPr>
          <a:xfrm>
            <a:off x="6885729" y="693923"/>
            <a:ext cx="4990361" cy="961853"/>
            <a:chOff x="6885729" y="693923"/>
            <a:chExt cx="4990361" cy="961853"/>
          </a:xfrm>
        </p:grpSpPr>
        <p:cxnSp>
          <p:nvCxnSpPr>
            <p:cNvPr id="162" name="Straight Connector 161">
              <a:extLst>
                <a:ext uri="{FF2B5EF4-FFF2-40B4-BE49-F238E27FC236}">
                  <a16:creationId xmlns:a16="http://schemas.microsoft.com/office/drawing/2014/main" id="{48CE4306-6DCE-48F6-964D-2887BC8C9775}"/>
                </a:ext>
              </a:extLst>
            </p:cNvPr>
            <p:cNvCxnSpPr>
              <a:cxnSpLocks/>
            </p:cNvCxnSpPr>
            <p:nvPr/>
          </p:nvCxnSpPr>
          <p:spPr>
            <a:xfrm>
              <a:off x="6885729" y="1655776"/>
              <a:ext cx="4553682" cy="0"/>
            </a:xfrm>
            <a:prstGeom prst="line">
              <a:avLst/>
            </a:prstGeom>
            <a:ln w="9525">
              <a:solidFill>
                <a:schemeClr val="accent1"/>
              </a:solidFill>
              <a:headEnd type="none"/>
              <a:tailEnd type="none"/>
            </a:ln>
          </p:spPr>
          <p:style>
            <a:lnRef idx="2">
              <a:schemeClr val="accent1"/>
            </a:lnRef>
            <a:fillRef idx="0">
              <a:schemeClr val="accent1"/>
            </a:fillRef>
            <a:effectRef idx="1">
              <a:schemeClr val="accent1"/>
            </a:effectRef>
            <a:fontRef idx="minor">
              <a:schemeClr val="tx1"/>
            </a:fontRef>
          </p:style>
        </p:cxnSp>
        <p:sp>
          <p:nvSpPr>
            <p:cNvPr id="163" name="Rectangle 162">
              <a:extLst>
                <a:ext uri="{FF2B5EF4-FFF2-40B4-BE49-F238E27FC236}">
                  <a16:creationId xmlns:a16="http://schemas.microsoft.com/office/drawing/2014/main" id="{609016E1-2A9D-4AE2-B642-92F0A77B9A50}"/>
                </a:ext>
              </a:extLst>
            </p:cNvPr>
            <p:cNvSpPr/>
            <p:nvPr/>
          </p:nvSpPr>
          <p:spPr>
            <a:xfrm>
              <a:off x="7843274" y="882162"/>
              <a:ext cx="4032816" cy="387798"/>
            </a:xfrm>
            <a:prstGeom prst="rect">
              <a:avLst/>
            </a:prstGeom>
          </p:spPr>
          <p:txBody>
            <a:bodyPr wrap="square" lIns="0" tIns="0" rIns="0" bIns="0" anchor="ctr" anchorCtr="0">
              <a:spAutoFit/>
            </a:bodyPr>
            <a:lstStyle/>
            <a:p>
              <a:pPr marL="0" marR="0" lvl="0" indent="0" algn="l" defTabSz="932114"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92001">
                        <a:srgbClr val="0D0D0D"/>
                      </a:gs>
                      <a:gs pos="1250">
                        <a:srgbClr val="0D0D0D"/>
                      </a:gs>
                    </a:gsLst>
                    <a:lin ang="5400000" scaled="0"/>
                  </a:gradFill>
                  <a:effectLst/>
                  <a:uLnTx/>
                  <a:uFillTx/>
                  <a:latin typeface="Segoe UI Semibold"/>
                  <a:ea typeface="+mn-ea"/>
                  <a:cs typeface="Segoe UI Semilight" panose="020B0402040204020203" pitchFamily="34" charset="0"/>
                </a:rPr>
                <a:t>Build next generation IoT solutions with </a:t>
              </a:r>
              <a:br>
                <a:rPr kumimoji="0" lang="en-US" sz="1400" b="0" i="0" u="none" strike="noStrike" kern="1200" cap="none" spc="0" normalizeH="0" baseline="0" noProof="0">
                  <a:ln>
                    <a:noFill/>
                  </a:ln>
                  <a:gradFill>
                    <a:gsLst>
                      <a:gs pos="92001">
                        <a:srgbClr val="0D0D0D"/>
                      </a:gs>
                      <a:gs pos="1250">
                        <a:srgbClr val="0D0D0D"/>
                      </a:gs>
                    </a:gsLst>
                    <a:lin ang="5400000" scaled="0"/>
                  </a:gradFill>
                  <a:effectLst/>
                  <a:uLnTx/>
                  <a:uFillTx/>
                  <a:latin typeface="Segoe UI Semibold"/>
                  <a:ea typeface="+mn-ea"/>
                  <a:cs typeface="Segoe UI Semilight" panose="020B0402040204020203" pitchFamily="34" charset="0"/>
                </a:rPr>
              </a:br>
              <a:r>
                <a:rPr kumimoji="0" lang="en-US" sz="1400" b="0" i="0" u="none" strike="noStrike" kern="1200" cap="none" spc="0" normalizeH="0" baseline="0" noProof="0">
                  <a:ln>
                    <a:noFill/>
                  </a:ln>
                  <a:gradFill>
                    <a:gsLst>
                      <a:gs pos="92001">
                        <a:srgbClr val="0D0D0D"/>
                      </a:gs>
                      <a:gs pos="1250">
                        <a:srgbClr val="0D0D0D"/>
                      </a:gs>
                    </a:gsLst>
                    <a:lin ang="5400000" scaled="0"/>
                  </a:gradFill>
                  <a:effectLst/>
                  <a:uLnTx/>
                  <a:uFillTx/>
                  <a:latin typeface="Segoe UI Semibold"/>
                  <a:ea typeface="+mn-ea"/>
                  <a:cs typeface="Segoe UI Semilight" panose="020B0402040204020203" pitchFamily="34" charset="0"/>
                </a:rPr>
                <a:t>Azure Digital Twins</a:t>
              </a:r>
            </a:p>
          </p:txBody>
        </p:sp>
        <p:sp>
          <p:nvSpPr>
            <p:cNvPr id="165" name="Oval 164">
              <a:extLst>
                <a:ext uri="{FF2B5EF4-FFF2-40B4-BE49-F238E27FC236}">
                  <a16:creationId xmlns:a16="http://schemas.microsoft.com/office/drawing/2014/main" id="{AC8262D6-9AA7-4D6C-B99B-E10DABA10927}"/>
                </a:ext>
              </a:extLst>
            </p:cNvPr>
            <p:cNvSpPr/>
            <p:nvPr/>
          </p:nvSpPr>
          <p:spPr bwMode="auto">
            <a:xfrm>
              <a:off x="6926672" y="693923"/>
              <a:ext cx="764276" cy="764276"/>
            </a:xfrm>
            <a:prstGeom prst="ellipse">
              <a:avLst/>
            </a:prstGeom>
            <a:solidFill>
              <a:srgbClr val="0078D4"/>
            </a:solidFill>
            <a:ln w="10795" cap="flat" cmpd="sng" algn="ctr">
              <a:noFill/>
              <a:prstDash val="solid"/>
            </a:ln>
            <a:effectLst>
              <a:outerShdw blurRad="254000" dist="50800" dir="2700000" sx="101000" sy="101000" algn="tl" rotWithShape="0">
                <a:prstClr val="black">
                  <a:alpha val="3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92001">
                      <a:srgbClr val="0D0D0D"/>
                    </a:gs>
                    <a:gs pos="1250">
                      <a:srgbClr val="0D0D0D"/>
                    </a:gs>
                  </a:gsLst>
                  <a:lin ang="5400000" scaled="0"/>
                </a:gradFill>
                <a:effectLst/>
                <a:uLnTx/>
                <a:uFillTx/>
                <a:latin typeface="Segoe UI Semibold"/>
                <a:ea typeface="+mn-ea"/>
                <a:cs typeface="+mn-cs"/>
              </a:endParaRPr>
            </a:p>
          </p:txBody>
        </p:sp>
        <p:sp>
          <p:nvSpPr>
            <p:cNvPr id="184" name="bot_3">
              <a:extLst>
                <a:ext uri="{FF2B5EF4-FFF2-40B4-BE49-F238E27FC236}">
                  <a16:creationId xmlns:a16="http://schemas.microsoft.com/office/drawing/2014/main" id="{DB749769-0099-41EE-AA3B-B5609B7B58AF}"/>
                </a:ext>
              </a:extLst>
            </p:cNvPr>
            <p:cNvSpPr>
              <a:spLocks noChangeAspect="1" noEditPoints="1"/>
            </p:cNvSpPr>
            <p:nvPr/>
          </p:nvSpPr>
          <p:spPr bwMode="auto">
            <a:xfrm>
              <a:off x="7079716" y="911686"/>
              <a:ext cx="458188" cy="328750"/>
            </a:xfrm>
            <a:custGeom>
              <a:avLst/>
              <a:gdLst>
                <a:gd name="T0" fmla="*/ 134 w 420"/>
                <a:gd name="T1" fmla="*/ 154 h 302"/>
                <a:gd name="T2" fmla="*/ 157 w 420"/>
                <a:gd name="T3" fmla="*/ 131 h 302"/>
                <a:gd name="T4" fmla="*/ 180 w 420"/>
                <a:gd name="T5" fmla="*/ 154 h 302"/>
                <a:gd name="T6" fmla="*/ 157 w 420"/>
                <a:gd name="T7" fmla="*/ 177 h 302"/>
                <a:gd name="T8" fmla="*/ 134 w 420"/>
                <a:gd name="T9" fmla="*/ 154 h 302"/>
                <a:gd name="T10" fmla="*/ 241 w 420"/>
                <a:gd name="T11" fmla="*/ 154 h 302"/>
                <a:gd name="T12" fmla="*/ 264 w 420"/>
                <a:gd name="T13" fmla="*/ 177 h 302"/>
                <a:gd name="T14" fmla="*/ 287 w 420"/>
                <a:gd name="T15" fmla="*/ 154 h 302"/>
                <a:gd name="T16" fmla="*/ 264 w 420"/>
                <a:gd name="T17" fmla="*/ 131 h 302"/>
                <a:gd name="T18" fmla="*/ 241 w 420"/>
                <a:gd name="T19" fmla="*/ 154 h 302"/>
                <a:gd name="T20" fmla="*/ 276 w 420"/>
                <a:gd name="T21" fmla="*/ 302 h 302"/>
                <a:gd name="T22" fmla="*/ 410 w 420"/>
                <a:gd name="T23" fmla="*/ 168 h 302"/>
                <a:gd name="T24" fmla="*/ 410 w 420"/>
                <a:gd name="T25" fmla="*/ 132 h 302"/>
                <a:gd name="T26" fmla="*/ 276 w 420"/>
                <a:gd name="T27" fmla="*/ 0 h 302"/>
                <a:gd name="T28" fmla="*/ 144 w 420"/>
                <a:gd name="T29" fmla="*/ 0 h 302"/>
                <a:gd name="T30" fmla="*/ 10 w 420"/>
                <a:gd name="T31" fmla="*/ 132 h 302"/>
                <a:gd name="T32" fmla="*/ 10 w 420"/>
                <a:gd name="T33" fmla="*/ 168 h 302"/>
                <a:gd name="T34" fmla="*/ 145 w 420"/>
                <a:gd name="T35" fmla="*/ 302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0" h="302">
                  <a:moveTo>
                    <a:pt x="134" y="154"/>
                  </a:moveTo>
                  <a:cubicBezTo>
                    <a:pt x="134" y="141"/>
                    <a:pt x="144" y="131"/>
                    <a:pt x="157" y="131"/>
                  </a:cubicBezTo>
                  <a:cubicBezTo>
                    <a:pt x="169" y="131"/>
                    <a:pt x="180" y="141"/>
                    <a:pt x="180" y="154"/>
                  </a:cubicBezTo>
                  <a:cubicBezTo>
                    <a:pt x="180" y="167"/>
                    <a:pt x="169" y="177"/>
                    <a:pt x="157" y="177"/>
                  </a:cubicBezTo>
                  <a:cubicBezTo>
                    <a:pt x="144" y="177"/>
                    <a:pt x="134" y="167"/>
                    <a:pt x="134" y="154"/>
                  </a:cubicBezTo>
                  <a:close/>
                  <a:moveTo>
                    <a:pt x="241" y="154"/>
                  </a:moveTo>
                  <a:cubicBezTo>
                    <a:pt x="241" y="167"/>
                    <a:pt x="251" y="177"/>
                    <a:pt x="264" y="177"/>
                  </a:cubicBezTo>
                  <a:cubicBezTo>
                    <a:pt x="276" y="177"/>
                    <a:pt x="287" y="167"/>
                    <a:pt x="287" y="154"/>
                  </a:cubicBezTo>
                  <a:cubicBezTo>
                    <a:pt x="287" y="141"/>
                    <a:pt x="276" y="131"/>
                    <a:pt x="264" y="131"/>
                  </a:cubicBezTo>
                  <a:cubicBezTo>
                    <a:pt x="251" y="131"/>
                    <a:pt x="241" y="141"/>
                    <a:pt x="241" y="154"/>
                  </a:cubicBezTo>
                  <a:close/>
                  <a:moveTo>
                    <a:pt x="276" y="302"/>
                  </a:moveTo>
                  <a:cubicBezTo>
                    <a:pt x="276" y="302"/>
                    <a:pt x="276" y="302"/>
                    <a:pt x="410" y="168"/>
                  </a:cubicBezTo>
                  <a:cubicBezTo>
                    <a:pt x="420" y="158"/>
                    <a:pt x="420" y="142"/>
                    <a:pt x="410" y="132"/>
                  </a:cubicBezTo>
                  <a:cubicBezTo>
                    <a:pt x="410" y="132"/>
                    <a:pt x="410" y="132"/>
                    <a:pt x="276" y="0"/>
                  </a:cubicBezTo>
                  <a:moveTo>
                    <a:pt x="144" y="0"/>
                  </a:moveTo>
                  <a:cubicBezTo>
                    <a:pt x="10" y="132"/>
                    <a:pt x="10" y="132"/>
                    <a:pt x="10" y="132"/>
                  </a:cubicBezTo>
                  <a:cubicBezTo>
                    <a:pt x="0" y="142"/>
                    <a:pt x="0" y="158"/>
                    <a:pt x="10" y="168"/>
                  </a:cubicBezTo>
                  <a:cubicBezTo>
                    <a:pt x="145" y="302"/>
                    <a:pt x="145" y="302"/>
                    <a:pt x="145" y="302"/>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92001">
                      <a:srgbClr val="0D0D0D"/>
                    </a:gs>
                    <a:gs pos="1250">
                      <a:srgbClr val="0D0D0D"/>
                    </a:gs>
                  </a:gsLst>
                  <a:lin ang="5400000" scaled="0"/>
                </a:gradFill>
                <a:effectLst/>
                <a:uLnTx/>
                <a:uFillTx/>
                <a:latin typeface="Segoe UI Semibold"/>
                <a:ea typeface="+mn-ea"/>
                <a:cs typeface="+mn-cs"/>
              </a:endParaRPr>
            </a:p>
          </p:txBody>
        </p:sp>
      </p:grpSp>
      <p:grpSp>
        <p:nvGrpSpPr>
          <p:cNvPr id="5" name="Group 4">
            <a:extLst>
              <a:ext uri="{FF2B5EF4-FFF2-40B4-BE49-F238E27FC236}">
                <a16:creationId xmlns:a16="http://schemas.microsoft.com/office/drawing/2014/main" id="{9E4421AE-C4A6-48AF-A73C-29C1389203ED}"/>
              </a:ext>
            </a:extLst>
          </p:cNvPr>
          <p:cNvGrpSpPr/>
          <p:nvPr/>
        </p:nvGrpSpPr>
        <p:grpSpPr>
          <a:xfrm>
            <a:off x="6885728" y="1853353"/>
            <a:ext cx="4990360" cy="961853"/>
            <a:chOff x="6885728" y="1853353"/>
            <a:chExt cx="4990360" cy="961853"/>
          </a:xfrm>
        </p:grpSpPr>
        <p:cxnSp>
          <p:nvCxnSpPr>
            <p:cNvPr id="168" name="Straight Connector 167">
              <a:extLst>
                <a:ext uri="{FF2B5EF4-FFF2-40B4-BE49-F238E27FC236}">
                  <a16:creationId xmlns:a16="http://schemas.microsoft.com/office/drawing/2014/main" id="{2BD58F34-18ED-4E3E-AD63-3FCF1EA060EA}"/>
                </a:ext>
              </a:extLst>
            </p:cNvPr>
            <p:cNvCxnSpPr>
              <a:cxnSpLocks/>
            </p:cNvCxnSpPr>
            <p:nvPr/>
          </p:nvCxnSpPr>
          <p:spPr>
            <a:xfrm>
              <a:off x="6885728" y="2815206"/>
              <a:ext cx="4553682" cy="0"/>
            </a:xfrm>
            <a:prstGeom prst="line">
              <a:avLst/>
            </a:prstGeom>
            <a:ln w="9525">
              <a:solidFill>
                <a:schemeClr val="accent1"/>
              </a:solidFill>
              <a:headEnd type="none"/>
              <a:tailEnd type="none"/>
            </a:ln>
          </p:spPr>
          <p:style>
            <a:lnRef idx="2">
              <a:schemeClr val="accent1"/>
            </a:lnRef>
            <a:fillRef idx="0">
              <a:schemeClr val="accent1"/>
            </a:fillRef>
            <a:effectRef idx="1">
              <a:schemeClr val="accent1"/>
            </a:effectRef>
            <a:fontRef idx="minor">
              <a:schemeClr val="tx1"/>
            </a:fontRef>
          </p:style>
        </p:cxnSp>
        <p:sp>
          <p:nvSpPr>
            <p:cNvPr id="169" name="Rectangle 168">
              <a:extLst>
                <a:ext uri="{FF2B5EF4-FFF2-40B4-BE49-F238E27FC236}">
                  <a16:creationId xmlns:a16="http://schemas.microsoft.com/office/drawing/2014/main" id="{F0E8F3E5-766D-457D-89A0-D198C0368141}"/>
                </a:ext>
              </a:extLst>
            </p:cNvPr>
            <p:cNvSpPr/>
            <p:nvPr/>
          </p:nvSpPr>
          <p:spPr>
            <a:xfrm>
              <a:off x="7843272" y="1944641"/>
              <a:ext cx="4032816" cy="581698"/>
            </a:xfrm>
            <a:prstGeom prst="rect">
              <a:avLst/>
            </a:prstGeom>
          </p:spPr>
          <p:txBody>
            <a:bodyPr wrap="square" lIns="0" tIns="0" rIns="0" bIns="0" anchor="ctr" anchorCtr="0">
              <a:spAutoFit/>
            </a:bodyPr>
            <a:lstStyle/>
            <a:p>
              <a:pPr marL="0" marR="0" lvl="0" indent="0" algn="l" defTabSz="932114"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92001">
                        <a:srgbClr val="0D0D0D"/>
                      </a:gs>
                      <a:gs pos="1250">
                        <a:srgbClr val="0D0D0D"/>
                      </a:gs>
                    </a:gsLst>
                    <a:lin ang="5400000" scaled="0"/>
                  </a:gradFill>
                  <a:effectLst/>
                  <a:uLnTx/>
                  <a:uFillTx/>
                  <a:latin typeface="Segoe UI Semibold"/>
                  <a:ea typeface="+mn-ea"/>
                  <a:cs typeface="Segoe UI Semilight" panose="020B0402040204020203" pitchFamily="34" charset="0"/>
                </a:rPr>
                <a:t>Virtually represent the physical world with </a:t>
              </a:r>
              <a:br>
                <a:rPr kumimoji="0" lang="en-US" sz="1400" b="0" i="0" u="none" strike="noStrike" kern="1200" cap="none" spc="0" normalizeH="0" baseline="0" noProof="0">
                  <a:ln>
                    <a:noFill/>
                  </a:ln>
                  <a:gradFill>
                    <a:gsLst>
                      <a:gs pos="92001">
                        <a:srgbClr val="0D0D0D"/>
                      </a:gs>
                      <a:gs pos="1250">
                        <a:srgbClr val="0D0D0D"/>
                      </a:gs>
                    </a:gsLst>
                    <a:lin ang="5400000" scaled="0"/>
                  </a:gradFill>
                  <a:effectLst/>
                  <a:uLnTx/>
                  <a:uFillTx/>
                  <a:latin typeface="Segoe UI Semibold"/>
                  <a:ea typeface="+mn-ea"/>
                  <a:cs typeface="Segoe UI Semilight" panose="020B0402040204020203" pitchFamily="34" charset="0"/>
                </a:rPr>
              </a:br>
              <a:r>
                <a:rPr kumimoji="0" lang="en-US" sz="1400" b="0" i="0" u="none" strike="noStrike" kern="1200" cap="none" spc="0" normalizeH="0" baseline="0" noProof="0">
                  <a:ln>
                    <a:noFill/>
                  </a:ln>
                  <a:gradFill>
                    <a:gsLst>
                      <a:gs pos="92001">
                        <a:srgbClr val="0D0D0D"/>
                      </a:gs>
                      <a:gs pos="1250">
                        <a:srgbClr val="0D0D0D"/>
                      </a:gs>
                    </a:gsLst>
                    <a:lin ang="5400000" scaled="0"/>
                  </a:gradFill>
                  <a:effectLst/>
                  <a:uLnTx/>
                  <a:uFillTx/>
                  <a:latin typeface="Segoe UI Semibold"/>
                  <a:ea typeface="+mn-ea"/>
                  <a:cs typeface="Segoe UI Semilight" panose="020B0402040204020203" pitchFamily="34" charset="0"/>
                </a:rPr>
                <a:t>a digital twin that models the relationships between people, places and devices</a:t>
              </a:r>
            </a:p>
          </p:txBody>
        </p:sp>
        <p:grpSp>
          <p:nvGrpSpPr>
            <p:cNvPr id="2" name="Group 1">
              <a:extLst>
                <a:ext uri="{FF2B5EF4-FFF2-40B4-BE49-F238E27FC236}">
                  <a16:creationId xmlns:a16="http://schemas.microsoft.com/office/drawing/2014/main" id="{D50DCBF9-9A62-4417-9156-2D63B49CEAD0}"/>
                </a:ext>
              </a:extLst>
            </p:cNvPr>
            <p:cNvGrpSpPr/>
            <p:nvPr/>
          </p:nvGrpSpPr>
          <p:grpSpPr>
            <a:xfrm>
              <a:off x="6926671" y="1853353"/>
              <a:ext cx="764276" cy="764276"/>
              <a:chOff x="6926671" y="1853353"/>
              <a:chExt cx="764276" cy="764276"/>
            </a:xfrm>
          </p:grpSpPr>
          <p:sp>
            <p:nvSpPr>
              <p:cNvPr id="171" name="Oval 170">
                <a:extLst>
                  <a:ext uri="{FF2B5EF4-FFF2-40B4-BE49-F238E27FC236}">
                    <a16:creationId xmlns:a16="http://schemas.microsoft.com/office/drawing/2014/main" id="{BA22A574-2018-4A7A-ADE3-1C54F7D75DA3}"/>
                  </a:ext>
                </a:extLst>
              </p:cNvPr>
              <p:cNvSpPr/>
              <p:nvPr/>
            </p:nvSpPr>
            <p:spPr bwMode="auto">
              <a:xfrm>
                <a:off x="6926671" y="1853353"/>
                <a:ext cx="764276" cy="764276"/>
              </a:xfrm>
              <a:prstGeom prst="ellipse">
                <a:avLst/>
              </a:prstGeom>
              <a:solidFill>
                <a:srgbClr val="0078D4"/>
              </a:solidFill>
              <a:ln w="10795" cap="flat" cmpd="sng" algn="ctr">
                <a:noFill/>
                <a:prstDash val="solid"/>
              </a:ln>
              <a:effectLst>
                <a:outerShdw blurRad="254000" dist="50800" dir="2700000" sx="101000" sy="101000" algn="tl" rotWithShape="0">
                  <a:prstClr val="black">
                    <a:alpha val="3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92001">
                        <a:srgbClr val="0D0D0D"/>
                      </a:gs>
                      <a:gs pos="1250">
                        <a:srgbClr val="0D0D0D"/>
                      </a:gs>
                    </a:gsLst>
                    <a:lin ang="5400000" scaled="0"/>
                  </a:gradFill>
                  <a:effectLst/>
                  <a:uLnTx/>
                  <a:uFillTx/>
                  <a:latin typeface="Segoe UI Semibold"/>
                  <a:ea typeface="+mn-ea"/>
                  <a:cs typeface="+mn-cs"/>
                </a:endParaRPr>
              </a:p>
            </p:txBody>
          </p:sp>
          <p:sp>
            <p:nvSpPr>
              <p:cNvPr id="185" name="Mixed Reality">
                <a:extLst>
                  <a:ext uri="{FF2B5EF4-FFF2-40B4-BE49-F238E27FC236}">
                    <a16:creationId xmlns:a16="http://schemas.microsoft.com/office/drawing/2014/main" id="{3D557EEC-2B3D-4712-A8B7-9B92E133EEEB}"/>
                  </a:ext>
                </a:extLst>
              </p:cNvPr>
              <p:cNvSpPr>
                <a:spLocks noChangeAspect="1" noEditPoints="1"/>
              </p:cNvSpPr>
              <p:nvPr/>
            </p:nvSpPr>
            <p:spPr bwMode="auto">
              <a:xfrm>
                <a:off x="7108000" y="2052611"/>
                <a:ext cx="401619" cy="365760"/>
              </a:xfrm>
              <a:custGeom>
                <a:avLst/>
                <a:gdLst>
                  <a:gd name="T0" fmla="*/ 174 w 348"/>
                  <a:gd name="T1" fmla="*/ 0 h 316"/>
                  <a:gd name="T2" fmla="*/ 330 w 348"/>
                  <a:gd name="T3" fmla="*/ 19 h 316"/>
                  <a:gd name="T4" fmla="*/ 342 w 348"/>
                  <a:gd name="T5" fmla="*/ 26 h 316"/>
                  <a:gd name="T6" fmla="*/ 348 w 348"/>
                  <a:gd name="T7" fmla="*/ 37 h 316"/>
                  <a:gd name="T8" fmla="*/ 348 w 348"/>
                  <a:gd name="T9" fmla="*/ 76 h 316"/>
                  <a:gd name="T10" fmla="*/ 347 w 348"/>
                  <a:gd name="T11" fmla="*/ 87 h 316"/>
                  <a:gd name="T12" fmla="*/ 319 w 348"/>
                  <a:gd name="T13" fmla="*/ 151 h 316"/>
                  <a:gd name="T14" fmla="*/ 251 w 348"/>
                  <a:gd name="T15" fmla="*/ 180 h 316"/>
                  <a:gd name="T16" fmla="*/ 237 w 348"/>
                  <a:gd name="T17" fmla="*/ 180 h 316"/>
                  <a:gd name="T18" fmla="*/ 222 w 348"/>
                  <a:gd name="T19" fmla="*/ 175 h 316"/>
                  <a:gd name="T20" fmla="*/ 199 w 348"/>
                  <a:gd name="T21" fmla="*/ 156 h 316"/>
                  <a:gd name="T22" fmla="*/ 174 w 348"/>
                  <a:gd name="T23" fmla="*/ 146 h 316"/>
                  <a:gd name="T24" fmla="*/ 174 w 348"/>
                  <a:gd name="T25" fmla="*/ 146 h 316"/>
                  <a:gd name="T26" fmla="*/ 149 w 348"/>
                  <a:gd name="T27" fmla="*/ 156 h 316"/>
                  <a:gd name="T28" fmla="*/ 126 w 348"/>
                  <a:gd name="T29" fmla="*/ 175 h 316"/>
                  <a:gd name="T30" fmla="*/ 111 w 348"/>
                  <a:gd name="T31" fmla="*/ 180 h 316"/>
                  <a:gd name="T32" fmla="*/ 97 w 348"/>
                  <a:gd name="T33" fmla="*/ 180 h 316"/>
                  <a:gd name="T34" fmla="*/ 29 w 348"/>
                  <a:gd name="T35" fmla="*/ 151 h 316"/>
                  <a:gd name="T36" fmla="*/ 1 w 348"/>
                  <a:gd name="T37" fmla="*/ 87 h 316"/>
                  <a:gd name="T38" fmla="*/ 0 w 348"/>
                  <a:gd name="T39" fmla="*/ 76 h 316"/>
                  <a:gd name="T40" fmla="*/ 0 w 348"/>
                  <a:gd name="T41" fmla="*/ 37 h 316"/>
                  <a:gd name="T42" fmla="*/ 6 w 348"/>
                  <a:gd name="T43" fmla="*/ 26 h 316"/>
                  <a:gd name="T44" fmla="*/ 18 w 348"/>
                  <a:gd name="T45" fmla="*/ 19 h 316"/>
                  <a:gd name="T46" fmla="*/ 174 w 348"/>
                  <a:gd name="T47" fmla="*/ 0 h 316"/>
                  <a:gd name="T48" fmla="*/ 191 w 348"/>
                  <a:gd name="T49" fmla="*/ 48 h 316"/>
                  <a:gd name="T50" fmla="*/ 157 w 348"/>
                  <a:gd name="T51" fmla="*/ 48 h 316"/>
                  <a:gd name="T52" fmla="*/ 79 w 348"/>
                  <a:gd name="T53" fmla="*/ 264 h 316"/>
                  <a:gd name="T54" fmla="*/ 174 w 348"/>
                  <a:gd name="T55" fmla="*/ 316 h 316"/>
                  <a:gd name="T56" fmla="*/ 269 w 348"/>
                  <a:gd name="T57" fmla="*/ 264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8" h="316">
                    <a:moveTo>
                      <a:pt x="174" y="0"/>
                    </a:moveTo>
                    <a:cubicBezTo>
                      <a:pt x="245" y="0"/>
                      <a:pt x="299" y="7"/>
                      <a:pt x="330" y="19"/>
                    </a:cubicBezTo>
                    <a:cubicBezTo>
                      <a:pt x="334" y="21"/>
                      <a:pt x="338" y="23"/>
                      <a:pt x="342" y="26"/>
                    </a:cubicBezTo>
                    <a:cubicBezTo>
                      <a:pt x="342" y="26"/>
                      <a:pt x="348" y="31"/>
                      <a:pt x="348" y="37"/>
                    </a:cubicBezTo>
                    <a:cubicBezTo>
                      <a:pt x="348" y="76"/>
                      <a:pt x="348" y="76"/>
                      <a:pt x="348" y="76"/>
                    </a:cubicBezTo>
                    <a:cubicBezTo>
                      <a:pt x="347" y="87"/>
                      <a:pt x="347" y="87"/>
                      <a:pt x="347" y="87"/>
                    </a:cubicBezTo>
                    <a:cubicBezTo>
                      <a:pt x="347" y="111"/>
                      <a:pt x="337" y="134"/>
                      <a:pt x="319" y="151"/>
                    </a:cubicBezTo>
                    <a:cubicBezTo>
                      <a:pt x="301" y="170"/>
                      <a:pt x="277" y="180"/>
                      <a:pt x="251" y="180"/>
                    </a:cubicBezTo>
                    <a:cubicBezTo>
                      <a:pt x="237" y="180"/>
                      <a:pt x="237" y="180"/>
                      <a:pt x="237" y="180"/>
                    </a:cubicBezTo>
                    <a:cubicBezTo>
                      <a:pt x="231" y="180"/>
                      <a:pt x="226" y="178"/>
                      <a:pt x="222" y="175"/>
                    </a:cubicBezTo>
                    <a:cubicBezTo>
                      <a:pt x="199" y="156"/>
                      <a:pt x="199" y="156"/>
                      <a:pt x="199" y="156"/>
                    </a:cubicBezTo>
                    <a:cubicBezTo>
                      <a:pt x="192" y="149"/>
                      <a:pt x="183" y="146"/>
                      <a:pt x="174" y="146"/>
                    </a:cubicBezTo>
                    <a:cubicBezTo>
                      <a:pt x="174" y="146"/>
                      <a:pt x="174" y="146"/>
                      <a:pt x="174" y="146"/>
                    </a:cubicBezTo>
                    <a:cubicBezTo>
                      <a:pt x="165" y="146"/>
                      <a:pt x="156" y="149"/>
                      <a:pt x="149" y="156"/>
                    </a:cubicBezTo>
                    <a:cubicBezTo>
                      <a:pt x="126" y="175"/>
                      <a:pt x="126" y="175"/>
                      <a:pt x="126" y="175"/>
                    </a:cubicBezTo>
                    <a:cubicBezTo>
                      <a:pt x="122" y="178"/>
                      <a:pt x="117" y="180"/>
                      <a:pt x="111" y="180"/>
                    </a:cubicBezTo>
                    <a:cubicBezTo>
                      <a:pt x="97" y="180"/>
                      <a:pt x="97" y="180"/>
                      <a:pt x="97" y="180"/>
                    </a:cubicBezTo>
                    <a:cubicBezTo>
                      <a:pt x="71" y="180"/>
                      <a:pt x="47" y="170"/>
                      <a:pt x="29" y="151"/>
                    </a:cubicBezTo>
                    <a:cubicBezTo>
                      <a:pt x="11" y="134"/>
                      <a:pt x="1" y="111"/>
                      <a:pt x="1" y="87"/>
                    </a:cubicBezTo>
                    <a:cubicBezTo>
                      <a:pt x="0" y="76"/>
                      <a:pt x="0" y="76"/>
                      <a:pt x="0" y="76"/>
                    </a:cubicBezTo>
                    <a:cubicBezTo>
                      <a:pt x="0" y="37"/>
                      <a:pt x="0" y="37"/>
                      <a:pt x="0" y="37"/>
                    </a:cubicBezTo>
                    <a:cubicBezTo>
                      <a:pt x="0" y="31"/>
                      <a:pt x="6" y="26"/>
                      <a:pt x="6" y="26"/>
                    </a:cubicBezTo>
                    <a:cubicBezTo>
                      <a:pt x="10" y="23"/>
                      <a:pt x="14" y="21"/>
                      <a:pt x="18" y="19"/>
                    </a:cubicBezTo>
                    <a:cubicBezTo>
                      <a:pt x="49" y="7"/>
                      <a:pt x="103" y="0"/>
                      <a:pt x="174" y="0"/>
                    </a:cubicBezTo>
                    <a:close/>
                    <a:moveTo>
                      <a:pt x="191" y="48"/>
                    </a:moveTo>
                    <a:cubicBezTo>
                      <a:pt x="157" y="48"/>
                      <a:pt x="157" y="48"/>
                      <a:pt x="157" y="48"/>
                    </a:cubicBezTo>
                    <a:moveTo>
                      <a:pt x="79" y="264"/>
                    </a:moveTo>
                    <a:cubicBezTo>
                      <a:pt x="99" y="295"/>
                      <a:pt x="134" y="316"/>
                      <a:pt x="174" y="316"/>
                    </a:cubicBezTo>
                    <a:cubicBezTo>
                      <a:pt x="214" y="316"/>
                      <a:pt x="249" y="295"/>
                      <a:pt x="269" y="264"/>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92001">
                        <a:srgbClr val="0D0D0D"/>
                      </a:gs>
                      <a:gs pos="1250">
                        <a:srgbClr val="0D0D0D"/>
                      </a:gs>
                    </a:gsLst>
                    <a:lin ang="5400000" scaled="0"/>
                  </a:gradFill>
                  <a:effectLst/>
                  <a:uLnTx/>
                  <a:uFillTx/>
                  <a:latin typeface="Segoe UI Semibold"/>
                  <a:ea typeface="+mn-ea"/>
                  <a:cs typeface="+mn-cs"/>
                </a:endParaRPr>
              </a:p>
            </p:txBody>
          </p:sp>
        </p:grpSp>
      </p:grpSp>
      <p:grpSp>
        <p:nvGrpSpPr>
          <p:cNvPr id="6" name="Group 5">
            <a:extLst>
              <a:ext uri="{FF2B5EF4-FFF2-40B4-BE49-F238E27FC236}">
                <a16:creationId xmlns:a16="http://schemas.microsoft.com/office/drawing/2014/main" id="{B5BF51C8-48C0-4AD1-A505-854404338E8E}"/>
              </a:ext>
            </a:extLst>
          </p:cNvPr>
          <p:cNvGrpSpPr/>
          <p:nvPr/>
        </p:nvGrpSpPr>
        <p:grpSpPr>
          <a:xfrm>
            <a:off x="6885728" y="3012783"/>
            <a:ext cx="4990360" cy="961853"/>
            <a:chOff x="6885728" y="3012783"/>
            <a:chExt cx="4990360" cy="961853"/>
          </a:xfrm>
        </p:grpSpPr>
        <p:cxnSp>
          <p:nvCxnSpPr>
            <p:cNvPr id="156" name="Straight Connector 155">
              <a:extLst>
                <a:ext uri="{FF2B5EF4-FFF2-40B4-BE49-F238E27FC236}">
                  <a16:creationId xmlns:a16="http://schemas.microsoft.com/office/drawing/2014/main" id="{367BA47D-106A-4BEC-A57D-591FA6D5D744}"/>
                </a:ext>
              </a:extLst>
            </p:cNvPr>
            <p:cNvCxnSpPr>
              <a:cxnSpLocks/>
            </p:cNvCxnSpPr>
            <p:nvPr/>
          </p:nvCxnSpPr>
          <p:spPr>
            <a:xfrm>
              <a:off x="6885728" y="3974636"/>
              <a:ext cx="4553682" cy="0"/>
            </a:xfrm>
            <a:prstGeom prst="line">
              <a:avLst/>
            </a:prstGeom>
            <a:ln w="9525">
              <a:solidFill>
                <a:schemeClr val="accent1"/>
              </a:solidFill>
              <a:headEnd type="none"/>
              <a:tailEnd type="none"/>
            </a:ln>
          </p:spPr>
          <p:style>
            <a:lnRef idx="2">
              <a:schemeClr val="accent1"/>
            </a:lnRef>
            <a:fillRef idx="0">
              <a:schemeClr val="accent1"/>
            </a:fillRef>
            <a:effectRef idx="1">
              <a:schemeClr val="accent1"/>
            </a:effectRef>
            <a:fontRef idx="minor">
              <a:schemeClr val="tx1"/>
            </a:fontRef>
          </p:style>
        </p:cxnSp>
        <p:sp>
          <p:nvSpPr>
            <p:cNvPr id="157" name="Rectangle 156">
              <a:extLst>
                <a:ext uri="{FF2B5EF4-FFF2-40B4-BE49-F238E27FC236}">
                  <a16:creationId xmlns:a16="http://schemas.microsoft.com/office/drawing/2014/main" id="{84086BDE-B63E-4288-9E18-A9A8498C74D2}"/>
                </a:ext>
              </a:extLst>
            </p:cNvPr>
            <p:cNvSpPr/>
            <p:nvPr/>
          </p:nvSpPr>
          <p:spPr>
            <a:xfrm>
              <a:off x="7843272" y="3104072"/>
              <a:ext cx="4032816" cy="581698"/>
            </a:xfrm>
            <a:prstGeom prst="rect">
              <a:avLst/>
            </a:prstGeom>
          </p:spPr>
          <p:txBody>
            <a:bodyPr wrap="square" lIns="0" tIns="0" rIns="0" bIns="0" anchor="ctr" anchorCtr="0">
              <a:spAutoFit/>
            </a:bodyPr>
            <a:lstStyle/>
            <a:p>
              <a:pPr marL="0" marR="0" lvl="0" indent="0" algn="l" defTabSz="932114"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92001">
                        <a:srgbClr val="0D0D0D"/>
                      </a:gs>
                      <a:gs pos="1250">
                        <a:srgbClr val="0D0D0D"/>
                      </a:gs>
                    </a:gsLst>
                    <a:lin ang="5400000" scaled="0"/>
                  </a:gradFill>
                  <a:effectLst/>
                  <a:uLnTx/>
                  <a:uFillTx/>
                  <a:latin typeface="Segoe UI Semibold"/>
                  <a:ea typeface="+mn-ea"/>
                  <a:cs typeface="Segoe UI Semilight" panose="020B0402040204020203" pitchFamily="34" charset="0"/>
                </a:rPr>
                <a:t>Leverage predefined and extensible Twin Object Models to build contextually-aware solutions uniquely attuned to your industry domain</a:t>
              </a:r>
            </a:p>
          </p:txBody>
        </p:sp>
        <p:grpSp>
          <p:nvGrpSpPr>
            <p:cNvPr id="3" name="Group 2">
              <a:extLst>
                <a:ext uri="{FF2B5EF4-FFF2-40B4-BE49-F238E27FC236}">
                  <a16:creationId xmlns:a16="http://schemas.microsoft.com/office/drawing/2014/main" id="{46C6F0BB-2D1B-4415-AB53-D5CD42A83582}"/>
                </a:ext>
              </a:extLst>
            </p:cNvPr>
            <p:cNvGrpSpPr/>
            <p:nvPr/>
          </p:nvGrpSpPr>
          <p:grpSpPr>
            <a:xfrm>
              <a:off x="6924372" y="3012783"/>
              <a:ext cx="768096" cy="764276"/>
              <a:chOff x="6924372" y="3012783"/>
              <a:chExt cx="768096" cy="764276"/>
            </a:xfrm>
          </p:grpSpPr>
          <p:sp>
            <p:nvSpPr>
              <p:cNvPr id="159" name="Oval 158">
                <a:extLst>
                  <a:ext uri="{FF2B5EF4-FFF2-40B4-BE49-F238E27FC236}">
                    <a16:creationId xmlns:a16="http://schemas.microsoft.com/office/drawing/2014/main" id="{73271435-4E1B-4F93-8263-51D2836E7D6C}"/>
                  </a:ext>
                </a:extLst>
              </p:cNvPr>
              <p:cNvSpPr/>
              <p:nvPr/>
            </p:nvSpPr>
            <p:spPr bwMode="auto">
              <a:xfrm>
                <a:off x="6924372" y="3012783"/>
                <a:ext cx="768096" cy="764276"/>
              </a:xfrm>
              <a:prstGeom prst="ellipse">
                <a:avLst/>
              </a:prstGeom>
              <a:solidFill>
                <a:srgbClr val="0078D4"/>
              </a:solidFill>
              <a:ln w="10795" cap="flat" cmpd="sng" algn="ctr">
                <a:noFill/>
                <a:prstDash val="solid"/>
              </a:ln>
              <a:effectLst>
                <a:outerShdw blurRad="254000" dist="50800" dir="2700000" sx="101000" sy="101000" algn="tl" rotWithShape="0">
                  <a:prstClr val="black">
                    <a:alpha val="3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92001">
                        <a:srgbClr val="0D0D0D"/>
                      </a:gs>
                      <a:gs pos="1250">
                        <a:srgbClr val="0D0D0D"/>
                      </a:gs>
                    </a:gsLst>
                    <a:lin ang="5400000" scaled="0"/>
                  </a:gradFill>
                  <a:effectLst/>
                  <a:uLnTx/>
                  <a:uFillTx/>
                  <a:latin typeface="Segoe UI Semibold"/>
                  <a:ea typeface="+mn-ea"/>
                  <a:cs typeface="+mn-cs"/>
                </a:endParaRPr>
              </a:p>
            </p:txBody>
          </p:sp>
          <p:sp>
            <p:nvSpPr>
              <p:cNvPr id="186" name="binary">
                <a:extLst>
                  <a:ext uri="{FF2B5EF4-FFF2-40B4-BE49-F238E27FC236}">
                    <a16:creationId xmlns:a16="http://schemas.microsoft.com/office/drawing/2014/main" id="{C0AD8D9A-8F28-4B51-B568-352B1472C190}"/>
                  </a:ext>
                </a:extLst>
              </p:cNvPr>
              <p:cNvSpPr>
                <a:spLocks noChangeAspect="1" noEditPoints="1"/>
              </p:cNvSpPr>
              <p:nvPr/>
            </p:nvSpPr>
            <p:spPr bwMode="auto">
              <a:xfrm>
                <a:off x="7125540" y="3237005"/>
                <a:ext cx="365760" cy="315833"/>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92001">
                        <a:srgbClr val="0D0D0D"/>
                      </a:gs>
                      <a:gs pos="1250">
                        <a:srgbClr val="0D0D0D"/>
                      </a:gs>
                    </a:gsLst>
                    <a:lin ang="5400000" scaled="0"/>
                  </a:gradFill>
                  <a:effectLst/>
                  <a:uLnTx/>
                  <a:uFillTx/>
                  <a:latin typeface="Segoe UI Semibold"/>
                  <a:ea typeface="+mn-ea"/>
                  <a:cs typeface="+mn-cs"/>
                </a:endParaRPr>
              </a:p>
            </p:txBody>
          </p:sp>
        </p:grpSp>
      </p:grpSp>
      <p:grpSp>
        <p:nvGrpSpPr>
          <p:cNvPr id="9" name="Group 8">
            <a:extLst>
              <a:ext uri="{FF2B5EF4-FFF2-40B4-BE49-F238E27FC236}">
                <a16:creationId xmlns:a16="http://schemas.microsoft.com/office/drawing/2014/main" id="{5D3460FD-2A36-4E1E-8FE7-28B88E7515AF}"/>
              </a:ext>
            </a:extLst>
          </p:cNvPr>
          <p:cNvGrpSpPr/>
          <p:nvPr/>
        </p:nvGrpSpPr>
        <p:grpSpPr>
          <a:xfrm>
            <a:off x="6885728" y="4172213"/>
            <a:ext cx="4990360" cy="961853"/>
            <a:chOff x="6885728" y="4172213"/>
            <a:chExt cx="4990360" cy="961853"/>
          </a:xfrm>
        </p:grpSpPr>
        <p:cxnSp>
          <p:nvCxnSpPr>
            <p:cNvPr id="179" name="Straight Connector 178">
              <a:extLst>
                <a:ext uri="{FF2B5EF4-FFF2-40B4-BE49-F238E27FC236}">
                  <a16:creationId xmlns:a16="http://schemas.microsoft.com/office/drawing/2014/main" id="{7B69DA4A-2576-4527-8A34-63B37A6775DE}"/>
                </a:ext>
              </a:extLst>
            </p:cNvPr>
            <p:cNvCxnSpPr>
              <a:cxnSpLocks/>
            </p:cNvCxnSpPr>
            <p:nvPr/>
          </p:nvCxnSpPr>
          <p:spPr>
            <a:xfrm>
              <a:off x="6885728" y="5134066"/>
              <a:ext cx="4553682" cy="0"/>
            </a:xfrm>
            <a:prstGeom prst="line">
              <a:avLst/>
            </a:prstGeom>
            <a:ln w="9525">
              <a:solidFill>
                <a:schemeClr val="accent1"/>
              </a:solidFill>
              <a:headEnd type="none"/>
              <a:tailEnd type="none"/>
            </a:ln>
          </p:spPr>
          <p:style>
            <a:lnRef idx="2">
              <a:schemeClr val="accent1"/>
            </a:lnRef>
            <a:fillRef idx="0">
              <a:schemeClr val="accent1"/>
            </a:fillRef>
            <a:effectRef idx="1">
              <a:schemeClr val="accent1"/>
            </a:effectRef>
            <a:fontRef idx="minor">
              <a:schemeClr val="tx1"/>
            </a:fontRef>
          </p:style>
        </p:cxnSp>
        <p:sp>
          <p:nvSpPr>
            <p:cNvPr id="180" name="Rectangle 179">
              <a:extLst>
                <a:ext uri="{FF2B5EF4-FFF2-40B4-BE49-F238E27FC236}">
                  <a16:creationId xmlns:a16="http://schemas.microsoft.com/office/drawing/2014/main" id="{78B17145-A2F4-4A9E-890C-5C46FA808A93}"/>
                </a:ext>
              </a:extLst>
            </p:cNvPr>
            <p:cNvSpPr/>
            <p:nvPr/>
          </p:nvSpPr>
          <p:spPr>
            <a:xfrm>
              <a:off x="7843272" y="4263503"/>
              <a:ext cx="4032816" cy="581698"/>
            </a:xfrm>
            <a:prstGeom prst="rect">
              <a:avLst/>
            </a:prstGeom>
          </p:spPr>
          <p:txBody>
            <a:bodyPr wrap="square" lIns="0" tIns="0" rIns="0" bIns="0" anchor="ctr" anchorCtr="0">
              <a:spAutoFit/>
            </a:bodyPr>
            <a:lstStyle/>
            <a:p>
              <a:pPr marL="0" marR="0" lvl="0" indent="0" algn="l" defTabSz="932114"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92001">
                        <a:srgbClr val="0D0D0D"/>
                      </a:gs>
                      <a:gs pos="1250">
                        <a:srgbClr val="0D0D0D"/>
                      </a:gs>
                    </a:gsLst>
                    <a:lin ang="5400000" scaled="0"/>
                  </a:gradFill>
                  <a:effectLst/>
                  <a:uLnTx/>
                  <a:uFillTx/>
                  <a:latin typeface="Segoe UI Semibold"/>
                  <a:ea typeface="+mn-ea"/>
                  <a:cs typeface="Segoe UI Semilight" panose="020B0402040204020203" pitchFamily="34" charset="0"/>
                </a:rPr>
                <a:t>Automate actions in a space with custom functions that send events and/or notifications </a:t>
              </a:r>
              <a:br>
                <a:rPr kumimoji="0" lang="en-US" sz="1400" b="0" i="0" u="none" strike="noStrike" kern="1200" cap="none" spc="0" normalizeH="0" baseline="0" noProof="0">
                  <a:ln>
                    <a:noFill/>
                  </a:ln>
                  <a:gradFill>
                    <a:gsLst>
                      <a:gs pos="92001">
                        <a:srgbClr val="0D0D0D"/>
                      </a:gs>
                      <a:gs pos="1250">
                        <a:srgbClr val="0D0D0D"/>
                      </a:gs>
                    </a:gsLst>
                    <a:lin ang="5400000" scaled="0"/>
                  </a:gradFill>
                  <a:effectLst/>
                  <a:uLnTx/>
                  <a:uFillTx/>
                  <a:latin typeface="Segoe UI Semibold"/>
                  <a:ea typeface="+mn-ea"/>
                  <a:cs typeface="Segoe UI Semilight" panose="020B0402040204020203" pitchFamily="34" charset="0"/>
                </a:rPr>
              </a:br>
              <a:r>
                <a:rPr kumimoji="0" lang="en-US" sz="1400" b="0" i="0" u="none" strike="noStrike" kern="1200" cap="none" spc="0" normalizeH="0" baseline="0" noProof="0">
                  <a:ln>
                    <a:noFill/>
                  </a:ln>
                  <a:gradFill>
                    <a:gsLst>
                      <a:gs pos="92001">
                        <a:srgbClr val="0D0D0D"/>
                      </a:gs>
                      <a:gs pos="1250">
                        <a:srgbClr val="0D0D0D"/>
                      </a:gs>
                    </a:gsLst>
                    <a:lin ang="5400000" scaled="0"/>
                  </a:gradFill>
                  <a:effectLst/>
                  <a:uLnTx/>
                  <a:uFillTx/>
                  <a:latin typeface="Segoe UI Semibold"/>
                  <a:ea typeface="+mn-ea"/>
                  <a:cs typeface="Segoe UI Semilight" panose="020B0402040204020203" pitchFamily="34" charset="0"/>
                </a:rPr>
                <a:t>to endpoints based on incoming telemetry</a:t>
              </a:r>
            </a:p>
          </p:txBody>
        </p:sp>
        <p:grpSp>
          <p:nvGrpSpPr>
            <p:cNvPr id="7" name="Group 6">
              <a:extLst>
                <a:ext uri="{FF2B5EF4-FFF2-40B4-BE49-F238E27FC236}">
                  <a16:creationId xmlns:a16="http://schemas.microsoft.com/office/drawing/2014/main" id="{824DED95-6D59-4BB9-B3C6-0C0344D3405C}"/>
                </a:ext>
              </a:extLst>
            </p:cNvPr>
            <p:cNvGrpSpPr/>
            <p:nvPr/>
          </p:nvGrpSpPr>
          <p:grpSpPr>
            <a:xfrm>
              <a:off x="6926671" y="4172213"/>
              <a:ext cx="764276" cy="764276"/>
              <a:chOff x="6926671" y="4172213"/>
              <a:chExt cx="764276" cy="764276"/>
            </a:xfrm>
          </p:grpSpPr>
          <p:sp>
            <p:nvSpPr>
              <p:cNvPr id="182" name="Oval 181">
                <a:extLst>
                  <a:ext uri="{FF2B5EF4-FFF2-40B4-BE49-F238E27FC236}">
                    <a16:creationId xmlns:a16="http://schemas.microsoft.com/office/drawing/2014/main" id="{82097FEB-0C72-410B-B1BA-CD6FE296DDEE}"/>
                  </a:ext>
                </a:extLst>
              </p:cNvPr>
              <p:cNvSpPr/>
              <p:nvPr/>
            </p:nvSpPr>
            <p:spPr bwMode="auto">
              <a:xfrm>
                <a:off x="6926671" y="4172213"/>
                <a:ext cx="764276" cy="764276"/>
              </a:xfrm>
              <a:prstGeom prst="ellipse">
                <a:avLst/>
              </a:prstGeom>
              <a:solidFill>
                <a:srgbClr val="0078D4"/>
              </a:solidFill>
              <a:ln w="10795" cap="flat" cmpd="sng" algn="ctr">
                <a:noFill/>
                <a:prstDash val="solid"/>
              </a:ln>
              <a:effectLst>
                <a:outerShdw blurRad="254000" dist="50800" dir="2700000" sx="101000" sy="101000" algn="tl" rotWithShape="0">
                  <a:prstClr val="black">
                    <a:alpha val="3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92001">
                        <a:srgbClr val="0D0D0D"/>
                      </a:gs>
                      <a:gs pos="1250">
                        <a:srgbClr val="0D0D0D"/>
                      </a:gs>
                    </a:gsLst>
                    <a:lin ang="5400000" scaled="0"/>
                  </a:gradFill>
                  <a:effectLst/>
                  <a:uLnTx/>
                  <a:uFillTx/>
                  <a:latin typeface="Segoe UI Semibold"/>
                  <a:ea typeface="+mn-ea"/>
                  <a:cs typeface="+mn-cs"/>
                </a:endParaRPr>
              </a:p>
            </p:txBody>
          </p:sp>
          <p:sp>
            <p:nvSpPr>
              <p:cNvPr id="187" name="Graphic 2">
                <a:extLst>
                  <a:ext uri="{FF2B5EF4-FFF2-40B4-BE49-F238E27FC236}">
                    <a16:creationId xmlns:a16="http://schemas.microsoft.com/office/drawing/2014/main" id="{C5A9259B-5FE2-4D17-800D-D35E84AB41C6}"/>
                  </a:ext>
                </a:extLst>
              </p:cNvPr>
              <p:cNvSpPr/>
              <p:nvPr/>
            </p:nvSpPr>
            <p:spPr>
              <a:xfrm>
                <a:off x="7121827" y="4436072"/>
                <a:ext cx="373965" cy="372875"/>
              </a:xfrm>
              <a:custGeom>
                <a:avLst/>
                <a:gdLst>
                  <a:gd name="connsiteX0" fmla="*/ 1322225 w 1450660"/>
                  <a:gd name="connsiteY0" fmla="*/ 1131060 h 1446430"/>
                  <a:gd name="connsiteX1" fmla="*/ 1314190 w 1450660"/>
                  <a:gd name="connsiteY1" fmla="*/ 1108644 h 1446430"/>
                  <a:gd name="connsiteX2" fmla="*/ 1212263 w 1450660"/>
                  <a:gd name="connsiteY2" fmla="*/ 978381 h 1446430"/>
                  <a:gd name="connsiteX3" fmla="*/ 1248635 w 1450660"/>
                  <a:gd name="connsiteY3" fmla="*/ 892525 h 1446430"/>
                  <a:gd name="connsiteX4" fmla="*/ 1424152 w 1450660"/>
                  <a:gd name="connsiteY4" fmla="*/ 865458 h 1446430"/>
                  <a:gd name="connsiteX5" fmla="*/ 1442338 w 1450660"/>
                  <a:gd name="connsiteY5" fmla="*/ 853616 h 1446430"/>
                  <a:gd name="connsiteX6" fmla="*/ 1450374 w 1450660"/>
                  <a:gd name="connsiteY6" fmla="*/ 831623 h 1446430"/>
                  <a:gd name="connsiteX7" fmla="*/ 1450374 w 1450660"/>
                  <a:gd name="connsiteY7" fmla="*/ 622271 h 1446430"/>
                  <a:gd name="connsiteX8" fmla="*/ 1442338 w 1450660"/>
                  <a:gd name="connsiteY8" fmla="*/ 600279 h 1446430"/>
                  <a:gd name="connsiteX9" fmla="*/ 1423306 w 1450660"/>
                  <a:gd name="connsiteY9" fmla="*/ 588437 h 1446430"/>
                  <a:gd name="connsiteX10" fmla="*/ 1251173 w 1450660"/>
                  <a:gd name="connsiteY10" fmla="*/ 562215 h 1446430"/>
                  <a:gd name="connsiteX11" fmla="*/ 1212686 w 1450660"/>
                  <a:gd name="connsiteY11" fmla="*/ 469592 h 1446430"/>
                  <a:gd name="connsiteX12" fmla="*/ 1263438 w 1450660"/>
                  <a:gd name="connsiteY12" fmla="*/ 401500 h 1446430"/>
                  <a:gd name="connsiteX13" fmla="*/ 1310806 w 1450660"/>
                  <a:gd name="connsiteY13" fmla="*/ 340598 h 1446430"/>
                  <a:gd name="connsiteX14" fmla="*/ 1318842 w 1450660"/>
                  <a:gd name="connsiteY14" fmla="*/ 319028 h 1446430"/>
                  <a:gd name="connsiteX15" fmla="*/ 1156013 w 1450660"/>
                  <a:gd name="connsiteY15" fmla="*/ 138013 h 1446430"/>
                  <a:gd name="connsiteX16" fmla="*/ 1132328 w 1450660"/>
                  <a:gd name="connsiteY16" fmla="*/ 129131 h 1446430"/>
                  <a:gd name="connsiteX17" fmla="*/ 1109490 w 1450660"/>
                  <a:gd name="connsiteY17" fmla="*/ 137167 h 1446430"/>
                  <a:gd name="connsiteX18" fmla="*/ 975843 w 1450660"/>
                  <a:gd name="connsiteY18" fmla="*/ 237825 h 1446430"/>
                  <a:gd name="connsiteX19" fmla="*/ 890834 w 1450660"/>
                  <a:gd name="connsiteY19" fmla="*/ 202722 h 1446430"/>
                  <a:gd name="connsiteX20" fmla="*/ 864612 w 1450660"/>
                  <a:gd name="connsiteY20" fmla="*/ 29742 h 1446430"/>
                  <a:gd name="connsiteX21" fmla="*/ 853193 w 1450660"/>
                  <a:gd name="connsiteY21" fmla="*/ 9864 h 1446430"/>
                  <a:gd name="connsiteX22" fmla="*/ 830354 w 1450660"/>
                  <a:gd name="connsiteY22" fmla="*/ 1406 h 1446430"/>
                  <a:gd name="connsiteX23" fmla="*/ 619734 w 1450660"/>
                  <a:gd name="connsiteY23" fmla="*/ 1406 h 1446430"/>
                  <a:gd name="connsiteX24" fmla="*/ 585899 w 1450660"/>
                  <a:gd name="connsiteY24" fmla="*/ 28473 h 1446430"/>
                  <a:gd name="connsiteX25" fmla="*/ 559677 w 1450660"/>
                  <a:gd name="connsiteY25" fmla="*/ 202722 h 1446430"/>
                  <a:gd name="connsiteX26" fmla="*/ 472553 w 1450660"/>
                  <a:gd name="connsiteY26" fmla="*/ 239094 h 1446430"/>
                  <a:gd name="connsiteX27" fmla="*/ 343558 w 1450660"/>
                  <a:gd name="connsiteY27" fmla="*/ 136321 h 1446430"/>
                  <a:gd name="connsiteX28" fmla="*/ 319874 w 1450660"/>
                  <a:gd name="connsiteY28" fmla="*/ 128286 h 1446430"/>
                  <a:gd name="connsiteX29" fmla="*/ 230635 w 1450660"/>
                  <a:gd name="connsiteY29" fmla="*/ 195109 h 1446430"/>
                  <a:gd name="connsiteX30" fmla="*/ 137590 w 1450660"/>
                  <a:gd name="connsiteY30" fmla="*/ 295767 h 1446430"/>
                  <a:gd name="connsiteX31" fmla="*/ 129554 w 1450660"/>
                  <a:gd name="connsiteY31" fmla="*/ 318605 h 1446430"/>
                  <a:gd name="connsiteX32" fmla="*/ 137590 w 1450660"/>
                  <a:gd name="connsiteY32" fmla="*/ 341021 h 1446430"/>
                  <a:gd name="connsiteX33" fmla="*/ 239517 w 1450660"/>
                  <a:gd name="connsiteY33" fmla="*/ 471284 h 1446430"/>
                  <a:gd name="connsiteX34" fmla="*/ 203145 w 1450660"/>
                  <a:gd name="connsiteY34" fmla="*/ 557140 h 1446430"/>
                  <a:gd name="connsiteX35" fmla="*/ 27628 w 1450660"/>
                  <a:gd name="connsiteY35" fmla="*/ 584207 h 1446430"/>
                  <a:gd name="connsiteX36" fmla="*/ 9441 w 1450660"/>
                  <a:gd name="connsiteY36" fmla="*/ 596049 h 1446430"/>
                  <a:gd name="connsiteX37" fmla="*/ 1406 w 1450660"/>
                  <a:gd name="connsiteY37" fmla="*/ 618042 h 1446430"/>
                  <a:gd name="connsiteX38" fmla="*/ 1406 w 1450660"/>
                  <a:gd name="connsiteY38" fmla="*/ 827394 h 1446430"/>
                  <a:gd name="connsiteX39" fmla="*/ 9441 w 1450660"/>
                  <a:gd name="connsiteY39" fmla="*/ 849386 h 1446430"/>
                  <a:gd name="connsiteX40" fmla="*/ 28896 w 1450660"/>
                  <a:gd name="connsiteY40" fmla="*/ 859960 h 1446430"/>
                  <a:gd name="connsiteX41" fmla="*/ 201030 w 1450660"/>
                  <a:gd name="connsiteY41" fmla="*/ 887027 h 1446430"/>
                  <a:gd name="connsiteX42" fmla="*/ 240786 w 1450660"/>
                  <a:gd name="connsiteY42" fmla="*/ 979650 h 1446430"/>
                  <a:gd name="connsiteX43" fmla="*/ 187496 w 1450660"/>
                  <a:gd name="connsiteY43" fmla="*/ 1048588 h 1446430"/>
                  <a:gd name="connsiteX44" fmla="*/ 140974 w 1450660"/>
                  <a:gd name="connsiteY44" fmla="*/ 1108644 h 1446430"/>
                  <a:gd name="connsiteX45" fmla="*/ 132938 w 1450660"/>
                  <a:gd name="connsiteY45" fmla="*/ 1130214 h 1446430"/>
                  <a:gd name="connsiteX46" fmla="*/ 295767 w 1450660"/>
                  <a:gd name="connsiteY46" fmla="*/ 1311229 h 1446430"/>
                  <a:gd name="connsiteX47" fmla="*/ 319451 w 1450660"/>
                  <a:gd name="connsiteY47" fmla="*/ 1320111 h 1446430"/>
                  <a:gd name="connsiteX48" fmla="*/ 341867 w 1450660"/>
                  <a:gd name="connsiteY48" fmla="*/ 1312075 h 1446430"/>
                  <a:gd name="connsiteX49" fmla="*/ 475514 w 1450660"/>
                  <a:gd name="connsiteY49" fmla="*/ 1211417 h 1446430"/>
                  <a:gd name="connsiteX50" fmla="*/ 560523 w 1450660"/>
                  <a:gd name="connsiteY50" fmla="*/ 1246520 h 1446430"/>
                  <a:gd name="connsiteX51" fmla="*/ 586745 w 1450660"/>
                  <a:gd name="connsiteY51" fmla="*/ 1419500 h 1446430"/>
                  <a:gd name="connsiteX52" fmla="*/ 598164 w 1450660"/>
                  <a:gd name="connsiteY52" fmla="*/ 1439378 h 1446430"/>
                  <a:gd name="connsiteX53" fmla="*/ 621002 w 1450660"/>
                  <a:gd name="connsiteY53" fmla="*/ 1447836 h 1446430"/>
                  <a:gd name="connsiteX54" fmla="*/ 831623 w 1450660"/>
                  <a:gd name="connsiteY54" fmla="*/ 1447836 h 1446430"/>
                  <a:gd name="connsiteX55" fmla="*/ 865458 w 1450660"/>
                  <a:gd name="connsiteY55" fmla="*/ 1420769 h 1446430"/>
                  <a:gd name="connsiteX56" fmla="*/ 891680 w 1450660"/>
                  <a:gd name="connsiteY56" fmla="*/ 1245251 h 1446430"/>
                  <a:gd name="connsiteX57" fmla="*/ 978804 w 1450660"/>
                  <a:gd name="connsiteY57" fmla="*/ 1210148 h 1446430"/>
                  <a:gd name="connsiteX58" fmla="*/ 1109067 w 1450660"/>
                  <a:gd name="connsiteY58" fmla="*/ 1312075 h 1446430"/>
                  <a:gd name="connsiteX59" fmla="*/ 1132751 w 1450660"/>
                  <a:gd name="connsiteY59" fmla="*/ 1320111 h 1446430"/>
                  <a:gd name="connsiteX60" fmla="*/ 1221567 w 1450660"/>
                  <a:gd name="connsiteY60" fmla="*/ 1252864 h 1446430"/>
                  <a:gd name="connsiteX61" fmla="*/ 1315035 w 1450660"/>
                  <a:gd name="connsiteY61" fmla="*/ 1151783 h 1446430"/>
                  <a:gd name="connsiteX62" fmla="*/ 1322225 w 1450660"/>
                  <a:gd name="connsiteY62" fmla="*/ 1131060 h 1446430"/>
                  <a:gd name="connsiteX63" fmla="*/ 930589 w 1450660"/>
                  <a:gd name="connsiteY63" fmla="*/ 929321 h 1446430"/>
                  <a:gd name="connsiteX64" fmla="*/ 725890 w 1450660"/>
                  <a:gd name="connsiteY64" fmla="*/ 1014330 h 1446430"/>
                  <a:gd name="connsiteX65" fmla="*/ 521190 w 1450660"/>
                  <a:gd name="connsiteY65" fmla="*/ 929321 h 1446430"/>
                  <a:gd name="connsiteX66" fmla="*/ 436181 w 1450660"/>
                  <a:gd name="connsiteY66" fmla="*/ 724621 h 1446430"/>
                  <a:gd name="connsiteX67" fmla="*/ 521190 w 1450660"/>
                  <a:gd name="connsiteY67" fmla="*/ 519921 h 1446430"/>
                  <a:gd name="connsiteX68" fmla="*/ 725890 w 1450660"/>
                  <a:gd name="connsiteY68" fmla="*/ 434912 h 1446430"/>
                  <a:gd name="connsiteX69" fmla="*/ 930589 w 1450660"/>
                  <a:gd name="connsiteY69" fmla="*/ 519921 h 1446430"/>
                  <a:gd name="connsiteX70" fmla="*/ 1015599 w 1450660"/>
                  <a:gd name="connsiteY70" fmla="*/ 724621 h 1446430"/>
                  <a:gd name="connsiteX71" fmla="*/ 930589 w 1450660"/>
                  <a:gd name="connsiteY71" fmla="*/ 929321 h 1446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1450660" h="1446430">
                    <a:moveTo>
                      <a:pt x="1322225" y="1131060"/>
                    </a:moveTo>
                    <a:cubicBezTo>
                      <a:pt x="1322225" y="1123447"/>
                      <a:pt x="1319688" y="1115834"/>
                      <a:pt x="1314190" y="1108644"/>
                    </a:cubicBezTo>
                    <a:cubicBezTo>
                      <a:pt x="1271896" y="1057892"/>
                      <a:pt x="1238062" y="1014753"/>
                      <a:pt x="1212263" y="978381"/>
                    </a:cubicBezTo>
                    <a:cubicBezTo>
                      <a:pt x="1227911" y="947507"/>
                      <a:pt x="1240176" y="918747"/>
                      <a:pt x="1248635" y="892525"/>
                    </a:cubicBezTo>
                    <a:lnTo>
                      <a:pt x="1424152" y="865458"/>
                    </a:lnTo>
                    <a:cubicBezTo>
                      <a:pt x="1430919" y="864612"/>
                      <a:pt x="1436840" y="860805"/>
                      <a:pt x="1442338" y="853616"/>
                    </a:cubicBezTo>
                    <a:cubicBezTo>
                      <a:pt x="1447413" y="846426"/>
                      <a:pt x="1450374" y="839236"/>
                      <a:pt x="1450374" y="831623"/>
                    </a:cubicBezTo>
                    <a:lnTo>
                      <a:pt x="1450374" y="622271"/>
                    </a:lnTo>
                    <a:cubicBezTo>
                      <a:pt x="1450374" y="613813"/>
                      <a:pt x="1447836" y="606623"/>
                      <a:pt x="1442338" y="600279"/>
                    </a:cubicBezTo>
                    <a:cubicBezTo>
                      <a:pt x="1437263" y="593935"/>
                      <a:pt x="1430496" y="589705"/>
                      <a:pt x="1423306" y="588437"/>
                    </a:cubicBezTo>
                    <a:lnTo>
                      <a:pt x="1251173" y="562215"/>
                    </a:lnTo>
                    <a:cubicBezTo>
                      <a:pt x="1242714" y="536416"/>
                      <a:pt x="1230026" y="505542"/>
                      <a:pt x="1212686" y="469592"/>
                    </a:cubicBezTo>
                    <a:cubicBezTo>
                      <a:pt x="1224105" y="453098"/>
                      <a:pt x="1241022" y="430260"/>
                      <a:pt x="1263438" y="401500"/>
                    </a:cubicBezTo>
                    <a:cubicBezTo>
                      <a:pt x="1285853" y="372741"/>
                      <a:pt x="1301925" y="352440"/>
                      <a:pt x="1310806" y="340598"/>
                    </a:cubicBezTo>
                    <a:cubicBezTo>
                      <a:pt x="1315881" y="332985"/>
                      <a:pt x="1318842" y="325795"/>
                      <a:pt x="1318842" y="319028"/>
                    </a:cubicBezTo>
                    <a:cubicBezTo>
                      <a:pt x="1318842" y="298728"/>
                      <a:pt x="1264706" y="238248"/>
                      <a:pt x="1156013" y="138013"/>
                    </a:cubicBezTo>
                    <a:cubicBezTo>
                      <a:pt x="1148400" y="132092"/>
                      <a:pt x="1140364" y="129131"/>
                      <a:pt x="1132328" y="129131"/>
                    </a:cubicBezTo>
                    <a:cubicBezTo>
                      <a:pt x="1123447" y="129131"/>
                      <a:pt x="1115834" y="131669"/>
                      <a:pt x="1109490" y="137167"/>
                    </a:cubicBezTo>
                    <a:lnTo>
                      <a:pt x="975843" y="237825"/>
                    </a:lnTo>
                    <a:cubicBezTo>
                      <a:pt x="944969" y="222177"/>
                      <a:pt x="916633" y="210335"/>
                      <a:pt x="890834" y="202722"/>
                    </a:cubicBezTo>
                    <a:lnTo>
                      <a:pt x="864612" y="29742"/>
                    </a:lnTo>
                    <a:cubicBezTo>
                      <a:pt x="863766" y="22129"/>
                      <a:pt x="859960" y="15785"/>
                      <a:pt x="853193" y="9864"/>
                    </a:cubicBezTo>
                    <a:cubicBezTo>
                      <a:pt x="846426" y="4366"/>
                      <a:pt x="838813" y="1406"/>
                      <a:pt x="830354" y="1406"/>
                    </a:cubicBezTo>
                    <a:lnTo>
                      <a:pt x="619734" y="1406"/>
                    </a:lnTo>
                    <a:cubicBezTo>
                      <a:pt x="602393" y="1406"/>
                      <a:pt x="590974" y="10287"/>
                      <a:pt x="585899" y="28473"/>
                    </a:cubicBezTo>
                    <a:cubicBezTo>
                      <a:pt x="577017" y="63154"/>
                      <a:pt x="568136" y="121096"/>
                      <a:pt x="559677" y="202722"/>
                    </a:cubicBezTo>
                    <a:cubicBezTo>
                      <a:pt x="527111" y="213295"/>
                      <a:pt x="498352" y="225137"/>
                      <a:pt x="472553" y="239094"/>
                    </a:cubicBezTo>
                    <a:lnTo>
                      <a:pt x="343558" y="136321"/>
                    </a:lnTo>
                    <a:cubicBezTo>
                      <a:pt x="335946" y="130823"/>
                      <a:pt x="327910" y="128286"/>
                      <a:pt x="319874" y="128286"/>
                    </a:cubicBezTo>
                    <a:cubicBezTo>
                      <a:pt x="305494" y="128286"/>
                      <a:pt x="275889" y="150701"/>
                      <a:pt x="230635" y="195109"/>
                    </a:cubicBezTo>
                    <a:cubicBezTo>
                      <a:pt x="184959" y="239517"/>
                      <a:pt x="154084" y="273352"/>
                      <a:pt x="137590" y="295767"/>
                    </a:cubicBezTo>
                    <a:cubicBezTo>
                      <a:pt x="132092" y="301688"/>
                      <a:pt x="129554" y="309301"/>
                      <a:pt x="129554" y="318605"/>
                    </a:cubicBezTo>
                    <a:cubicBezTo>
                      <a:pt x="129554" y="325372"/>
                      <a:pt x="132092" y="332985"/>
                      <a:pt x="137590" y="341021"/>
                    </a:cubicBezTo>
                    <a:cubicBezTo>
                      <a:pt x="179883" y="391773"/>
                      <a:pt x="213718" y="434912"/>
                      <a:pt x="239517" y="471284"/>
                    </a:cubicBezTo>
                    <a:cubicBezTo>
                      <a:pt x="223868" y="502158"/>
                      <a:pt x="211603" y="530918"/>
                      <a:pt x="203145" y="557140"/>
                    </a:cubicBezTo>
                    <a:lnTo>
                      <a:pt x="27628" y="584207"/>
                    </a:lnTo>
                    <a:cubicBezTo>
                      <a:pt x="20861" y="585053"/>
                      <a:pt x="14940" y="588860"/>
                      <a:pt x="9441" y="596049"/>
                    </a:cubicBezTo>
                    <a:cubicBezTo>
                      <a:pt x="4366" y="603239"/>
                      <a:pt x="1406" y="610429"/>
                      <a:pt x="1406" y="618042"/>
                    </a:cubicBezTo>
                    <a:lnTo>
                      <a:pt x="1406" y="827394"/>
                    </a:lnTo>
                    <a:cubicBezTo>
                      <a:pt x="1406" y="835852"/>
                      <a:pt x="3943" y="843042"/>
                      <a:pt x="9441" y="849386"/>
                    </a:cubicBezTo>
                    <a:cubicBezTo>
                      <a:pt x="14940" y="855730"/>
                      <a:pt x="21284" y="859537"/>
                      <a:pt x="28896" y="859960"/>
                    </a:cubicBezTo>
                    <a:lnTo>
                      <a:pt x="201030" y="887027"/>
                    </a:lnTo>
                    <a:cubicBezTo>
                      <a:pt x="209912" y="915787"/>
                      <a:pt x="223445" y="946661"/>
                      <a:pt x="240786" y="979650"/>
                    </a:cubicBezTo>
                    <a:cubicBezTo>
                      <a:pt x="228521" y="996144"/>
                      <a:pt x="211180" y="1019405"/>
                      <a:pt x="187496" y="1048588"/>
                    </a:cubicBezTo>
                    <a:cubicBezTo>
                      <a:pt x="164235" y="1078193"/>
                      <a:pt x="148586" y="1098071"/>
                      <a:pt x="140974" y="1108644"/>
                    </a:cubicBezTo>
                    <a:cubicBezTo>
                      <a:pt x="135898" y="1116257"/>
                      <a:pt x="132938" y="1123447"/>
                      <a:pt x="132938" y="1130214"/>
                    </a:cubicBezTo>
                    <a:cubicBezTo>
                      <a:pt x="132938" y="1150515"/>
                      <a:pt x="187073" y="1210994"/>
                      <a:pt x="295767" y="1311229"/>
                    </a:cubicBezTo>
                    <a:cubicBezTo>
                      <a:pt x="303380" y="1317150"/>
                      <a:pt x="311416" y="1320111"/>
                      <a:pt x="319451" y="1320111"/>
                    </a:cubicBezTo>
                    <a:cubicBezTo>
                      <a:pt x="329179" y="1320111"/>
                      <a:pt x="336791" y="1317573"/>
                      <a:pt x="341867" y="1312075"/>
                    </a:cubicBezTo>
                    <a:lnTo>
                      <a:pt x="475514" y="1211417"/>
                    </a:lnTo>
                    <a:cubicBezTo>
                      <a:pt x="506388" y="1227065"/>
                      <a:pt x="534724" y="1238907"/>
                      <a:pt x="560523" y="1246520"/>
                    </a:cubicBezTo>
                    <a:lnTo>
                      <a:pt x="586745" y="1419500"/>
                    </a:lnTo>
                    <a:cubicBezTo>
                      <a:pt x="587591" y="1427113"/>
                      <a:pt x="591397" y="1433457"/>
                      <a:pt x="598164" y="1439378"/>
                    </a:cubicBezTo>
                    <a:cubicBezTo>
                      <a:pt x="604931" y="1444876"/>
                      <a:pt x="612544" y="1447836"/>
                      <a:pt x="621002" y="1447836"/>
                    </a:cubicBezTo>
                    <a:lnTo>
                      <a:pt x="831623" y="1447836"/>
                    </a:lnTo>
                    <a:cubicBezTo>
                      <a:pt x="848963" y="1447836"/>
                      <a:pt x="860383" y="1438955"/>
                      <a:pt x="865458" y="1420769"/>
                    </a:cubicBezTo>
                    <a:cubicBezTo>
                      <a:pt x="874339" y="1385242"/>
                      <a:pt x="883221" y="1326878"/>
                      <a:pt x="891680" y="1245251"/>
                    </a:cubicBezTo>
                    <a:cubicBezTo>
                      <a:pt x="921708" y="1236370"/>
                      <a:pt x="950890" y="1224528"/>
                      <a:pt x="978804" y="1210148"/>
                    </a:cubicBezTo>
                    <a:lnTo>
                      <a:pt x="1109067" y="1312075"/>
                    </a:lnTo>
                    <a:cubicBezTo>
                      <a:pt x="1116680" y="1317573"/>
                      <a:pt x="1124716" y="1320111"/>
                      <a:pt x="1132751" y="1320111"/>
                    </a:cubicBezTo>
                    <a:cubicBezTo>
                      <a:pt x="1147131" y="1320111"/>
                      <a:pt x="1176736" y="1297695"/>
                      <a:pt x="1221567" y="1252864"/>
                    </a:cubicBezTo>
                    <a:cubicBezTo>
                      <a:pt x="1266398" y="1208033"/>
                      <a:pt x="1297695" y="1174199"/>
                      <a:pt x="1315035" y="1151783"/>
                    </a:cubicBezTo>
                    <a:cubicBezTo>
                      <a:pt x="1319688" y="1147131"/>
                      <a:pt x="1322225" y="1139941"/>
                      <a:pt x="1322225" y="1131060"/>
                    </a:cubicBezTo>
                    <a:close/>
                    <a:moveTo>
                      <a:pt x="930589" y="929321"/>
                    </a:moveTo>
                    <a:cubicBezTo>
                      <a:pt x="873916" y="985994"/>
                      <a:pt x="805824" y="1014330"/>
                      <a:pt x="725890" y="1014330"/>
                    </a:cubicBezTo>
                    <a:cubicBezTo>
                      <a:pt x="645956" y="1014330"/>
                      <a:pt x="577440" y="985994"/>
                      <a:pt x="521190" y="929321"/>
                    </a:cubicBezTo>
                    <a:cubicBezTo>
                      <a:pt x="464517" y="872648"/>
                      <a:pt x="436181" y="804555"/>
                      <a:pt x="436181" y="724621"/>
                    </a:cubicBezTo>
                    <a:cubicBezTo>
                      <a:pt x="436181" y="644687"/>
                      <a:pt x="464517" y="576594"/>
                      <a:pt x="521190" y="519921"/>
                    </a:cubicBezTo>
                    <a:cubicBezTo>
                      <a:pt x="577863" y="463248"/>
                      <a:pt x="645956" y="434912"/>
                      <a:pt x="725890" y="434912"/>
                    </a:cubicBezTo>
                    <a:cubicBezTo>
                      <a:pt x="805824" y="434912"/>
                      <a:pt x="873916" y="463248"/>
                      <a:pt x="930589" y="519921"/>
                    </a:cubicBezTo>
                    <a:cubicBezTo>
                      <a:pt x="987262" y="576594"/>
                      <a:pt x="1015599" y="644687"/>
                      <a:pt x="1015599" y="724621"/>
                    </a:cubicBezTo>
                    <a:cubicBezTo>
                      <a:pt x="1015599" y="804555"/>
                      <a:pt x="987262" y="873071"/>
                      <a:pt x="930589" y="929321"/>
                    </a:cubicBez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92001">
                        <a:srgbClr val="0D0D0D"/>
                      </a:gs>
                      <a:gs pos="1250">
                        <a:srgbClr val="0D0D0D"/>
                      </a:gs>
                    </a:gsLst>
                    <a:lin ang="5400000" scaled="0"/>
                  </a:gradFill>
                  <a:effectLst/>
                  <a:uLnTx/>
                  <a:uFillTx/>
                  <a:latin typeface="Segoe UI Semibold"/>
                  <a:ea typeface="+mn-ea"/>
                  <a:cs typeface="+mn-cs"/>
                </a:endParaRPr>
              </a:p>
            </p:txBody>
          </p:sp>
          <p:sp>
            <p:nvSpPr>
              <p:cNvPr id="189" name="Freeform: Shape 188">
                <a:extLst>
                  <a:ext uri="{FF2B5EF4-FFF2-40B4-BE49-F238E27FC236}">
                    <a16:creationId xmlns:a16="http://schemas.microsoft.com/office/drawing/2014/main" id="{A7C535C4-7E63-44E0-8E06-7C5A21521887}"/>
                  </a:ext>
                </a:extLst>
              </p:cNvPr>
              <p:cNvSpPr/>
              <p:nvPr/>
            </p:nvSpPr>
            <p:spPr>
              <a:xfrm>
                <a:off x="7189472" y="4276409"/>
                <a:ext cx="237896" cy="42538"/>
              </a:xfrm>
              <a:custGeom>
                <a:avLst/>
                <a:gdLst>
                  <a:gd name="connsiteX0" fmla="*/ 7144 w 1438275"/>
                  <a:gd name="connsiteY0" fmla="*/ 254794 h 257175"/>
                  <a:gd name="connsiteX1" fmla="*/ 1435894 w 1438275"/>
                  <a:gd name="connsiteY1" fmla="*/ 254794 h 257175"/>
                </a:gdLst>
                <a:ahLst/>
                <a:cxnLst>
                  <a:cxn ang="0">
                    <a:pos x="connsiteX0" y="connsiteY0"/>
                  </a:cxn>
                  <a:cxn ang="0">
                    <a:pos x="connsiteX1" y="connsiteY1"/>
                  </a:cxn>
                </a:cxnLst>
                <a:rect l="l" t="t" r="r" b="b"/>
                <a:pathLst>
                  <a:path w="1438275" h="257175">
                    <a:moveTo>
                      <a:pt x="7144" y="254794"/>
                    </a:moveTo>
                    <a:cubicBezTo>
                      <a:pt x="7144" y="254794"/>
                      <a:pt x="692944" y="-302419"/>
                      <a:pt x="1435894" y="254794"/>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92001">
                        <a:srgbClr val="0D0D0D"/>
                      </a:gs>
                      <a:gs pos="1250">
                        <a:srgbClr val="0D0D0D"/>
                      </a:gs>
                    </a:gsLst>
                    <a:lin ang="5400000" scaled="0"/>
                  </a:gradFill>
                  <a:effectLst/>
                  <a:uLnTx/>
                  <a:uFillTx/>
                  <a:latin typeface="Segoe UI Semibold"/>
                  <a:ea typeface="+mn-ea"/>
                  <a:cs typeface="+mn-cs"/>
                </a:endParaRPr>
              </a:p>
            </p:txBody>
          </p:sp>
          <p:sp>
            <p:nvSpPr>
              <p:cNvPr id="190" name="Freeform: Shape 189">
                <a:extLst>
                  <a:ext uri="{FF2B5EF4-FFF2-40B4-BE49-F238E27FC236}">
                    <a16:creationId xmlns:a16="http://schemas.microsoft.com/office/drawing/2014/main" id="{C71F2703-7EFD-487C-A93C-6D85BCEA34A2}"/>
                  </a:ext>
                </a:extLst>
              </p:cNvPr>
              <p:cNvSpPr/>
              <p:nvPr/>
            </p:nvSpPr>
            <p:spPr>
              <a:xfrm>
                <a:off x="7209795" y="4326537"/>
                <a:ext cx="196934" cy="36236"/>
              </a:xfrm>
              <a:custGeom>
                <a:avLst/>
                <a:gdLst>
                  <a:gd name="connsiteX0" fmla="*/ 7144 w 1190625"/>
                  <a:gd name="connsiteY0" fmla="*/ 212037 h 219075"/>
                  <a:gd name="connsiteX1" fmla="*/ 1190149 w 1190625"/>
                  <a:gd name="connsiteY1" fmla="*/ 212037 h 219075"/>
                </a:gdLst>
                <a:ahLst/>
                <a:cxnLst>
                  <a:cxn ang="0">
                    <a:pos x="connsiteX0" y="connsiteY0"/>
                  </a:cxn>
                  <a:cxn ang="0">
                    <a:pos x="connsiteX1" y="connsiteY1"/>
                  </a:cxn>
                </a:cxnLst>
                <a:rect l="l" t="t" r="r" b="b"/>
                <a:pathLst>
                  <a:path w="1190625" h="219075">
                    <a:moveTo>
                      <a:pt x="7144" y="212037"/>
                    </a:moveTo>
                    <a:cubicBezTo>
                      <a:pt x="7144" y="212037"/>
                      <a:pt x="574834" y="-248973"/>
                      <a:pt x="1190149" y="212037"/>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92001">
                        <a:srgbClr val="0D0D0D"/>
                      </a:gs>
                      <a:gs pos="1250">
                        <a:srgbClr val="0D0D0D"/>
                      </a:gs>
                    </a:gsLst>
                    <a:lin ang="5400000" scaled="0"/>
                  </a:gradFill>
                  <a:effectLst/>
                  <a:uLnTx/>
                  <a:uFillTx/>
                  <a:latin typeface="Segoe UI Semibold"/>
                  <a:ea typeface="+mn-ea"/>
                  <a:cs typeface="+mn-cs"/>
                </a:endParaRPr>
              </a:p>
            </p:txBody>
          </p:sp>
          <p:sp>
            <p:nvSpPr>
              <p:cNvPr id="191" name="Freeform: Shape 190">
                <a:extLst>
                  <a:ext uri="{FF2B5EF4-FFF2-40B4-BE49-F238E27FC236}">
                    <a16:creationId xmlns:a16="http://schemas.microsoft.com/office/drawing/2014/main" id="{BAE5C01E-0B86-4F88-A50A-55DA153ED13D}"/>
                  </a:ext>
                </a:extLst>
              </p:cNvPr>
              <p:cNvSpPr/>
              <p:nvPr/>
            </p:nvSpPr>
            <p:spPr>
              <a:xfrm>
                <a:off x="7229331" y="4375124"/>
                <a:ext cx="157547" cy="28358"/>
              </a:xfrm>
              <a:custGeom>
                <a:avLst/>
                <a:gdLst>
                  <a:gd name="connsiteX0" fmla="*/ 7144 w 952500"/>
                  <a:gd name="connsiteY0" fmla="*/ 171397 h 171450"/>
                  <a:gd name="connsiteX1" fmla="*/ 953929 w 952500"/>
                  <a:gd name="connsiteY1" fmla="*/ 171397 h 171450"/>
                </a:gdLst>
                <a:ahLst/>
                <a:cxnLst>
                  <a:cxn ang="0">
                    <a:pos x="connsiteX0" y="connsiteY0"/>
                  </a:cxn>
                  <a:cxn ang="0">
                    <a:pos x="connsiteX1" y="connsiteY1"/>
                  </a:cxn>
                </a:cxnLst>
                <a:rect l="l" t="t" r="r" b="b"/>
                <a:pathLst>
                  <a:path w="952500" h="171450">
                    <a:moveTo>
                      <a:pt x="7144" y="171397"/>
                    </a:moveTo>
                    <a:cubicBezTo>
                      <a:pt x="7144" y="171397"/>
                      <a:pt x="461486" y="-198173"/>
                      <a:pt x="953929" y="171397"/>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92001">
                        <a:srgbClr val="0D0D0D"/>
                      </a:gs>
                      <a:gs pos="1250">
                        <a:srgbClr val="0D0D0D"/>
                      </a:gs>
                    </a:gsLst>
                    <a:lin ang="5400000" scaled="0"/>
                  </a:gradFill>
                  <a:effectLst/>
                  <a:uLnTx/>
                  <a:uFillTx/>
                  <a:latin typeface="Segoe UI Semibold"/>
                  <a:ea typeface="+mn-ea"/>
                  <a:cs typeface="+mn-cs"/>
                </a:endParaRPr>
              </a:p>
            </p:txBody>
          </p:sp>
        </p:grpSp>
      </p:grpSp>
      <p:grpSp>
        <p:nvGrpSpPr>
          <p:cNvPr id="10" name="Group 9">
            <a:extLst>
              <a:ext uri="{FF2B5EF4-FFF2-40B4-BE49-F238E27FC236}">
                <a16:creationId xmlns:a16="http://schemas.microsoft.com/office/drawing/2014/main" id="{287179EA-4FB6-4D4C-8343-E316144D4E60}"/>
              </a:ext>
            </a:extLst>
          </p:cNvPr>
          <p:cNvGrpSpPr/>
          <p:nvPr/>
        </p:nvGrpSpPr>
        <p:grpSpPr>
          <a:xfrm>
            <a:off x="6926672" y="5331644"/>
            <a:ext cx="4949417" cy="764276"/>
            <a:chOff x="6926672" y="5331644"/>
            <a:chExt cx="4949417" cy="764276"/>
          </a:xfrm>
        </p:grpSpPr>
        <p:sp>
          <p:nvSpPr>
            <p:cNvPr id="174" name="Rectangle 173">
              <a:extLst>
                <a:ext uri="{FF2B5EF4-FFF2-40B4-BE49-F238E27FC236}">
                  <a16:creationId xmlns:a16="http://schemas.microsoft.com/office/drawing/2014/main" id="{379A624D-FD57-481E-972E-BBC9F4D15715}"/>
                </a:ext>
              </a:extLst>
            </p:cNvPr>
            <p:cNvSpPr/>
            <p:nvPr/>
          </p:nvSpPr>
          <p:spPr>
            <a:xfrm>
              <a:off x="7843273" y="5422934"/>
              <a:ext cx="4032816" cy="581698"/>
            </a:xfrm>
            <a:prstGeom prst="rect">
              <a:avLst/>
            </a:prstGeom>
          </p:spPr>
          <p:txBody>
            <a:bodyPr wrap="square" lIns="0" tIns="0" rIns="0" bIns="0" anchor="ctr" anchorCtr="0">
              <a:spAutoFit/>
            </a:bodyPr>
            <a:lstStyle/>
            <a:p>
              <a:pPr marL="0" marR="0" lvl="0" indent="0" algn="l" defTabSz="932114"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92001">
                        <a:srgbClr val="0D0D0D"/>
                      </a:gs>
                      <a:gs pos="1250">
                        <a:srgbClr val="0D0D0D"/>
                      </a:gs>
                    </a:gsLst>
                    <a:lin ang="5400000" scaled="0"/>
                  </a:gradFill>
                  <a:effectLst/>
                  <a:uLnTx/>
                  <a:uFillTx/>
                  <a:latin typeface="Segoe UI Semibold"/>
                  <a:ea typeface="+mn-ea"/>
                  <a:cs typeface="Segoe UI Semilight" panose="020B0402040204020203" pitchFamily="34" charset="0"/>
                </a:rPr>
                <a:t>Securely replicate solutions across multiple tenants through built-in multi and </a:t>
              </a:r>
              <a:br>
                <a:rPr kumimoji="0" lang="en-US" sz="1400" b="0" i="0" u="none" strike="noStrike" kern="1200" cap="none" spc="0" normalizeH="0" baseline="0" noProof="0">
                  <a:ln>
                    <a:noFill/>
                  </a:ln>
                  <a:gradFill>
                    <a:gsLst>
                      <a:gs pos="92001">
                        <a:srgbClr val="0D0D0D"/>
                      </a:gs>
                      <a:gs pos="1250">
                        <a:srgbClr val="0D0D0D"/>
                      </a:gs>
                    </a:gsLst>
                    <a:lin ang="5400000" scaled="0"/>
                  </a:gradFill>
                  <a:effectLst/>
                  <a:uLnTx/>
                  <a:uFillTx/>
                  <a:latin typeface="Segoe UI Semibold"/>
                  <a:ea typeface="+mn-ea"/>
                  <a:cs typeface="Segoe UI Semilight" panose="020B0402040204020203" pitchFamily="34" charset="0"/>
                </a:rPr>
              </a:br>
              <a:r>
                <a:rPr kumimoji="0" lang="en-US" sz="1400" b="0" i="0" u="none" strike="noStrike" kern="1200" cap="none" spc="0" normalizeH="0" baseline="0" noProof="0">
                  <a:ln>
                    <a:noFill/>
                  </a:ln>
                  <a:gradFill>
                    <a:gsLst>
                      <a:gs pos="92001">
                        <a:srgbClr val="0D0D0D"/>
                      </a:gs>
                      <a:gs pos="1250">
                        <a:srgbClr val="0D0D0D"/>
                      </a:gs>
                    </a:gsLst>
                    <a:lin ang="5400000" scaled="0"/>
                  </a:gradFill>
                  <a:effectLst/>
                  <a:uLnTx/>
                  <a:uFillTx/>
                  <a:latin typeface="Segoe UI Semibold"/>
                  <a:ea typeface="+mn-ea"/>
                  <a:cs typeface="Segoe UI Semilight" panose="020B0402040204020203" pitchFamily="34" charset="0"/>
                </a:rPr>
                <a:t>nested-tenancy</a:t>
              </a:r>
            </a:p>
          </p:txBody>
        </p:sp>
        <p:grpSp>
          <p:nvGrpSpPr>
            <p:cNvPr id="8" name="Group 7">
              <a:extLst>
                <a:ext uri="{FF2B5EF4-FFF2-40B4-BE49-F238E27FC236}">
                  <a16:creationId xmlns:a16="http://schemas.microsoft.com/office/drawing/2014/main" id="{910C3237-3C08-48E8-AE5B-2958D9F20C2E}"/>
                </a:ext>
              </a:extLst>
            </p:cNvPr>
            <p:cNvGrpSpPr/>
            <p:nvPr/>
          </p:nvGrpSpPr>
          <p:grpSpPr>
            <a:xfrm>
              <a:off x="6926672" y="5331644"/>
              <a:ext cx="764276" cy="764276"/>
              <a:chOff x="6926672" y="5331644"/>
              <a:chExt cx="764276" cy="764276"/>
            </a:xfrm>
          </p:grpSpPr>
          <p:sp>
            <p:nvSpPr>
              <p:cNvPr id="176" name="Oval 175">
                <a:extLst>
                  <a:ext uri="{FF2B5EF4-FFF2-40B4-BE49-F238E27FC236}">
                    <a16:creationId xmlns:a16="http://schemas.microsoft.com/office/drawing/2014/main" id="{568D842C-C67A-4E92-8986-FC36C6371079}"/>
                  </a:ext>
                </a:extLst>
              </p:cNvPr>
              <p:cNvSpPr/>
              <p:nvPr/>
            </p:nvSpPr>
            <p:spPr bwMode="auto">
              <a:xfrm>
                <a:off x="6926672" y="5331644"/>
                <a:ext cx="764276" cy="764276"/>
              </a:xfrm>
              <a:prstGeom prst="ellipse">
                <a:avLst/>
              </a:prstGeom>
              <a:solidFill>
                <a:srgbClr val="0078D4"/>
              </a:solidFill>
              <a:ln w="10795" cap="flat" cmpd="sng" algn="ctr">
                <a:noFill/>
                <a:prstDash val="solid"/>
              </a:ln>
              <a:effectLst>
                <a:outerShdw blurRad="254000" dist="50800" dir="2700000" sx="101000" sy="101000" algn="tl" rotWithShape="0">
                  <a:prstClr val="black">
                    <a:alpha val="3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92001">
                        <a:srgbClr val="0D0D0D"/>
                      </a:gs>
                      <a:gs pos="1250">
                        <a:srgbClr val="0D0D0D"/>
                      </a:gs>
                    </a:gsLst>
                    <a:lin ang="5400000" scaled="0"/>
                  </a:gradFill>
                  <a:effectLst/>
                  <a:uLnTx/>
                  <a:uFillTx/>
                  <a:latin typeface="Segoe UI Semibold"/>
                  <a:ea typeface="+mn-ea"/>
                  <a:cs typeface="+mn-cs"/>
                </a:endParaRPr>
              </a:p>
            </p:txBody>
          </p:sp>
          <p:sp>
            <p:nvSpPr>
              <p:cNvPr id="192" name="Relationship_F003">
                <a:extLst>
                  <a:ext uri="{FF2B5EF4-FFF2-40B4-BE49-F238E27FC236}">
                    <a16:creationId xmlns:a16="http://schemas.microsoft.com/office/drawing/2014/main" id="{1A6D46D9-8D3D-49F1-92F2-0C6C2B00F1D4}"/>
                  </a:ext>
                </a:extLst>
              </p:cNvPr>
              <p:cNvSpPr>
                <a:spLocks noChangeAspect="1" noEditPoints="1"/>
              </p:cNvSpPr>
              <p:nvPr/>
            </p:nvSpPr>
            <p:spPr bwMode="auto">
              <a:xfrm>
                <a:off x="7113283" y="5530902"/>
                <a:ext cx="391055" cy="365760"/>
              </a:xfrm>
              <a:custGeom>
                <a:avLst/>
                <a:gdLst>
                  <a:gd name="T0" fmla="*/ 3230 w 4406"/>
                  <a:gd name="T1" fmla="*/ 0 h 4121"/>
                  <a:gd name="T2" fmla="*/ 4406 w 4406"/>
                  <a:gd name="T3" fmla="*/ 0 h 4121"/>
                  <a:gd name="T4" fmla="*/ 4406 w 4406"/>
                  <a:gd name="T5" fmla="*/ 1176 h 4121"/>
                  <a:gd name="T6" fmla="*/ 3230 w 4406"/>
                  <a:gd name="T7" fmla="*/ 1176 h 4121"/>
                  <a:gd name="T8" fmla="*/ 3230 w 4406"/>
                  <a:gd name="T9" fmla="*/ 0 h 4121"/>
                  <a:gd name="T10" fmla="*/ 3230 w 4406"/>
                  <a:gd name="T11" fmla="*/ 4121 h 4121"/>
                  <a:gd name="T12" fmla="*/ 4406 w 4406"/>
                  <a:gd name="T13" fmla="*/ 4121 h 4121"/>
                  <a:gd name="T14" fmla="*/ 4406 w 4406"/>
                  <a:gd name="T15" fmla="*/ 2945 h 4121"/>
                  <a:gd name="T16" fmla="*/ 3230 w 4406"/>
                  <a:gd name="T17" fmla="*/ 2945 h 4121"/>
                  <a:gd name="T18" fmla="*/ 3230 w 4406"/>
                  <a:gd name="T19" fmla="*/ 4121 h 4121"/>
                  <a:gd name="T20" fmla="*/ 0 w 4406"/>
                  <a:gd name="T21" fmla="*/ 2653 h 4121"/>
                  <a:gd name="T22" fmla="*/ 1175 w 4406"/>
                  <a:gd name="T23" fmla="*/ 2653 h 4121"/>
                  <a:gd name="T24" fmla="*/ 1175 w 4406"/>
                  <a:gd name="T25" fmla="*/ 1477 h 4121"/>
                  <a:gd name="T26" fmla="*/ 0 w 4406"/>
                  <a:gd name="T27" fmla="*/ 1477 h 4121"/>
                  <a:gd name="T28" fmla="*/ 0 w 4406"/>
                  <a:gd name="T29" fmla="*/ 2653 h 4121"/>
                  <a:gd name="T30" fmla="*/ 1176 w 4406"/>
                  <a:gd name="T31" fmla="*/ 2062 h 4121"/>
                  <a:gd name="T32" fmla="*/ 3230 w 4406"/>
                  <a:gd name="T33" fmla="*/ 690 h 4121"/>
                  <a:gd name="T34" fmla="*/ 3230 w 4406"/>
                  <a:gd name="T35" fmla="*/ 3434 h 4121"/>
                  <a:gd name="T36" fmla="*/ 1181 w 4406"/>
                  <a:gd name="T37" fmla="*/ 2064 h 4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406" h="4121">
                    <a:moveTo>
                      <a:pt x="3230" y="0"/>
                    </a:moveTo>
                    <a:lnTo>
                      <a:pt x="4406" y="0"/>
                    </a:lnTo>
                    <a:lnTo>
                      <a:pt x="4406" y="1176"/>
                    </a:lnTo>
                    <a:lnTo>
                      <a:pt x="3230" y="1176"/>
                    </a:lnTo>
                    <a:lnTo>
                      <a:pt x="3230" y="0"/>
                    </a:lnTo>
                    <a:moveTo>
                      <a:pt x="3230" y="4121"/>
                    </a:moveTo>
                    <a:lnTo>
                      <a:pt x="4406" y="4121"/>
                    </a:lnTo>
                    <a:lnTo>
                      <a:pt x="4406" y="2945"/>
                    </a:lnTo>
                    <a:lnTo>
                      <a:pt x="3230" y="2945"/>
                    </a:lnTo>
                    <a:lnTo>
                      <a:pt x="3230" y="4121"/>
                    </a:lnTo>
                    <a:moveTo>
                      <a:pt x="0" y="2653"/>
                    </a:moveTo>
                    <a:lnTo>
                      <a:pt x="1175" y="2653"/>
                    </a:lnTo>
                    <a:lnTo>
                      <a:pt x="1175" y="1477"/>
                    </a:lnTo>
                    <a:lnTo>
                      <a:pt x="0" y="1477"/>
                    </a:lnTo>
                    <a:lnTo>
                      <a:pt x="0" y="2653"/>
                    </a:lnTo>
                    <a:moveTo>
                      <a:pt x="1176" y="2062"/>
                    </a:moveTo>
                    <a:lnTo>
                      <a:pt x="3230" y="690"/>
                    </a:lnTo>
                    <a:moveTo>
                      <a:pt x="3230" y="3434"/>
                    </a:moveTo>
                    <a:lnTo>
                      <a:pt x="1181" y="2064"/>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92001">
                        <a:srgbClr val="0D0D0D"/>
                      </a:gs>
                      <a:gs pos="1250">
                        <a:srgbClr val="0D0D0D"/>
                      </a:gs>
                    </a:gsLst>
                    <a:lin ang="5400000" scaled="0"/>
                  </a:gradFill>
                  <a:effectLst/>
                  <a:uLnTx/>
                  <a:uFillTx/>
                  <a:latin typeface="Segoe UI Semibold"/>
                  <a:ea typeface="+mn-ea"/>
                  <a:cs typeface="+mn-cs"/>
                </a:endParaRPr>
              </a:p>
            </p:txBody>
          </p:sp>
        </p:grpSp>
      </p:grpSp>
    </p:spTree>
    <p:extLst>
      <p:ext uri="{BB962C8B-B14F-4D97-AF65-F5344CB8AC3E}">
        <p14:creationId xmlns:p14="http://schemas.microsoft.com/office/powerpoint/2010/main" val="155405130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750" fill="hold"/>
                                        <p:tgtEl>
                                          <p:spTgt spid="12"/>
                                        </p:tgtEl>
                                        <p:attrNameLst>
                                          <p:attrName>ppt_x</p:attrName>
                                        </p:attrNameLst>
                                      </p:cBhvr>
                                      <p:tavLst>
                                        <p:tav tm="0">
                                          <p:val>
                                            <p:strVal val="0-#ppt_w/2"/>
                                          </p:val>
                                        </p:tav>
                                        <p:tav tm="100000">
                                          <p:val>
                                            <p:strVal val="#ppt_x"/>
                                          </p:val>
                                        </p:tav>
                                      </p:tavLst>
                                    </p:anim>
                                    <p:anim calcmode="lin" valueType="num">
                                      <p:cBhvr additive="base">
                                        <p:cTn id="8" dur="75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0"/>
                                  </p:stCondLst>
                                  <p:childTnLst>
                                    <p:set>
                                      <p:cBhvr>
                                        <p:cTn id="10" dur="1" fill="hold">
                                          <p:stCondLst>
                                            <p:cond delay="0"/>
                                          </p:stCondLst>
                                        </p:cTn>
                                        <p:tgtEl>
                                          <p:spTgt spid="59"/>
                                        </p:tgtEl>
                                        <p:attrNameLst>
                                          <p:attrName>style.visibility</p:attrName>
                                        </p:attrNameLst>
                                      </p:cBhvr>
                                      <p:to>
                                        <p:strVal val="visible"/>
                                      </p:to>
                                    </p:set>
                                    <p:anim calcmode="lin" valueType="num">
                                      <p:cBhvr additive="base">
                                        <p:cTn id="11" dur="750" fill="hold"/>
                                        <p:tgtEl>
                                          <p:spTgt spid="59"/>
                                        </p:tgtEl>
                                        <p:attrNameLst>
                                          <p:attrName>ppt_x</p:attrName>
                                        </p:attrNameLst>
                                      </p:cBhvr>
                                      <p:tavLst>
                                        <p:tav tm="0">
                                          <p:val>
                                            <p:strVal val="0-#ppt_w/2"/>
                                          </p:val>
                                        </p:tav>
                                        <p:tav tm="100000">
                                          <p:val>
                                            <p:strVal val="#ppt_x"/>
                                          </p:val>
                                        </p:tav>
                                      </p:tavLst>
                                    </p:anim>
                                    <p:anim calcmode="lin" valueType="num">
                                      <p:cBhvr additive="base">
                                        <p:cTn id="12" dur="750" fill="hold"/>
                                        <p:tgtEl>
                                          <p:spTgt spid="59"/>
                                        </p:tgtEl>
                                        <p:attrNameLst>
                                          <p:attrName>ppt_y</p:attrName>
                                        </p:attrNameLst>
                                      </p:cBhvr>
                                      <p:tavLst>
                                        <p:tav tm="0">
                                          <p:val>
                                            <p:strVal val="#ppt_y"/>
                                          </p:val>
                                        </p:tav>
                                        <p:tav tm="100000">
                                          <p:val>
                                            <p:strVal val="#ppt_y"/>
                                          </p:val>
                                        </p:tav>
                                      </p:tavLst>
                                    </p:anim>
                                  </p:childTnLst>
                                </p:cTn>
                              </p:par>
                              <p:par>
                                <p:cTn id="13" presetID="10" presetClass="entr" presetSubtype="0" fill="hold" nodeType="withEffect">
                                  <p:stCondLst>
                                    <p:cond delay="500"/>
                                  </p:stCondLst>
                                  <p:childTnLst>
                                    <p:set>
                                      <p:cBhvr>
                                        <p:cTn id="14" dur="1" fill="hold">
                                          <p:stCondLst>
                                            <p:cond delay="0"/>
                                          </p:stCondLst>
                                        </p:cTn>
                                        <p:tgtEl>
                                          <p:spTgt spid="152"/>
                                        </p:tgtEl>
                                        <p:attrNameLst>
                                          <p:attrName>style.visibility</p:attrName>
                                        </p:attrNameLst>
                                      </p:cBhvr>
                                      <p:to>
                                        <p:strVal val="visible"/>
                                      </p:to>
                                    </p:set>
                                    <p:animEffect transition="in" filter="fade">
                                      <p:cBhvr>
                                        <p:cTn id="15" dur="750"/>
                                        <p:tgtEl>
                                          <p:spTgt spid="152"/>
                                        </p:tgtEl>
                                      </p:cBhvr>
                                    </p:animEffect>
                                  </p:childTnLst>
                                </p:cTn>
                              </p:par>
                              <p:par>
                                <p:cTn id="16" presetID="64" presetClass="path" presetSubtype="0" decel="100000" fill="hold" nodeType="withEffect">
                                  <p:stCondLst>
                                    <p:cond delay="500"/>
                                  </p:stCondLst>
                                  <p:childTnLst>
                                    <p:animMotion origin="layout" path="M -3.33333E-6 7.40741E-7 L -0.10117 -0.17801 " pathEditMode="relative" rAng="0" ptsTypes="AA">
                                      <p:cBhvr>
                                        <p:cTn id="17" dur="750" spd="-100000" fill="hold"/>
                                        <p:tgtEl>
                                          <p:spTgt spid="152"/>
                                        </p:tgtEl>
                                        <p:attrNameLst>
                                          <p:attrName>ppt_x</p:attrName>
                                          <p:attrName>ppt_y</p:attrName>
                                        </p:attrNameLst>
                                      </p:cBhvr>
                                      <p:rCtr x="-5065" y="-8912"/>
                                    </p:animMotion>
                                  </p:childTnLst>
                                </p:cTn>
                              </p:par>
                            </p:childTnLst>
                          </p:cTn>
                        </p:par>
                        <p:par>
                          <p:cTn id="18" fill="hold">
                            <p:stCondLst>
                              <p:cond delay="1250"/>
                            </p:stCondLst>
                            <p:childTnLst>
                              <p:par>
                                <p:cTn id="19" presetID="10" presetClass="entr" presetSubtype="0" fill="hold" nodeType="after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650"/>
                                        <p:tgtEl>
                                          <p:spTgt spid="4"/>
                                        </p:tgtEl>
                                      </p:cBhvr>
                                    </p:animEffect>
                                  </p:childTnLst>
                                </p:cTn>
                              </p:par>
                              <p:par>
                                <p:cTn id="22" presetID="63" presetClass="path" presetSubtype="0" decel="100000" fill="hold" nodeType="withEffect">
                                  <p:stCondLst>
                                    <p:cond delay="0"/>
                                  </p:stCondLst>
                                  <p:childTnLst>
                                    <p:animMotion origin="layout" path="M -2.70833E-6 -3.7037E-6 L 0.01472 -3.7037E-6 " pathEditMode="relative" rAng="0" ptsTypes="AA">
                                      <p:cBhvr>
                                        <p:cTn id="23" dur="650" spd="-100000" fill="hold"/>
                                        <p:tgtEl>
                                          <p:spTgt spid="4"/>
                                        </p:tgtEl>
                                        <p:attrNameLst>
                                          <p:attrName>ppt_x</p:attrName>
                                          <p:attrName>ppt_y</p:attrName>
                                        </p:attrNameLst>
                                      </p:cBhvr>
                                      <p:rCtr x="729" y="0"/>
                                    </p:animMotion>
                                  </p:childTnLst>
                                </p:cTn>
                              </p:par>
                              <p:par>
                                <p:cTn id="24" presetID="10" presetClass="entr" presetSubtype="0" fill="hold" nodeType="withEffect">
                                  <p:stCondLst>
                                    <p:cond delay="100"/>
                                  </p:stCondLst>
                                  <p:childTnLst>
                                    <p:set>
                                      <p:cBhvr>
                                        <p:cTn id="25" dur="1" fill="hold">
                                          <p:stCondLst>
                                            <p:cond delay="0"/>
                                          </p:stCondLst>
                                        </p:cTn>
                                        <p:tgtEl>
                                          <p:spTgt spid="5"/>
                                        </p:tgtEl>
                                        <p:attrNameLst>
                                          <p:attrName>style.visibility</p:attrName>
                                        </p:attrNameLst>
                                      </p:cBhvr>
                                      <p:to>
                                        <p:strVal val="visible"/>
                                      </p:to>
                                    </p:set>
                                    <p:animEffect transition="in" filter="fade">
                                      <p:cBhvr>
                                        <p:cTn id="26" dur="650"/>
                                        <p:tgtEl>
                                          <p:spTgt spid="5"/>
                                        </p:tgtEl>
                                      </p:cBhvr>
                                    </p:animEffect>
                                  </p:childTnLst>
                                </p:cTn>
                              </p:par>
                              <p:par>
                                <p:cTn id="27" presetID="63" presetClass="path" presetSubtype="0" decel="100000" fill="hold" nodeType="withEffect">
                                  <p:stCondLst>
                                    <p:cond delay="100"/>
                                  </p:stCondLst>
                                  <p:childTnLst>
                                    <p:animMotion origin="layout" path="M -2.70833E-6 -3.7037E-6 L 0.01472 -3.7037E-6 " pathEditMode="relative" rAng="0" ptsTypes="AA">
                                      <p:cBhvr>
                                        <p:cTn id="28" dur="650" spd="-100000" fill="hold"/>
                                        <p:tgtEl>
                                          <p:spTgt spid="5"/>
                                        </p:tgtEl>
                                        <p:attrNameLst>
                                          <p:attrName>ppt_x</p:attrName>
                                          <p:attrName>ppt_y</p:attrName>
                                        </p:attrNameLst>
                                      </p:cBhvr>
                                      <p:rCtr x="729" y="0"/>
                                    </p:animMotion>
                                  </p:childTnLst>
                                </p:cTn>
                              </p:par>
                              <p:par>
                                <p:cTn id="29" presetID="10" presetClass="entr" presetSubtype="0" fill="hold" nodeType="withEffect">
                                  <p:stCondLst>
                                    <p:cond delay="200"/>
                                  </p:stCondLst>
                                  <p:childTnLst>
                                    <p:set>
                                      <p:cBhvr>
                                        <p:cTn id="30" dur="1" fill="hold">
                                          <p:stCondLst>
                                            <p:cond delay="0"/>
                                          </p:stCondLst>
                                        </p:cTn>
                                        <p:tgtEl>
                                          <p:spTgt spid="6"/>
                                        </p:tgtEl>
                                        <p:attrNameLst>
                                          <p:attrName>style.visibility</p:attrName>
                                        </p:attrNameLst>
                                      </p:cBhvr>
                                      <p:to>
                                        <p:strVal val="visible"/>
                                      </p:to>
                                    </p:set>
                                    <p:animEffect transition="in" filter="fade">
                                      <p:cBhvr>
                                        <p:cTn id="31" dur="650"/>
                                        <p:tgtEl>
                                          <p:spTgt spid="6"/>
                                        </p:tgtEl>
                                      </p:cBhvr>
                                    </p:animEffect>
                                  </p:childTnLst>
                                </p:cTn>
                              </p:par>
                              <p:par>
                                <p:cTn id="32" presetID="63" presetClass="path" presetSubtype="0" decel="100000" fill="hold" nodeType="withEffect">
                                  <p:stCondLst>
                                    <p:cond delay="200"/>
                                  </p:stCondLst>
                                  <p:childTnLst>
                                    <p:animMotion origin="layout" path="M -2.70833E-6 -3.7037E-6 L 0.01472 -3.7037E-6 " pathEditMode="relative" rAng="0" ptsTypes="AA">
                                      <p:cBhvr>
                                        <p:cTn id="33" dur="650" spd="-100000" fill="hold"/>
                                        <p:tgtEl>
                                          <p:spTgt spid="6"/>
                                        </p:tgtEl>
                                        <p:attrNameLst>
                                          <p:attrName>ppt_x</p:attrName>
                                          <p:attrName>ppt_y</p:attrName>
                                        </p:attrNameLst>
                                      </p:cBhvr>
                                      <p:rCtr x="729" y="0"/>
                                    </p:animMotion>
                                  </p:childTnLst>
                                </p:cTn>
                              </p:par>
                              <p:par>
                                <p:cTn id="34" presetID="10" presetClass="entr" presetSubtype="0" fill="hold" nodeType="withEffect">
                                  <p:stCondLst>
                                    <p:cond delay="300"/>
                                  </p:stCondLst>
                                  <p:childTnLst>
                                    <p:set>
                                      <p:cBhvr>
                                        <p:cTn id="35" dur="1" fill="hold">
                                          <p:stCondLst>
                                            <p:cond delay="0"/>
                                          </p:stCondLst>
                                        </p:cTn>
                                        <p:tgtEl>
                                          <p:spTgt spid="9"/>
                                        </p:tgtEl>
                                        <p:attrNameLst>
                                          <p:attrName>style.visibility</p:attrName>
                                        </p:attrNameLst>
                                      </p:cBhvr>
                                      <p:to>
                                        <p:strVal val="visible"/>
                                      </p:to>
                                    </p:set>
                                    <p:animEffect transition="in" filter="fade">
                                      <p:cBhvr>
                                        <p:cTn id="36" dur="650"/>
                                        <p:tgtEl>
                                          <p:spTgt spid="9"/>
                                        </p:tgtEl>
                                      </p:cBhvr>
                                    </p:animEffect>
                                  </p:childTnLst>
                                </p:cTn>
                              </p:par>
                              <p:par>
                                <p:cTn id="37" presetID="63" presetClass="path" presetSubtype="0" decel="100000" fill="hold" nodeType="withEffect">
                                  <p:stCondLst>
                                    <p:cond delay="300"/>
                                  </p:stCondLst>
                                  <p:childTnLst>
                                    <p:animMotion origin="layout" path="M -2.70833E-6 -3.7037E-6 L 0.01472 -3.7037E-6 " pathEditMode="relative" rAng="0" ptsTypes="AA">
                                      <p:cBhvr>
                                        <p:cTn id="38" dur="650" spd="-100000" fill="hold"/>
                                        <p:tgtEl>
                                          <p:spTgt spid="9"/>
                                        </p:tgtEl>
                                        <p:attrNameLst>
                                          <p:attrName>ppt_x</p:attrName>
                                          <p:attrName>ppt_y</p:attrName>
                                        </p:attrNameLst>
                                      </p:cBhvr>
                                      <p:rCtr x="729" y="0"/>
                                    </p:animMotion>
                                  </p:childTnLst>
                                </p:cTn>
                              </p:par>
                              <p:par>
                                <p:cTn id="39" presetID="10" presetClass="entr" presetSubtype="0" fill="hold" nodeType="withEffect">
                                  <p:stCondLst>
                                    <p:cond delay="400"/>
                                  </p:stCondLst>
                                  <p:childTnLst>
                                    <p:set>
                                      <p:cBhvr>
                                        <p:cTn id="40" dur="1" fill="hold">
                                          <p:stCondLst>
                                            <p:cond delay="0"/>
                                          </p:stCondLst>
                                        </p:cTn>
                                        <p:tgtEl>
                                          <p:spTgt spid="10"/>
                                        </p:tgtEl>
                                        <p:attrNameLst>
                                          <p:attrName>style.visibility</p:attrName>
                                        </p:attrNameLst>
                                      </p:cBhvr>
                                      <p:to>
                                        <p:strVal val="visible"/>
                                      </p:to>
                                    </p:set>
                                    <p:animEffect transition="in" filter="fade">
                                      <p:cBhvr>
                                        <p:cTn id="41" dur="650"/>
                                        <p:tgtEl>
                                          <p:spTgt spid="10"/>
                                        </p:tgtEl>
                                      </p:cBhvr>
                                    </p:animEffect>
                                  </p:childTnLst>
                                </p:cTn>
                              </p:par>
                              <p:par>
                                <p:cTn id="42" presetID="63" presetClass="path" presetSubtype="0" decel="100000" fill="hold" nodeType="withEffect">
                                  <p:stCondLst>
                                    <p:cond delay="400"/>
                                  </p:stCondLst>
                                  <p:childTnLst>
                                    <p:animMotion origin="layout" path="M -2.70833E-6 -3.7037E-6 L 0.01472 -3.7037E-6 " pathEditMode="relative" rAng="0" ptsTypes="AA">
                                      <p:cBhvr>
                                        <p:cTn id="43" dur="650" spd="-100000" fill="hold"/>
                                        <p:tgtEl>
                                          <p:spTgt spid="10"/>
                                        </p:tgtEl>
                                        <p:attrNameLst>
                                          <p:attrName>ppt_x</p:attrName>
                                          <p:attrName>ppt_y</p:attrName>
                                        </p:attrNameLst>
                                      </p:cBhvr>
                                      <p:rCtr x="729"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Freeform: Shape 27">
            <a:extLst>
              <a:ext uri="{FF2B5EF4-FFF2-40B4-BE49-F238E27FC236}">
                <a16:creationId xmlns:a16="http://schemas.microsoft.com/office/drawing/2014/main" id="{503EFABE-73C0-40BC-B2B6-E604FD5FF44A}"/>
              </a:ext>
            </a:extLst>
          </p:cNvPr>
          <p:cNvSpPr/>
          <p:nvPr/>
        </p:nvSpPr>
        <p:spPr bwMode="auto">
          <a:xfrm>
            <a:off x="337246" y="3002885"/>
            <a:ext cx="9637108" cy="1333725"/>
          </a:xfrm>
          <a:custGeom>
            <a:avLst/>
            <a:gdLst>
              <a:gd name="connsiteX0" fmla="*/ 0 w 9497961"/>
              <a:gd name="connsiteY0" fmla="*/ 6252 h 1333725"/>
              <a:gd name="connsiteX1" fmla="*/ 3028336 w 9497961"/>
              <a:gd name="connsiteY1" fmla="*/ 1333607 h 1333725"/>
              <a:gd name="connsiteX2" fmla="*/ 6656439 w 9497961"/>
              <a:gd name="connsiteY2" fmla="*/ 84910 h 1333725"/>
              <a:gd name="connsiteX3" fmla="*/ 9497961 w 9497961"/>
              <a:gd name="connsiteY3" fmla="*/ 212730 h 1333725"/>
            </a:gdLst>
            <a:ahLst/>
            <a:cxnLst>
              <a:cxn ang="0">
                <a:pos x="connsiteX0" y="connsiteY0"/>
              </a:cxn>
              <a:cxn ang="0">
                <a:pos x="connsiteX1" y="connsiteY1"/>
              </a:cxn>
              <a:cxn ang="0">
                <a:pos x="connsiteX2" y="connsiteY2"/>
              </a:cxn>
              <a:cxn ang="0">
                <a:pos x="connsiteX3" y="connsiteY3"/>
              </a:cxn>
            </a:cxnLst>
            <a:rect l="l" t="t" r="r" b="b"/>
            <a:pathLst>
              <a:path w="9497961" h="1333725">
                <a:moveTo>
                  <a:pt x="0" y="6252"/>
                </a:moveTo>
                <a:cubicBezTo>
                  <a:pt x="959465" y="663374"/>
                  <a:pt x="1918930" y="1320497"/>
                  <a:pt x="3028336" y="1333607"/>
                </a:cubicBezTo>
                <a:cubicBezTo>
                  <a:pt x="4137742" y="1346717"/>
                  <a:pt x="5578168" y="271723"/>
                  <a:pt x="6656439" y="84910"/>
                </a:cubicBezTo>
                <a:cubicBezTo>
                  <a:pt x="7734710" y="-101903"/>
                  <a:pt x="8616335" y="55413"/>
                  <a:pt x="9497961" y="212730"/>
                </a:cubicBezTo>
              </a:path>
            </a:pathLst>
          </a:custGeom>
          <a:noFill/>
          <a:ln w="571500">
            <a:solidFill>
              <a:schemeClr val="bg1">
                <a:lumMod val="75000"/>
              </a:schemeClr>
            </a:solidFill>
            <a:headEnd type="none" w="sm" len="sm"/>
            <a:tailEnd type="triangle" w="sm" len="sm"/>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0D0D0D"/>
                  </a:gs>
                  <a:gs pos="100000">
                    <a:srgbClr val="0D0D0D"/>
                  </a:gs>
                </a:gsLst>
                <a:lin ang="5400000" scaled="0"/>
              </a:gradFill>
              <a:effectLst/>
              <a:uLnTx/>
              <a:uFillTx/>
              <a:latin typeface="Segoe UI"/>
              <a:ea typeface="+mn-ea"/>
              <a:cs typeface="+mn-cs"/>
            </a:endParaRPr>
          </a:p>
        </p:txBody>
      </p:sp>
      <p:sp>
        <p:nvSpPr>
          <p:cNvPr id="2" name="Title 1"/>
          <p:cNvSpPr>
            <a:spLocks noGrp="1"/>
          </p:cNvSpPr>
          <p:nvPr>
            <p:ph type="title"/>
          </p:nvPr>
        </p:nvSpPr>
        <p:spPr>
          <a:xfrm>
            <a:off x="588263" y="457200"/>
            <a:ext cx="11018520" cy="553998"/>
          </a:xfrm>
        </p:spPr>
        <p:txBody>
          <a:bodyPr/>
          <a:lstStyle/>
          <a:p>
            <a:r>
              <a:rPr lang="en-US"/>
              <a:t>Digital Twins: Fusing physical and digital</a:t>
            </a:r>
          </a:p>
        </p:txBody>
      </p:sp>
      <p:sp>
        <p:nvSpPr>
          <p:cNvPr id="6" name="Oval 5"/>
          <p:cNvSpPr/>
          <p:nvPr/>
        </p:nvSpPr>
        <p:spPr bwMode="auto">
          <a:xfrm>
            <a:off x="9974354" y="2494337"/>
            <a:ext cx="1633588" cy="167539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4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High scale, richer, more innovative business results</a:t>
            </a:r>
          </a:p>
        </p:txBody>
      </p:sp>
      <p:sp>
        <p:nvSpPr>
          <p:cNvPr id="30" name="TextBox 29"/>
          <p:cNvSpPr txBox="1"/>
          <p:nvPr/>
        </p:nvSpPr>
        <p:spPr>
          <a:xfrm>
            <a:off x="7243686" y="4294589"/>
            <a:ext cx="2121894" cy="246221"/>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0">
                      <a:srgbClr val="0D0D0D"/>
                    </a:gs>
                    <a:gs pos="100000">
                      <a:srgbClr val="0D0D0D"/>
                    </a:gs>
                  </a:gsLst>
                  <a:lin ang="5400000" scaled="0"/>
                </a:gradFill>
                <a:effectLst/>
                <a:uLnTx/>
                <a:uFillTx/>
                <a:latin typeface="Segoe UI"/>
                <a:ea typeface="+mn-ea"/>
                <a:cs typeface="+mn-cs"/>
              </a:rPr>
              <a:t>Insights</a:t>
            </a:r>
          </a:p>
        </p:txBody>
      </p:sp>
      <p:sp>
        <p:nvSpPr>
          <p:cNvPr id="78" name="TextBox 77"/>
          <p:cNvSpPr txBox="1"/>
          <p:nvPr/>
        </p:nvSpPr>
        <p:spPr>
          <a:xfrm>
            <a:off x="588263" y="4631242"/>
            <a:ext cx="1736385" cy="738664"/>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gradFill>
                  <a:gsLst>
                    <a:gs pos="1250">
                      <a:srgbClr val="0D0D0D"/>
                    </a:gs>
                    <a:gs pos="100000">
                      <a:srgbClr val="0D0D0D"/>
                    </a:gs>
                  </a:gsLst>
                  <a:lin ang="5400000" scaled="0"/>
                </a:gradFill>
                <a:effectLst/>
                <a:uLnTx/>
                <a:uFillTx/>
                <a:latin typeface="Segoe UI Semibold"/>
                <a:ea typeface="+mn-ea"/>
                <a:cs typeface="Segoe UI Light" panose="020B0502040204020203" pitchFamily="34" charset="0"/>
              </a:rPr>
              <a:t>Digital  world</a:t>
            </a:r>
          </a:p>
        </p:txBody>
      </p:sp>
      <p:sp>
        <p:nvSpPr>
          <p:cNvPr id="13" name="TextBox 12">
            <a:extLst>
              <a:ext uri="{FF2B5EF4-FFF2-40B4-BE49-F238E27FC236}">
                <a16:creationId xmlns:a16="http://schemas.microsoft.com/office/drawing/2014/main" id="{99EA0B76-F262-45D4-8BAA-70D323570788}"/>
              </a:ext>
            </a:extLst>
          </p:cNvPr>
          <p:cNvSpPr txBox="1"/>
          <p:nvPr/>
        </p:nvSpPr>
        <p:spPr>
          <a:xfrm rot="20308185">
            <a:off x="4121378" y="3833043"/>
            <a:ext cx="1171116" cy="276999"/>
          </a:xfrm>
          <a:prstGeom prst="rect">
            <a:avLst/>
          </a:prstGeom>
          <a:noFill/>
        </p:spPr>
        <p:txBody>
          <a:bodyPr wrap="square" lIns="0" tIns="0" rIns="0" bIns="0" rtlCol="0">
            <a:spAutoFit/>
          </a:bodyPr>
          <a:lstStyle/>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0">
                      <a:srgbClr val="0D0D0D">
                        <a:lumMod val="50000"/>
                        <a:lumOff val="50000"/>
                      </a:srgbClr>
                    </a:gs>
                    <a:gs pos="100000">
                      <a:srgbClr val="0D0D0D">
                        <a:lumMod val="50000"/>
                        <a:lumOff val="50000"/>
                      </a:srgbClr>
                    </a:gs>
                  </a:gsLst>
                  <a:lin ang="5400000" scaled="0"/>
                </a:gradFill>
                <a:effectLst/>
                <a:uLnTx/>
                <a:uFillTx/>
                <a:latin typeface="Segoe UI"/>
                <a:ea typeface="+mn-ea"/>
                <a:cs typeface="+mn-cs"/>
              </a:rPr>
              <a:t>Process</a:t>
            </a:r>
          </a:p>
        </p:txBody>
      </p:sp>
      <p:sp>
        <p:nvSpPr>
          <p:cNvPr id="86" name="TextBox 85">
            <a:extLst>
              <a:ext uri="{FF2B5EF4-FFF2-40B4-BE49-F238E27FC236}">
                <a16:creationId xmlns:a16="http://schemas.microsoft.com/office/drawing/2014/main" id="{C82456E2-99FD-4552-8891-3277874C8878}"/>
              </a:ext>
            </a:extLst>
          </p:cNvPr>
          <p:cNvSpPr txBox="1"/>
          <p:nvPr/>
        </p:nvSpPr>
        <p:spPr>
          <a:xfrm rot="1393177">
            <a:off x="1698928" y="3841181"/>
            <a:ext cx="1198390" cy="289206"/>
          </a:xfrm>
          <a:prstGeom prst="rect">
            <a:avLst/>
          </a:prstGeom>
          <a:noFill/>
        </p:spPr>
        <p:txBody>
          <a:bodyPr wrap="square" lIns="0" tIns="0" rIns="0" bIns="0" rtlCol="0">
            <a:prstTxWarp prst="textArchDown">
              <a:avLst/>
            </a:prstTxWarp>
            <a:spAutoFit/>
          </a:bodyPr>
          <a:lstStyle/>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0">
                      <a:srgbClr val="0D0D0D">
                        <a:lumMod val="50000"/>
                        <a:lumOff val="50000"/>
                      </a:srgbClr>
                    </a:gs>
                    <a:gs pos="100000">
                      <a:srgbClr val="0D0D0D">
                        <a:lumMod val="50000"/>
                        <a:lumOff val="50000"/>
                      </a:srgbClr>
                    </a:gs>
                  </a:gsLst>
                  <a:lin ang="5400000" scaled="0"/>
                </a:gradFill>
                <a:effectLst/>
                <a:uLnTx/>
                <a:uFillTx/>
                <a:latin typeface="Segoe UI"/>
                <a:ea typeface="+mn-ea"/>
                <a:cs typeface="+mn-cs"/>
              </a:rPr>
              <a:t>System</a:t>
            </a:r>
          </a:p>
        </p:txBody>
      </p:sp>
      <p:sp>
        <p:nvSpPr>
          <p:cNvPr id="87" name="TextBox 86">
            <a:extLst>
              <a:ext uri="{FF2B5EF4-FFF2-40B4-BE49-F238E27FC236}">
                <a16:creationId xmlns:a16="http://schemas.microsoft.com/office/drawing/2014/main" id="{03014BA9-539D-4201-9854-84151CD99797}"/>
              </a:ext>
            </a:extLst>
          </p:cNvPr>
          <p:cNvSpPr txBox="1"/>
          <p:nvPr/>
        </p:nvSpPr>
        <p:spPr>
          <a:xfrm rot="20799288">
            <a:off x="6451509" y="3134807"/>
            <a:ext cx="1198390" cy="338143"/>
          </a:xfrm>
          <a:prstGeom prst="rect">
            <a:avLst/>
          </a:prstGeom>
          <a:noFill/>
        </p:spPr>
        <p:txBody>
          <a:bodyPr wrap="square" lIns="0" tIns="0" rIns="0" bIns="0" rtlCol="0">
            <a:prstTxWarp prst="textArchUp">
              <a:avLst/>
            </a:prstTxWarp>
            <a:spAutoFit/>
          </a:bodyPr>
          <a:lstStyle/>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0">
                      <a:srgbClr val="0D0D0D">
                        <a:lumMod val="50000"/>
                        <a:lumOff val="50000"/>
                      </a:srgbClr>
                    </a:gs>
                    <a:gs pos="100000">
                      <a:srgbClr val="0D0D0D">
                        <a:lumMod val="50000"/>
                        <a:lumOff val="50000"/>
                      </a:srgbClr>
                    </a:gs>
                  </a:gsLst>
                  <a:lin ang="5400000" scaled="0"/>
                </a:gradFill>
                <a:effectLst/>
                <a:uLnTx/>
                <a:uFillTx/>
                <a:latin typeface="Segoe UI"/>
                <a:ea typeface="+mn-ea"/>
                <a:cs typeface="+mn-cs"/>
              </a:rPr>
              <a:t>Context</a:t>
            </a:r>
          </a:p>
        </p:txBody>
      </p:sp>
      <p:grpSp>
        <p:nvGrpSpPr>
          <p:cNvPr id="7" name="Group 6">
            <a:extLst>
              <a:ext uri="{FF2B5EF4-FFF2-40B4-BE49-F238E27FC236}">
                <a16:creationId xmlns:a16="http://schemas.microsoft.com/office/drawing/2014/main" id="{FA64D283-1AEC-4EBD-875E-F7F12DDD32A9}"/>
              </a:ext>
            </a:extLst>
          </p:cNvPr>
          <p:cNvGrpSpPr/>
          <p:nvPr/>
        </p:nvGrpSpPr>
        <p:grpSpPr>
          <a:xfrm>
            <a:off x="6576798" y="1535529"/>
            <a:ext cx="3142068" cy="3364372"/>
            <a:chOff x="6576798" y="1535529"/>
            <a:chExt cx="3142068" cy="3364372"/>
          </a:xfrm>
        </p:grpSpPr>
        <p:sp>
          <p:nvSpPr>
            <p:cNvPr id="26" name="TextBox 25"/>
            <p:cNvSpPr txBox="1"/>
            <p:nvPr/>
          </p:nvSpPr>
          <p:spPr>
            <a:xfrm>
              <a:off x="8441389" y="3746452"/>
              <a:ext cx="1185109" cy="36933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0">
                        <a:srgbClr val="00188F"/>
                      </a:gs>
                      <a:gs pos="100000">
                        <a:srgbClr val="00188F"/>
                      </a:gs>
                    </a:gsLst>
                    <a:lin ang="5400000" scaled="0"/>
                  </a:gradFill>
                  <a:effectLst/>
                  <a:uLnTx/>
                  <a:uFillTx/>
                  <a:latin typeface="Segoe UI"/>
                  <a:ea typeface="+mn-ea"/>
                  <a:cs typeface="+mn-cs"/>
                </a:rPr>
                <a:t>Insight, optimization</a:t>
              </a:r>
            </a:p>
          </p:txBody>
        </p:sp>
        <p:sp>
          <p:nvSpPr>
            <p:cNvPr id="27" name="TextBox 26"/>
            <p:cNvSpPr txBox="1"/>
            <p:nvPr/>
          </p:nvSpPr>
          <p:spPr>
            <a:xfrm>
              <a:off x="7381731" y="3746805"/>
              <a:ext cx="502125" cy="369332"/>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0">
                        <a:srgbClr val="0078D4"/>
                      </a:gs>
                      <a:gs pos="100000">
                        <a:srgbClr val="0078D4"/>
                      </a:gs>
                    </a:gsLst>
                    <a:lin ang="5400000" scaled="0"/>
                  </a:gradFill>
                  <a:effectLst/>
                  <a:uLnTx/>
                  <a:uFillTx/>
                  <a:latin typeface="Segoe UI"/>
                  <a:ea typeface="+mn-ea"/>
                  <a:cs typeface="+mn-cs"/>
                </a:rPr>
                <a:t>Intent,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0">
                        <a:srgbClr val="0078D4"/>
                      </a:gs>
                      <a:gs pos="100000">
                        <a:srgbClr val="0078D4"/>
                      </a:gs>
                    </a:gsLst>
                    <a:lin ang="5400000" scaled="0"/>
                  </a:gradFill>
                  <a:effectLst/>
                  <a:uLnTx/>
                  <a:uFillTx/>
                  <a:latin typeface="Segoe UI"/>
                  <a:ea typeface="+mn-ea"/>
                  <a:cs typeface="+mn-cs"/>
                </a:rPr>
                <a:t>context</a:t>
              </a:r>
            </a:p>
          </p:txBody>
        </p:sp>
        <p:cxnSp>
          <p:nvCxnSpPr>
            <p:cNvPr id="84" name="Straight Arrow Connector 83"/>
            <p:cNvCxnSpPr>
              <a:cxnSpLocks/>
            </p:cNvCxnSpPr>
            <p:nvPr/>
          </p:nvCxnSpPr>
          <p:spPr>
            <a:xfrm flipV="1">
              <a:off x="8028631" y="3436419"/>
              <a:ext cx="0" cy="659824"/>
            </a:xfrm>
            <a:prstGeom prst="straightConnector1">
              <a:avLst/>
            </a:prstGeom>
            <a:ln w="92075">
              <a:solidFill>
                <a:schemeClr val="accent2"/>
              </a:solidFill>
              <a:headEnd type="triangle" w="med" len="sm"/>
              <a:tailEnd type="none" w="lg" len="sm"/>
            </a:ln>
          </p:spPr>
          <p:style>
            <a:lnRef idx="1">
              <a:schemeClr val="accent1"/>
            </a:lnRef>
            <a:fillRef idx="0">
              <a:schemeClr val="accent1"/>
            </a:fillRef>
            <a:effectRef idx="0">
              <a:schemeClr val="accent1"/>
            </a:effectRef>
            <a:fontRef idx="minor">
              <a:schemeClr val="tx1"/>
            </a:fontRef>
          </p:style>
        </p:cxnSp>
        <p:cxnSp>
          <p:nvCxnSpPr>
            <p:cNvPr id="85" name="Straight Arrow Connector 84"/>
            <p:cNvCxnSpPr/>
            <p:nvPr/>
          </p:nvCxnSpPr>
          <p:spPr>
            <a:xfrm>
              <a:off x="8322983" y="3410329"/>
              <a:ext cx="0" cy="659824"/>
            </a:xfrm>
            <a:prstGeom prst="straightConnector1">
              <a:avLst/>
            </a:prstGeom>
            <a:ln w="92075">
              <a:solidFill>
                <a:schemeClr val="accent1"/>
              </a:solidFill>
              <a:headEnd type="triangle" w="med" len="sm"/>
              <a:tailEnd type="none" w="lg" len="sm"/>
            </a:ln>
          </p:spPr>
          <p:style>
            <a:lnRef idx="1">
              <a:schemeClr val="accent1"/>
            </a:lnRef>
            <a:fillRef idx="0">
              <a:schemeClr val="accent1"/>
            </a:fillRef>
            <a:effectRef idx="0">
              <a:schemeClr val="accent1"/>
            </a:effectRef>
            <a:fontRef idx="minor">
              <a:schemeClr val="tx1"/>
            </a:fontRef>
          </p:style>
        </p:cxnSp>
        <p:sp>
          <p:nvSpPr>
            <p:cNvPr id="95" name="TextBox 94">
              <a:extLst>
                <a:ext uri="{FF2B5EF4-FFF2-40B4-BE49-F238E27FC236}">
                  <a16:creationId xmlns:a16="http://schemas.microsoft.com/office/drawing/2014/main" id="{A9CC6748-2F10-4B53-A291-DEA7DDB50CA1}"/>
                </a:ext>
              </a:extLst>
            </p:cNvPr>
            <p:cNvSpPr txBox="1"/>
            <p:nvPr/>
          </p:nvSpPr>
          <p:spPr>
            <a:xfrm>
              <a:off x="8458645" y="2089553"/>
              <a:ext cx="501291" cy="184666"/>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0">
                        <a:srgbClr val="00188F"/>
                      </a:gs>
                      <a:gs pos="100000">
                        <a:srgbClr val="00188F"/>
                      </a:gs>
                    </a:gsLst>
                    <a:lin ang="5400000" scaled="0"/>
                  </a:gradFill>
                  <a:effectLst/>
                  <a:uLnTx/>
                  <a:uFillTx/>
                  <a:latin typeface="Segoe UI"/>
                  <a:ea typeface="+mn-ea"/>
                  <a:cs typeface="+mn-cs"/>
                </a:rPr>
                <a:t>Control</a:t>
              </a:r>
            </a:p>
          </p:txBody>
        </p:sp>
        <p:cxnSp>
          <p:nvCxnSpPr>
            <p:cNvPr id="96" name="Straight Arrow Connector 95">
              <a:extLst>
                <a:ext uri="{FF2B5EF4-FFF2-40B4-BE49-F238E27FC236}">
                  <a16:creationId xmlns:a16="http://schemas.microsoft.com/office/drawing/2014/main" id="{CC905570-ABCE-47C6-8B96-305277D33453}"/>
                </a:ext>
              </a:extLst>
            </p:cNvPr>
            <p:cNvCxnSpPr/>
            <p:nvPr/>
          </p:nvCxnSpPr>
          <p:spPr>
            <a:xfrm>
              <a:off x="8263252" y="1987597"/>
              <a:ext cx="0" cy="659824"/>
            </a:xfrm>
            <a:prstGeom prst="straightConnector1">
              <a:avLst/>
            </a:prstGeom>
            <a:ln w="92075">
              <a:solidFill>
                <a:schemeClr val="accent1"/>
              </a:solidFill>
              <a:headEnd type="triangle" w="med" len="sm"/>
              <a:tailEnd type="none" w="lg" len="sm"/>
            </a:ln>
          </p:spPr>
          <p:style>
            <a:lnRef idx="1">
              <a:schemeClr val="accent1"/>
            </a:lnRef>
            <a:fillRef idx="0">
              <a:schemeClr val="accent1"/>
            </a:fillRef>
            <a:effectRef idx="0">
              <a:schemeClr val="accent1"/>
            </a:effectRef>
            <a:fontRef idx="minor">
              <a:schemeClr val="tx1"/>
            </a:fontRef>
          </p:style>
        </p:cxnSp>
        <p:sp>
          <p:nvSpPr>
            <p:cNvPr id="97" name="TextBox 96">
              <a:extLst>
                <a:ext uri="{FF2B5EF4-FFF2-40B4-BE49-F238E27FC236}">
                  <a16:creationId xmlns:a16="http://schemas.microsoft.com/office/drawing/2014/main" id="{22E23CB5-769B-4CA3-BEAF-E088D9CBC7B6}"/>
                </a:ext>
              </a:extLst>
            </p:cNvPr>
            <p:cNvSpPr txBox="1"/>
            <p:nvPr/>
          </p:nvSpPr>
          <p:spPr>
            <a:xfrm>
              <a:off x="7563636" y="2091632"/>
              <a:ext cx="317395" cy="184666"/>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0">
                        <a:srgbClr val="0078D4"/>
                      </a:gs>
                      <a:gs pos="100000">
                        <a:srgbClr val="0078D4"/>
                      </a:gs>
                    </a:gsLst>
                    <a:lin ang="5400000" scaled="0"/>
                  </a:gradFill>
                  <a:effectLst/>
                  <a:uLnTx/>
                  <a:uFillTx/>
                  <a:latin typeface="Segoe UI"/>
                  <a:ea typeface="+mn-ea"/>
                  <a:cs typeface="+mn-cs"/>
                </a:rPr>
                <a:t>Data</a:t>
              </a:r>
            </a:p>
          </p:txBody>
        </p:sp>
        <p:cxnSp>
          <p:nvCxnSpPr>
            <p:cNvPr id="98" name="Straight Arrow Connector 97">
              <a:extLst>
                <a:ext uri="{FF2B5EF4-FFF2-40B4-BE49-F238E27FC236}">
                  <a16:creationId xmlns:a16="http://schemas.microsoft.com/office/drawing/2014/main" id="{5FD504E0-0759-4F65-9700-50007EACC5B9}"/>
                </a:ext>
              </a:extLst>
            </p:cNvPr>
            <p:cNvCxnSpPr>
              <a:cxnSpLocks/>
            </p:cNvCxnSpPr>
            <p:nvPr/>
          </p:nvCxnSpPr>
          <p:spPr>
            <a:xfrm flipV="1">
              <a:off x="8006750" y="2008524"/>
              <a:ext cx="0" cy="659824"/>
            </a:xfrm>
            <a:prstGeom prst="straightConnector1">
              <a:avLst/>
            </a:prstGeom>
            <a:ln w="92075">
              <a:solidFill>
                <a:schemeClr val="accent2"/>
              </a:solidFill>
              <a:headEnd type="triangle" w="med" len="sm"/>
              <a:tailEnd type="none" w="lg" len="sm"/>
            </a:ln>
          </p:spPr>
          <p:style>
            <a:lnRef idx="1">
              <a:schemeClr val="accent1"/>
            </a:lnRef>
            <a:fillRef idx="0">
              <a:schemeClr val="accent1"/>
            </a:fillRef>
            <a:effectRef idx="0">
              <a:schemeClr val="accent1"/>
            </a:effectRef>
            <a:fontRef idx="minor">
              <a:schemeClr val="tx1"/>
            </a:fontRef>
          </p:style>
        </p:cxnSp>
        <p:sp>
          <p:nvSpPr>
            <p:cNvPr id="127" name="TextBox 126">
              <a:extLst>
                <a:ext uri="{FF2B5EF4-FFF2-40B4-BE49-F238E27FC236}">
                  <a16:creationId xmlns:a16="http://schemas.microsoft.com/office/drawing/2014/main" id="{B2A97E83-6FCC-4CDE-BF42-84F9528E3FA7}"/>
                </a:ext>
              </a:extLst>
            </p:cNvPr>
            <p:cNvSpPr txBox="1"/>
            <p:nvPr/>
          </p:nvSpPr>
          <p:spPr>
            <a:xfrm>
              <a:off x="7573891" y="2828918"/>
              <a:ext cx="154529" cy="369332"/>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70" normalizeH="0" baseline="0" noProof="0">
                  <a:ln>
                    <a:noFill/>
                  </a:ln>
                  <a:solidFill>
                    <a:srgbClr val="1A1A1A"/>
                  </a:solidFill>
                  <a:effectLst/>
                  <a:uLnTx/>
                  <a:uFillTx/>
                  <a:latin typeface="Segoe UI"/>
                  <a:ea typeface="+mn-ea"/>
                  <a:cs typeface="+mn-cs"/>
                </a:rPr>
                <a:t>S</a:t>
              </a:r>
            </a:p>
          </p:txBody>
        </p:sp>
        <p:sp>
          <p:nvSpPr>
            <p:cNvPr id="128" name="TextBox 127">
              <a:extLst>
                <a:ext uri="{FF2B5EF4-FFF2-40B4-BE49-F238E27FC236}">
                  <a16:creationId xmlns:a16="http://schemas.microsoft.com/office/drawing/2014/main" id="{205EDE35-D346-4F9E-915B-A8E9FACF9F81}"/>
                </a:ext>
              </a:extLst>
            </p:cNvPr>
            <p:cNvSpPr txBox="1"/>
            <p:nvPr/>
          </p:nvSpPr>
          <p:spPr>
            <a:xfrm>
              <a:off x="7761431" y="2828173"/>
              <a:ext cx="164148" cy="369332"/>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70" normalizeH="0" baseline="0" noProof="0">
                  <a:ln>
                    <a:noFill/>
                  </a:ln>
                  <a:solidFill>
                    <a:srgbClr val="1A1A1A"/>
                  </a:solidFill>
                  <a:effectLst/>
                  <a:uLnTx/>
                  <a:uFillTx/>
                  <a:latin typeface="Segoe UI"/>
                  <a:ea typeface="+mn-ea"/>
                  <a:cs typeface="+mn-cs"/>
                </a:rPr>
                <a:t>P</a:t>
              </a:r>
            </a:p>
          </p:txBody>
        </p:sp>
        <p:sp>
          <p:nvSpPr>
            <p:cNvPr id="129" name="TextBox 128">
              <a:extLst>
                <a:ext uri="{FF2B5EF4-FFF2-40B4-BE49-F238E27FC236}">
                  <a16:creationId xmlns:a16="http://schemas.microsoft.com/office/drawing/2014/main" id="{5664BD2F-9E4C-4598-83B1-9B7B05B6D4A3}"/>
                </a:ext>
              </a:extLst>
            </p:cNvPr>
            <p:cNvSpPr txBox="1"/>
            <p:nvPr/>
          </p:nvSpPr>
          <p:spPr>
            <a:xfrm>
              <a:off x="7925220" y="2818219"/>
              <a:ext cx="189796" cy="369332"/>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70" normalizeH="0" baseline="0" noProof="0">
                  <a:ln>
                    <a:noFill/>
                  </a:ln>
                  <a:solidFill>
                    <a:srgbClr val="1A1A1A"/>
                  </a:solidFill>
                  <a:effectLst/>
                  <a:uLnTx/>
                  <a:uFillTx/>
                  <a:latin typeface="Segoe UI"/>
                  <a:ea typeface="+mn-ea"/>
                  <a:cs typeface="+mn-cs"/>
                </a:rPr>
                <a:t>A</a:t>
              </a:r>
            </a:p>
          </p:txBody>
        </p:sp>
        <p:sp>
          <p:nvSpPr>
            <p:cNvPr id="131" name="TextBox 130">
              <a:extLst>
                <a:ext uri="{FF2B5EF4-FFF2-40B4-BE49-F238E27FC236}">
                  <a16:creationId xmlns:a16="http://schemas.microsoft.com/office/drawing/2014/main" id="{0384F4EC-91D9-414C-9407-EB81D8F43D80}"/>
                </a:ext>
              </a:extLst>
            </p:cNvPr>
            <p:cNvSpPr txBox="1"/>
            <p:nvPr/>
          </p:nvSpPr>
          <p:spPr>
            <a:xfrm>
              <a:off x="8141202" y="2816012"/>
              <a:ext cx="181781" cy="36933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70" normalizeH="0" baseline="0" noProof="0">
                  <a:ln>
                    <a:noFill/>
                  </a:ln>
                  <a:solidFill>
                    <a:srgbClr val="1A1A1A"/>
                  </a:solidFill>
                  <a:effectLst/>
                  <a:uLnTx/>
                  <a:uFillTx/>
                  <a:latin typeface="Segoe UI"/>
                  <a:ea typeface="+mn-ea"/>
                  <a:cs typeface="+mn-cs"/>
                </a:rPr>
                <a:t>C</a:t>
              </a:r>
            </a:p>
          </p:txBody>
        </p:sp>
        <p:sp>
          <p:nvSpPr>
            <p:cNvPr id="132" name="TextBox 131">
              <a:extLst>
                <a:ext uri="{FF2B5EF4-FFF2-40B4-BE49-F238E27FC236}">
                  <a16:creationId xmlns:a16="http://schemas.microsoft.com/office/drawing/2014/main" id="{156F0DF9-7C35-4EC5-882F-743B68C88E74}"/>
                </a:ext>
              </a:extLst>
            </p:cNvPr>
            <p:cNvSpPr txBox="1"/>
            <p:nvPr/>
          </p:nvSpPr>
          <p:spPr>
            <a:xfrm>
              <a:off x="8333564" y="2821129"/>
              <a:ext cx="146515" cy="369332"/>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70" normalizeH="0" baseline="0" noProof="0">
                  <a:ln>
                    <a:noFill/>
                  </a:ln>
                  <a:solidFill>
                    <a:srgbClr val="1A1A1A"/>
                  </a:solidFill>
                  <a:effectLst/>
                  <a:uLnTx/>
                  <a:uFillTx/>
                  <a:latin typeface="Segoe UI"/>
                  <a:ea typeface="+mn-ea"/>
                  <a:cs typeface="+mn-cs"/>
                </a:rPr>
                <a:t>E</a:t>
              </a:r>
            </a:p>
          </p:txBody>
        </p:sp>
        <p:sp>
          <p:nvSpPr>
            <p:cNvPr id="133" name="TextBox 132">
              <a:extLst>
                <a:ext uri="{FF2B5EF4-FFF2-40B4-BE49-F238E27FC236}">
                  <a16:creationId xmlns:a16="http://schemas.microsoft.com/office/drawing/2014/main" id="{8014FA34-9047-42D0-819C-7B64699FE295}"/>
                </a:ext>
              </a:extLst>
            </p:cNvPr>
            <p:cNvSpPr txBox="1"/>
            <p:nvPr/>
          </p:nvSpPr>
          <p:spPr>
            <a:xfrm>
              <a:off x="8506936" y="2828200"/>
              <a:ext cx="154529" cy="369332"/>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70" normalizeH="0" baseline="0" noProof="0">
                  <a:ln>
                    <a:noFill/>
                  </a:ln>
                  <a:solidFill>
                    <a:srgbClr val="1A1A1A"/>
                  </a:solidFill>
                  <a:effectLst/>
                  <a:uLnTx/>
                  <a:uFillTx/>
                  <a:latin typeface="Segoe UI"/>
                  <a:ea typeface="+mn-ea"/>
                  <a:cs typeface="+mn-cs"/>
                </a:rPr>
                <a:t>S</a:t>
              </a:r>
            </a:p>
          </p:txBody>
        </p:sp>
        <p:sp>
          <p:nvSpPr>
            <p:cNvPr id="965" name="building_11" title="Icon og a school house">
              <a:extLst>
                <a:ext uri="{FF2B5EF4-FFF2-40B4-BE49-F238E27FC236}">
                  <a16:creationId xmlns:a16="http://schemas.microsoft.com/office/drawing/2014/main" id="{5C34E695-669C-4B62-A59D-F3D57E276EBC}"/>
                </a:ext>
              </a:extLst>
            </p:cNvPr>
            <p:cNvSpPr>
              <a:spLocks noChangeAspect="1" noEditPoints="1"/>
            </p:cNvSpPr>
            <p:nvPr/>
          </p:nvSpPr>
          <p:spPr bwMode="auto">
            <a:xfrm>
              <a:off x="6970959" y="1597091"/>
              <a:ext cx="504064" cy="271341"/>
            </a:xfrm>
            <a:custGeom>
              <a:avLst/>
              <a:gdLst>
                <a:gd name="T0" fmla="*/ 164 w 361"/>
                <a:gd name="T1" fmla="*/ 94 h 193"/>
                <a:gd name="T2" fmla="*/ 66 w 361"/>
                <a:gd name="T3" fmla="*/ 193 h 193"/>
                <a:gd name="T4" fmla="*/ 98 w 361"/>
                <a:gd name="T5" fmla="*/ 124 h 193"/>
                <a:gd name="T6" fmla="*/ 93 w 361"/>
                <a:gd name="T7" fmla="*/ 129 h 193"/>
                <a:gd name="T8" fmla="*/ 98 w 361"/>
                <a:gd name="T9" fmla="*/ 124 h 193"/>
                <a:gd name="T10" fmla="*/ 93 w 361"/>
                <a:gd name="T11" fmla="*/ 160 h 193"/>
                <a:gd name="T12" fmla="*/ 98 w 361"/>
                <a:gd name="T13" fmla="*/ 165 h 193"/>
                <a:gd name="T14" fmla="*/ 135 w 361"/>
                <a:gd name="T15" fmla="*/ 124 h 193"/>
                <a:gd name="T16" fmla="*/ 130 w 361"/>
                <a:gd name="T17" fmla="*/ 129 h 193"/>
                <a:gd name="T18" fmla="*/ 135 w 361"/>
                <a:gd name="T19" fmla="*/ 124 h 193"/>
                <a:gd name="T20" fmla="*/ 130 w 361"/>
                <a:gd name="T21" fmla="*/ 160 h 193"/>
                <a:gd name="T22" fmla="*/ 135 w 361"/>
                <a:gd name="T23" fmla="*/ 165 h 193"/>
                <a:gd name="T24" fmla="*/ 295 w 361"/>
                <a:gd name="T25" fmla="*/ 124 h 193"/>
                <a:gd name="T26" fmla="*/ 291 w 361"/>
                <a:gd name="T27" fmla="*/ 129 h 193"/>
                <a:gd name="T28" fmla="*/ 295 w 361"/>
                <a:gd name="T29" fmla="*/ 124 h 193"/>
                <a:gd name="T30" fmla="*/ 291 w 361"/>
                <a:gd name="T31" fmla="*/ 160 h 193"/>
                <a:gd name="T32" fmla="*/ 295 w 361"/>
                <a:gd name="T33" fmla="*/ 165 h 193"/>
                <a:gd name="T34" fmla="*/ 333 w 361"/>
                <a:gd name="T35" fmla="*/ 124 h 193"/>
                <a:gd name="T36" fmla="*/ 328 w 361"/>
                <a:gd name="T37" fmla="*/ 129 h 193"/>
                <a:gd name="T38" fmla="*/ 333 w 361"/>
                <a:gd name="T39" fmla="*/ 124 h 193"/>
                <a:gd name="T40" fmla="*/ 328 w 361"/>
                <a:gd name="T41" fmla="*/ 160 h 193"/>
                <a:gd name="T42" fmla="*/ 333 w 361"/>
                <a:gd name="T43" fmla="*/ 165 h 193"/>
                <a:gd name="T44" fmla="*/ 263 w 361"/>
                <a:gd name="T45" fmla="*/ 193 h 193"/>
                <a:gd name="T46" fmla="*/ 361 w 361"/>
                <a:gd name="T47" fmla="*/ 94 h 193"/>
                <a:gd name="T48" fmla="*/ 263 w 361"/>
                <a:gd name="T49" fmla="*/ 193 h 193"/>
                <a:gd name="T50" fmla="*/ 164 w 361"/>
                <a:gd name="T51" fmla="*/ 45 h 193"/>
                <a:gd name="T52" fmla="*/ 263 w 361"/>
                <a:gd name="T53" fmla="*/ 193 h 193"/>
                <a:gd name="T54" fmla="*/ 214 w 361"/>
                <a:gd name="T55" fmla="*/ 0 h 193"/>
                <a:gd name="T56" fmla="*/ 185 w 361"/>
                <a:gd name="T57" fmla="*/ 58 h 193"/>
                <a:gd name="T58" fmla="*/ 241 w 361"/>
                <a:gd name="T59" fmla="*/ 84 h 193"/>
                <a:gd name="T60" fmla="*/ 241 w 361"/>
                <a:gd name="T61" fmla="*/ 193 h 193"/>
                <a:gd name="T62" fmla="*/ 213 w 361"/>
                <a:gd name="T63" fmla="*/ 144 h 193"/>
                <a:gd name="T64" fmla="*/ 213 w 361"/>
                <a:gd name="T65" fmla="*/ 144 h 193"/>
                <a:gd name="T66" fmla="*/ 185 w 361"/>
                <a:gd name="T67" fmla="*/ 193 h 193"/>
                <a:gd name="T68" fmla="*/ 207 w 361"/>
                <a:gd name="T69" fmla="*/ 115 h 193"/>
                <a:gd name="T70" fmla="*/ 219 w 361"/>
                <a:gd name="T71" fmla="*/ 115 h 193"/>
                <a:gd name="T72" fmla="*/ 19 w 361"/>
                <a:gd name="T73" fmla="*/ 75 h 193"/>
                <a:gd name="T74" fmla="*/ 19 w 361"/>
                <a:gd name="T75" fmla="*/ 45 h 193"/>
                <a:gd name="T76" fmla="*/ 0 w 361"/>
                <a:gd name="T77" fmla="*/ 193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61" h="193">
                  <a:moveTo>
                    <a:pt x="66" y="94"/>
                  </a:moveTo>
                  <a:cubicBezTo>
                    <a:pt x="164" y="94"/>
                    <a:pt x="164" y="94"/>
                    <a:pt x="164" y="94"/>
                  </a:cubicBezTo>
                  <a:cubicBezTo>
                    <a:pt x="164" y="193"/>
                    <a:pt x="164" y="193"/>
                    <a:pt x="164" y="193"/>
                  </a:cubicBezTo>
                  <a:cubicBezTo>
                    <a:pt x="66" y="193"/>
                    <a:pt x="66" y="193"/>
                    <a:pt x="66" y="193"/>
                  </a:cubicBezTo>
                  <a:lnTo>
                    <a:pt x="66" y="94"/>
                  </a:lnTo>
                  <a:close/>
                  <a:moveTo>
                    <a:pt x="98" y="124"/>
                  </a:moveTo>
                  <a:cubicBezTo>
                    <a:pt x="93" y="124"/>
                    <a:pt x="93" y="124"/>
                    <a:pt x="93" y="124"/>
                  </a:cubicBezTo>
                  <a:cubicBezTo>
                    <a:pt x="93" y="129"/>
                    <a:pt x="93" y="129"/>
                    <a:pt x="93" y="129"/>
                  </a:cubicBezTo>
                  <a:cubicBezTo>
                    <a:pt x="98" y="129"/>
                    <a:pt x="98" y="129"/>
                    <a:pt x="98" y="129"/>
                  </a:cubicBezTo>
                  <a:lnTo>
                    <a:pt x="98" y="124"/>
                  </a:lnTo>
                  <a:close/>
                  <a:moveTo>
                    <a:pt x="98" y="160"/>
                  </a:moveTo>
                  <a:cubicBezTo>
                    <a:pt x="93" y="160"/>
                    <a:pt x="93" y="160"/>
                    <a:pt x="93" y="160"/>
                  </a:cubicBezTo>
                  <a:cubicBezTo>
                    <a:pt x="93" y="165"/>
                    <a:pt x="93" y="165"/>
                    <a:pt x="93" y="165"/>
                  </a:cubicBezTo>
                  <a:cubicBezTo>
                    <a:pt x="98" y="165"/>
                    <a:pt x="98" y="165"/>
                    <a:pt x="98" y="165"/>
                  </a:cubicBezTo>
                  <a:lnTo>
                    <a:pt x="98" y="160"/>
                  </a:lnTo>
                  <a:close/>
                  <a:moveTo>
                    <a:pt x="135" y="124"/>
                  </a:moveTo>
                  <a:cubicBezTo>
                    <a:pt x="130" y="124"/>
                    <a:pt x="130" y="124"/>
                    <a:pt x="130" y="124"/>
                  </a:cubicBezTo>
                  <a:cubicBezTo>
                    <a:pt x="130" y="129"/>
                    <a:pt x="130" y="129"/>
                    <a:pt x="130" y="129"/>
                  </a:cubicBezTo>
                  <a:cubicBezTo>
                    <a:pt x="135" y="129"/>
                    <a:pt x="135" y="129"/>
                    <a:pt x="135" y="129"/>
                  </a:cubicBezTo>
                  <a:lnTo>
                    <a:pt x="135" y="124"/>
                  </a:lnTo>
                  <a:close/>
                  <a:moveTo>
                    <a:pt x="135" y="160"/>
                  </a:moveTo>
                  <a:cubicBezTo>
                    <a:pt x="130" y="160"/>
                    <a:pt x="130" y="160"/>
                    <a:pt x="130" y="160"/>
                  </a:cubicBezTo>
                  <a:cubicBezTo>
                    <a:pt x="130" y="165"/>
                    <a:pt x="130" y="165"/>
                    <a:pt x="130" y="165"/>
                  </a:cubicBezTo>
                  <a:cubicBezTo>
                    <a:pt x="135" y="165"/>
                    <a:pt x="135" y="165"/>
                    <a:pt x="135" y="165"/>
                  </a:cubicBezTo>
                  <a:lnTo>
                    <a:pt x="135" y="160"/>
                  </a:lnTo>
                  <a:close/>
                  <a:moveTo>
                    <a:pt x="295" y="124"/>
                  </a:moveTo>
                  <a:cubicBezTo>
                    <a:pt x="291" y="124"/>
                    <a:pt x="291" y="124"/>
                    <a:pt x="291" y="124"/>
                  </a:cubicBezTo>
                  <a:cubicBezTo>
                    <a:pt x="291" y="129"/>
                    <a:pt x="291" y="129"/>
                    <a:pt x="291" y="129"/>
                  </a:cubicBezTo>
                  <a:cubicBezTo>
                    <a:pt x="295" y="129"/>
                    <a:pt x="295" y="129"/>
                    <a:pt x="295" y="129"/>
                  </a:cubicBezTo>
                  <a:lnTo>
                    <a:pt x="295" y="124"/>
                  </a:lnTo>
                  <a:close/>
                  <a:moveTo>
                    <a:pt x="295" y="160"/>
                  </a:moveTo>
                  <a:cubicBezTo>
                    <a:pt x="291" y="160"/>
                    <a:pt x="291" y="160"/>
                    <a:pt x="291" y="160"/>
                  </a:cubicBezTo>
                  <a:cubicBezTo>
                    <a:pt x="291" y="165"/>
                    <a:pt x="291" y="165"/>
                    <a:pt x="291" y="165"/>
                  </a:cubicBezTo>
                  <a:cubicBezTo>
                    <a:pt x="295" y="165"/>
                    <a:pt x="295" y="165"/>
                    <a:pt x="295" y="165"/>
                  </a:cubicBezTo>
                  <a:lnTo>
                    <a:pt x="295" y="160"/>
                  </a:lnTo>
                  <a:close/>
                  <a:moveTo>
                    <a:pt x="333" y="124"/>
                  </a:moveTo>
                  <a:cubicBezTo>
                    <a:pt x="328" y="124"/>
                    <a:pt x="328" y="124"/>
                    <a:pt x="328" y="124"/>
                  </a:cubicBezTo>
                  <a:cubicBezTo>
                    <a:pt x="328" y="129"/>
                    <a:pt x="328" y="129"/>
                    <a:pt x="328" y="129"/>
                  </a:cubicBezTo>
                  <a:cubicBezTo>
                    <a:pt x="333" y="129"/>
                    <a:pt x="333" y="129"/>
                    <a:pt x="333" y="129"/>
                  </a:cubicBezTo>
                  <a:lnTo>
                    <a:pt x="333" y="124"/>
                  </a:lnTo>
                  <a:close/>
                  <a:moveTo>
                    <a:pt x="333" y="160"/>
                  </a:moveTo>
                  <a:cubicBezTo>
                    <a:pt x="328" y="160"/>
                    <a:pt x="328" y="160"/>
                    <a:pt x="328" y="160"/>
                  </a:cubicBezTo>
                  <a:cubicBezTo>
                    <a:pt x="328" y="165"/>
                    <a:pt x="328" y="165"/>
                    <a:pt x="328" y="165"/>
                  </a:cubicBezTo>
                  <a:cubicBezTo>
                    <a:pt x="333" y="165"/>
                    <a:pt x="333" y="165"/>
                    <a:pt x="333" y="165"/>
                  </a:cubicBezTo>
                  <a:lnTo>
                    <a:pt x="333" y="160"/>
                  </a:lnTo>
                  <a:close/>
                  <a:moveTo>
                    <a:pt x="263" y="193"/>
                  </a:moveTo>
                  <a:cubicBezTo>
                    <a:pt x="361" y="193"/>
                    <a:pt x="361" y="193"/>
                    <a:pt x="361" y="193"/>
                  </a:cubicBezTo>
                  <a:cubicBezTo>
                    <a:pt x="361" y="94"/>
                    <a:pt x="361" y="94"/>
                    <a:pt x="361" y="94"/>
                  </a:cubicBezTo>
                  <a:cubicBezTo>
                    <a:pt x="263" y="94"/>
                    <a:pt x="263" y="94"/>
                    <a:pt x="263" y="94"/>
                  </a:cubicBezTo>
                  <a:lnTo>
                    <a:pt x="263" y="193"/>
                  </a:lnTo>
                  <a:close/>
                  <a:moveTo>
                    <a:pt x="214" y="0"/>
                  </a:moveTo>
                  <a:cubicBezTo>
                    <a:pt x="164" y="45"/>
                    <a:pt x="164" y="45"/>
                    <a:pt x="164" y="45"/>
                  </a:cubicBezTo>
                  <a:cubicBezTo>
                    <a:pt x="164" y="193"/>
                    <a:pt x="164" y="193"/>
                    <a:pt x="164" y="193"/>
                  </a:cubicBezTo>
                  <a:cubicBezTo>
                    <a:pt x="263" y="193"/>
                    <a:pt x="263" y="193"/>
                    <a:pt x="263" y="193"/>
                  </a:cubicBezTo>
                  <a:cubicBezTo>
                    <a:pt x="263" y="45"/>
                    <a:pt x="263" y="45"/>
                    <a:pt x="263" y="45"/>
                  </a:cubicBezTo>
                  <a:lnTo>
                    <a:pt x="214" y="0"/>
                  </a:lnTo>
                  <a:close/>
                  <a:moveTo>
                    <a:pt x="241" y="58"/>
                  </a:moveTo>
                  <a:cubicBezTo>
                    <a:pt x="185" y="58"/>
                    <a:pt x="185" y="58"/>
                    <a:pt x="185" y="58"/>
                  </a:cubicBezTo>
                  <a:cubicBezTo>
                    <a:pt x="185" y="84"/>
                    <a:pt x="185" y="84"/>
                    <a:pt x="185" y="84"/>
                  </a:cubicBezTo>
                  <a:cubicBezTo>
                    <a:pt x="241" y="84"/>
                    <a:pt x="241" y="84"/>
                    <a:pt x="241" y="84"/>
                  </a:cubicBezTo>
                  <a:lnTo>
                    <a:pt x="241" y="58"/>
                  </a:lnTo>
                  <a:close/>
                  <a:moveTo>
                    <a:pt x="241" y="193"/>
                  </a:moveTo>
                  <a:cubicBezTo>
                    <a:pt x="241" y="144"/>
                    <a:pt x="241" y="144"/>
                    <a:pt x="241" y="144"/>
                  </a:cubicBezTo>
                  <a:cubicBezTo>
                    <a:pt x="213" y="144"/>
                    <a:pt x="213" y="144"/>
                    <a:pt x="213" y="144"/>
                  </a:cubicBezTo>
                  <a:cubicBezTo>
                    <a:pt x="213" y="193"/>
                    <a:pt x="213" y="193"/>
                    <a:pt x="213" y="193"/>
                  </a:cubicBezTo>
                  <a:moveTo>
                    <a:pt x="213" y="144"/>
                  </a:moveTo>
                  <a:cubicBezTo>
                    <a:pt x="185" y="144"/>
                    <a:pt x="185" y="144"/>
                    <a:pt x="185" y="144"/>
                  </a:cubicBezTo>
                  <a:cubicBezTo>
                    <a:pt x="185" y="193"/>
                    <a:pt x="185" y="193"/>
                    <a:pt x="185" y="193"/>
                  </a:cubicBezTo>
                  <a:moveTo>
                    <a:pt x="213" y="109"/>
                  </a:moveTo>
                  <a:cubicBezTo>
                    <a:pt x="210" y="109"/>
                    <a:pt x="207" y="112"/>
                    <a:pt x="207" y="115"/>
                  </a:cubicBezTo>
                  <a:cubicBezTo>
                    <a:pt x="207" y="119"/>
                    <a:pt x="210" y="122"/>
                    <a:pt x="213" y="122"/>
                  </a:cubicBezTo>
                  <a:cubicBezTo>
                    <a:pt x="217" y="122"/>
                    <a:pt x="219" y="119"/>
                    <a:pt x="219" y="115"/>
                  </a:cubicBezTo>
                  <a:cubicBezTo>
                    <a:pt x="219" y="112"/>
                    <a:pt x="217" y="109"/>
                    <a:pt x="213" y="109"/>
                  </a:cubicBezTo>
                  <a:close/>
                  <a:moveTo>
                    <a:pt x="19" y="75"/>
                  </a:moveTo>
                  <a:cubicBezTo>
                    <a:pt x="50" y="62"/>
                    <a:pt x="50" y="62"/>
                    <a:pt x="50" y="62"/>
                  </a:cubicBezTo>
                  <a:cubicBezTo>
                    <a:pt x="19" y="45"/>
                    <a:pt x="19" y="45"/>
                    <a:pt x="19" y="45"/>
                  </a:cubicBezTo>
                  <a:cubicBezTo>
                    <a:pt x="19" y="193"/>
                    <a:pt x="19" y="193"/>
                    <a:pt x="19" y="193"/>
                  </a:cubicBezTo>
                  <a:moveTo>
                    <a:pt x="0" y="193"/>
                  </a:moveTo>
                  <a:cubicBezTo>
                    <a:pt x="38" y="193"/>
                    <a:pt x="38" y="193"/>
                    <a:pt x="38" y="193"/>
                  </a:cubicBez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1A1A1A"/>
                </a:solidFill>
                <a:effectLst/>
                <a:uLnTx/>
                <a:uFillTx/>
                <a:latin typeface="Segoe UI"/>
                <a:ea typeface="+mn-ea"/>
                <a:cs typeface="+mn-cs"/>
              </a:endParaRPr>
            </a:p>
          </p:txBody>
        </p:sp>
        <p:sp>
          <p:nvSpPr>
            <p:cNvPr id="966" name="factory_3" title="Icon of a factory or warehouse">
              <a:extLst>
                <a:ext uri="{FF2B5EF4-FFF2-40B4-BE49-F238E27FC236}">
                  <a16:creationId xmlns:a16="http://schemas.microsoft.com/office/drawing/2014/main" id="{55EE4DA5-4273-413A-9843-B30234B93EA4}"/>
                </a:ext>
              </a:extLst>
            </p:cNvPr>
            <p:cNvSpPr>
              <a:spLocks noChangeAspect="1" noEditPoints="1"/>
            </p:cNvSpPr>
            <p:nvPr/>
          </p:nvSpPr>
          <p:spPr bwMode="auto">
            <a:xfrm>
              <a:off x="7090844" y="2021765"/>
              <a:ext cx="378048" cy="234121"/>
            </a:xfrm>
            <a:custGeom>
              <a:avLst/>
              <a:gdLst>
                <a:gd name="T0" fmla="*/ 394 w 394"/>
                <a:gd name="T1" fmla="*/ 101 h 244"/>
                <a:gd name="T2" fmla="*/ 394 w 394"/>
                <a:gd name="T3" fmla="*/ 244 h 244"/>
                <a:gd name="T4" fmla="*/ 0 w 394"/>
                <a:gd name="T5" fmla="*/ 244 h 244"/>
                <a:gd name="T6" fmla="*/ 0 w 394"/>
                <a:gd name="T7" fmla="*/ 101 h 244"/>
                <a:gd name="T8" fmla="*/ 76 w 394"/>
                <a:gd name="T9" fmla="*/ 45 h 244"/>
                <a:gd name="T10" fmla="*/ 76 w 394"/>
                <a:gd name="T11" fmla="*/ 101 h 244"/>
                <a:gd name="T12" fmla="*/ 160 w 394"/>
                <a:gd name="T13" fmla="*/ 45 h 244"/>
                <a:gd name="T14" fmla="*/ 160 w 394"/>
                <a:gd name="T15" fmla="*/ 101 h 244"/>
                <a:gd name="T16" fmla="*/ 394 w 394"/>
                <a:gd name="T17" fmla="*/ 101 h 244"/>
                <a:gd name="T18" fmla="*/ 309 w 394"/>
                <a:gd name="T19" fmla="*/ 101 h 244"/>
                <a:gd name="T20" fmla="*/ 289 w 394"/>
                <a:gd name="T21" fmla="*/ 0 h 244"/>
                <a:gd name="T22" fmla="*/ 273 w 394"/>
                <a:gd name="T23" fmla="*/ 0 h 244"/>
                <a:gd name="T24" fmla="*/ 256 w 394"/>
                <a:gd name="T25" fmla="*/ 101 h 244"/>
                <a:gd name="T26" fmla="*/ 378 w 394"/>
                <a:gd name="T27" fmla="*/ 101 h 244"/>
                <a:gd name="T28" fmla="*/ 358 w 394"/>
                <a:gd name="T29" fmla="*/ 0 h 244"/>
                <a:gd name="T30" fmla="*/ 340 w 394"/>
                <a:gd name="T31" fmla="*/ 0 h 244"/>
                <a:gd name="T32" fmla="*/ 324 w 394"/>
                <a:gd name="T33" fmla="*/ 101 h 244"/>
                <a:gd name="T34" fmla="*/ 57 w 394"/>
                <a:gd name="T35" fmla="*/ 144 h 244"/>
                <a:gd name="T36" fmla="*/ 36 w 394"/>
                <a:gd name="T37" fmla="*/ 144 h 244"/>
                <a:gd name="T38" fmla="*/ 36 w 394"/>
                <a:gd name="T39" fmla="*/ 165 h 244"/>
                <a:gd name="T40" fmla="*/ 57 w 394"/>
                <a:gd name="T41" fmla="*/ 165 h 244"/>
                <a:gd name="T42" fmla="*/ 57 w 394"/>
                <a:gd name="T43" fmla="*/ 144 h 244"/>
                <a:gd name="T44" fmla="*/ 131 w 394"/>
                <a:gd name="T45" fmla="*/ 144 h 244"/>
                <a:gd name="T46" fmla="*/ 112 w 394"/>
                <a:gd name="T47" fmla="*/ 144 h 244"/>
                <a:gd name="T48" fmla="*/ 112 w 394"/>
                <a:gd name="T49" fmla="*/ 165 h 244"/>
                <a:gd name="T50" fmla="*/ 131 w 394"/>
                <a:gd name="T51" fmla="*/ 165 h 244"/>
                <a:gd name="T52" fmla="*/ 131 w 394"/>
                <a:gd name="T53" fmla="*/ 144 h 244"/>
                <a:gd name="T54" fmla="*/ 207 w 394"/>
                <a:gd name="T55" fmla="*/ 144 h 244"/>
                <a:gd name="T56" fmla="*/ 188 w 394"/>
                <a:gd name="T57" fmla="*/ 144 h 244"/>
                <a:gd name="T58" fmla="*/ 188 w 394"/>
                <a:gd name="T59" fmla="*/ 165 h 244"/>
                <a:gd name="T60" fmla="*/ 207 w 394"/>
                <a:gd name="T61" fmla="*/ 165 h 244"/>
                <a:gd name="T62" fmla="*/ 207 w 394"/>
                <a:gd name="T63" fmla="*/ 144 h 244"/>
                <a:gd name="T64" fmla="*/ 283 w 394"/>
                <a:gd name="T65" fmla="*/ 144 h 244"/>
                <a:gd name="T66" fmla="*/ 262 w 394"/>
                <a:gd name="T67" fmla="*/ 144 h 244"/>
                <a:gd name="T68" fmla="*/ 262 w 394"/>
                <a:gd name="T69" fmla="*/ 165 h 244"/>
                <a:gd name="T70" fmla="*/ 283 w 394"/>
                <a:gd name="T71" fmla="*/ 165 h 244"/>
                <a:gd name="T72" fmla="*/ 283 w 394"/>
                <a:gd name="T73" fmla="*/ 144 h 244"/>
                <a:gd name="T74" fmla="*/ 358 w 394"/>
                <a:gd name="T75" fmla="*/ 144 h 244"/>
                <a:gd name="T76" fmla="*/ 338 w 394"/>
                <a:gd name="T77" fmla="*/ 144 h 244"/>
                <a:gd name="T78" fmla="*/ 338 w 394"/>
                <a:gd name="T79" fmla="*/ 165 h 244"/>
                <a:gd name="T80" fmla="*/ 358 w 394"/>
                <a:gd name="T81" fmla="*/ 165 h 244"/>
                <a:gd name="T82" fmla="*/ 358 w 394"/>
                <a:gd name="T83" fmla="*/ 14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94" h="244">
                  <a:moveTo>
                    <a:pt x="394" y="101"/>
                  </a:moveTo>
                  <a:lnTo>
                    <a:pt x="394" y="244"/>
                  </a:lnTo>
                  <a:lnTo>
                    <a:pt x="0" y="244"/>
                  </a:lnTo>
                  <a:lnTo>
                    <a:pt x="0" y="101"/>
                  </a:lnTo>
                  <a:lnTo>
                    <a:pt x="76" y="45"/>
                  </a:lnTo>
                  <a:lnTo>
                    <a:pt x="76" y="101"/>
                  </a:lnTo>
                  <a:lnTo>
                    <a:pt x="160" y="45"/>
                  </a:lnTo>
                  <a:lnTo>
                    <a:pt x="160" y="101"/>
                  </a:lnTo>
                  <a:lnTo>
                    <a:pt x="394" y="101"/>
                  </a:lnTo>
                  <a:moveTo>
                    <a:pt x="309" y="101"/>
                  </a:moveTo>
                  <a:lnTo>
                    <a:pt x="289" y="0"/>
                  </a:lnTo>
                  <a:lnTo>
                    <a:pt x="273" y="0"/>
                  </a:lnTo>
                  <a:lnTo>
                    <a:pt x="256" y="101"/>
                  </a:lnTo>
                  <a:moveTo>
                    <a:pt x="378" y="101"/>
                  </a:moveTo>
                  <a:lnTo>
                    <a:pt x="358" y="0"/>
                  </a:lnTo>
                  <a:lnTo>
                    <a:pt x="340" y="0"/>
                  </a:lnTo>
                  <a:lnTo>
                    <a:pt x="324" y="101"/>
                  </a:lnTo>
                  <a:moveTo>
                    <a:pt x="57" y="144"/>
                  </a:moveTo>
                  <a:lnTo>
                    <a:pt x="36" y="144"/>
                  </a:lnTo>
                  <a:lnTo>
                    <a:pt x="36" y="165"/>
                  </a:lnTo>
                  <a:lnTo>
                    <a:pt x="57" y="165"/>
                  </a:lnTo>
                  <a:lnTo>
                    <a:pt x="57" y="144"/>
                  </a:lnTo>
                  <a:moveTo>
                    <a:pt x="131" y="144"/>
                  </a:moveTo>
                  <a:lnTo>
                    <a:pt x="112" y="144"/>
                  </a:lnTo>
                  <a:lnTo>
                    <a:pt x="112" y="165"/>
                  </a:lnTo>
                  <a:lnTo>
                    <a:pt x="131" y="165"/>
                  </a:lnTo>
                  <a:lnTo>
                    <a:pt x="131" y="144"/>
                  </a:lnTo>
                  <a:moveTo>
                    <a:pt x="207" y="144"/>
                  </a:moveTo>
                  <a:lnTo>
                    <a:pt x="188" y="144"/>
                  </a:lnTo>
                  <a:lnTo>
                    <a:pt x="188" y="165"/>
                  </a:lnTo>
                  <a:lnTo>
                    <a:pt x="207" y="165"/>
                  </a:lnTo>
                  <a:lnTo>
                    <a:pt x="207" y="144"/>
                  </a:lnTo>
                  <a:moveTo>
                    <a:pt x="283" y="144"/>
                  </a:moveTo>
                  <a:lnTo>
                    <a:pt x="262" y="144"/>
                  </a:lnTo>
                  <a:lnTo>
                    <a:pt x="262" y="165"/>
                  </a:lnTo>
                  <a:lnTo>
                    <a:pt x="283" y="165"/>
                  </a:lnTo>
                  <a:lnTo>
                    <a:pt x="283" y="144"/>
                  </a:lnTo>
                  <a:moveTo>
                    <a:pt x="358" y="144"/>
                  </a:moveTo>
                  <a:lnTo>
                    <a:pt x="338" y="144"/>
                  </a:lnTo>
                  <a:lnTo>
                    <a:pt x="338" y="165"/>
                  </a:lnTo>
                  <a:lnTo>
                    <a:pt x="358" y="165"/>
                  </a:lnTo>
                  <a:lnTo>
                    <a:pt x="358" y="144"/>
                  </a:ln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68" name="building_1" title="Icon of two tall rectangular buildings of different heights">
              <a:extLst>
                <a:ext uri="{FF2B5EF4-FFF2-40B4-BE49-F238E27FC236}">
                  <a16:creationId xmlns:a16="http://schemas.microsoft.com/office/drawing/2014/main" id="{5C196A8B-E51C-4E82-9CDD-F6B67E86D2CA}"/>
                </a:ext>
              </a:extLst>
            </p:cNvPr>
            <p:cNvSpPr>
              <a:spLocks noChangeAspect="1" noEditPoints="1"/>
            </p:cNvSpPr>
            <p:nvPr/>
          </p:nvSpPr>
          <p:spPr bwMode="auto">
            <a:xfrm>
              <a:off x="9384189" y="1552608"/>
              <a:ext cx="334677" cy="336042"/>
            </a:xfrm>
            <a:custGeom>
              <a:avLst/>
              <a:gdLst>
                <a:gd name="T0" fmla="*/ 140 w 245"/>
                <a:gd name="T1" fmla="*/ 246 h 246"/>
                <a:gd name="T2" fmla="*/ 245 w 245"/>
                <a:gd name="T3" fmla="*/ 0 h 246"/>
                <a:gd name="T4" fmla="*/ 105 w 245"/>
                <a:gd name="T5" fmla="*/ 69 h 246"/>
                <a:gd name="T6" fmla="*/ 0 w 245"/>
                <a:gd name="T7" fmla="*/ 246 h 246"/>
                <a:gd name="T8" fmla="*/ 105 w 245"/>
                <a:gd name="T9" fmla="*/ 69 h 246"/>
                <a:gd name="T10" fmla="*/ 58 w 245"/>
                <a:gd name="T11" fmla="*/ 203 h 246"/>
                <a:gd name="T12" fmla="*/ 45 w 245"/>
                <a:gd name="T13" fmla="*/ 246 h 246"/>
                <a:gd name="T14" fmla="*/ 198 w 245"/>
                <a:gd name="T15" fmla="*/ 203 h 246"/>
                <a:gd name="T16" fmla="*/ 185 w 245"/>
                <a:gd name="T17" fmla="*/ 246 h 246"/>
                <a:gd name="T18" fmla="*/ 179 w 245"/>
                <a:gd name="T19" fmla="*/ 29 h 246"/>
                <a:gd name="T20" fmla="*/ 172 w 245"/>
                <a:gd name="T21" fmla="*/ 38 h 246"/>
                <a:gd name="T22" fmla="*/ 179 w 245"/>
                <a:gd name="T23" fmla="*/ 33 h 246"/>
                <a:gd name="T24" fmla="*/ 214 w 245"/>
                <a:gd name="T25" fmla="*/ 29 h 246"/>
                <a:gd name="T26" fmla="*/ 206 w 245"/>
                <a:gd name="T27" fmla="*/ 38 h 246"/>
                <a:gd name="T28" fmla="*/ 214 w 245"/>
                <a:gd name="T29" fmla="*/ 33 h 246"/>
                <a:gd name="T30" fmla="*/ 179 w 245"/>
                <a:gd name="T31" fmla="*/ 99 h 246"/>
                <a:gd name="T32" fmla="*/ 172 w 245"/>
                <a:gd name="T33" fmla="*/ 107 h 246"/>
                <a:gd name="T34" fmla="*/ 179 w 245"/>
                <a:gd name="T35" fmla="*/ 103 h 246"/>
                <a:gd name="T36" fmla="*/ 214 w 245"/>
                <a:gd name="T37" fmla="*/ 99 h 246"/>
                <a:gd name="T38" fmla="*/ 206 w 245"/>
                <a:gd name="T39" fmla="*/ 107 h 246"/>
                <a:gd name="T40" fmla="*/ 214 w 245"/>
                <a:gd name="T41" fmla="*/ 103 h 246"/>
                <a:gd name="T42" fmla="*/ 179 w 245"/>
                <a:gd name="T43" fmla="*/ 134 h 246"/>
                <a:gd name="T44" fmla="*/ 172 w 245"/>
                <a:gd name="T45" fmla="*/ 142 h 246"/>
                <a:gd name="T46" fmla="*/ 179 w 245"/>
                <a:gd name="T47" fmla="*/ 137 h 246"/>
                <a:gd name="T48" fmla="*/ 214 w 245"/>
                <a:gd name="T49" fmla="*/ 134 h 246"/>
                <a:gd name="T50" fmla="*/ 206 w 245"/>
                <a:gd name="T51" fmla="*/ 142 h 246"/>
                <a:gd name="T52" fmla="*/ 214 w 245"/>
                <a:gd name="T53" fmla="*/ 137 h 246"/>
                <a:gd name="T54" fmla="*/ 179 w 245"/>
                <a:gd name="T55" fmla="*/ 169 h 246"/>
                <a:gd name="T56" fmla="*/ 172 w 245"/>
                <a:gd name="T57" fmla="*/ 177 h 246"/>
                <a:gd name="T58" fmla="*/ 179 w 245"/>
                <a:gd name="T59" fmla="*/ 172 h 246"/>
                <a:gd name="T60" fmla="*/ 214 w 245"/>
                <a:gd name="T61" fmla="*/ 169 h 246"/>
                <a:gd name="T62" fmla="*/ 206 w 245"/>
                <a:gd name="T63" fmla="*/ 177 h 246"/>
                <a:gd name="T64" fmla="*/ 214 w 245"/>
                <a:gd name="T65" fmla="*/ 172 h 246"/>
                <a:gd name="T66" fmla="*/ 179 w 245"/>
                <a:gd name="T67" fmla="*/ 64 h 246"/>
                <a:gd name="T68" fmla="*/ 172 w 245"/>
                <a:gd name="T69" fmla="*/ 73 h 246"/>
                <a:gd name="T70" fmla="*/ 179 w 245"/>
                <a:gd name="T71" fmla="*/ 68 h 246"/>
                <a:gd name="T72" fmla="*/ 214 w 245"/>
                <a:gd name="T73" fmla="*/ 64 h 246"/>
                <a:gd name="T74" fmla="*/ 206 w 245"/>
                <a:gd name="T75" fmla="*/ 73 h 246"/>
                <a:gd name="T76" fmla="*/ 214 w 245"/>
                <a:gd name="T77" fmla="*/ 68 h 246"/>
                <a:gd name="T78" fmla="*/ 39 w 245"/>
                <a:gd name="T79" fmla="*/ 100 h 246"/>
                <a:gd name="T80" fmla="*/ 31 w 245"/>
                <a:gd name="T81" fmla="*/ 108 h 246"/>
                <a:gd name="T82" fmla="*/ 39 w 245"/>
                <a:gd name="T83" fmla="*/ 104 h 246"/>
                <a:gd name="T84" fmla="*/ 74 w 245"/>
                <a:gd name="T85" fmla="*/ 100 h 246"/>
                <a:gd name="T86" fmla="*/ 66 w 245"/>
                <a:gd name="T87" fmla="*/ 108 h 246"/>
                <a:gd name="T88" fmla="*/ 74 w 245"/>
                <a:gd name="T89" fmla="*/ 104 h 246"/>
                <a:gd name="T90" fmla="*/ 39 w 245"/>
                <a:gd name="T91" fmla="*/ 171 h 246"/>
                <a:gd name="T92" fmla="*/ 31 w 245"/>
                <a:gd name="T93" fmla="*/ 179 h 246"/>
                <a:gd name="T94" fmla="*/ 39 w 245"/>
                <a:gd name="T95" fmla="*/ 175 h 246"/>
                <a:gd name="T96" fmla="*/ 74 w 245"/>
                <a:gd name="T97" fmla="*/ 171 h 246"/>
                <a:gd name="T98" fmla="*/ 66 w 245"/>
                <a:gd name="T99" fmla="*/ 179 h 246"/>
                <a:gd name="T100" fmla="*/ 74 w 245"/>
                <a:gd name="T101" fmla="*/ 175 h 246"/>
                <a:gd name="T102" fmla="*/ 39 w 245"/>
                <a:gd name="T103" fmla="*/ 135 h 246"/>
                <a:gd name="T104" fmla="*/ 31 w 245"/>
                <a:gd name="T105" fmla="*/ 144 h 246"/>
                <a:gd name="T106" fmla="*/ 39 w 245"/>
                <a:gd name="T107" fmla="*/ 140 h 246"/>
                <a:gd name="T108" fmla="*/ 74 w 245"/>
                <a:gd name="T109" fmla="*/ 135 h 246"/>
                <a:gd name="T110" fmla="*/ 66 w 245"/>
                <a:gd name="T111" fmla="*/ 144 h 246"/>
                <a:gd name="T112" fmla="*/ 74 w 245"/>
                <a:gd name="T113" fmla="*/ 14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45" h="246">
                  <a:moveTo>
                    <a:pt x="245" y="246"/>
                  </a:moveTo>
                  <a:lnTo>
                    <a:pt x="140" y="246"/>
                  </a:lnTo>
                  <a:lnTo>
                    <a:pt x="140" y="0"/>
                  </a:lnTo>
                  <a:lnTo>
                    <a:pt x="245" y="0"/>
                  </a:lnTo>
                  <a:lnTo>
                    <a:pt x="245" y="246"/>
                  </a:lnTo>
                  <a:moveTo>
                    <a:pt x="105" y="69"/>
                  </a:moveTo>
                  <a:lnTo>
                    <a:pt x="0" y="69"/>
                  </a:lnTo>
                  <a:lnTo>
                    <a:pt x="0" y="246"/>
                  </a:lnTo>
                  <a:lnTo>
                    <a:pt x="105" y="246"/>
                  </a:lnTo>
                  <a:lnTo>
                    <a:pt x="105" y="69"/>
                  </a:lnTo>
                  <a:moveTo>
                    <a:pt x="58" y="246"/>
                  </a:moveTo>
                  <a:lnTo>
                    <a:pt x="58" y="203"/>
                  </a:lnTo>
                  <a:lnTo>
                    <a:pt x="45" y="203"/>
                  </a:lnTo>
                  <a:lnTo>
                    <a:pt x="45" y="246"/>
                  </a:lnTo>
                  <a:moveTo>
                    <a:pt x="198" y="246"/>
                  </a:moveTo>
                  <a:lnTo>
                    <a:pt x="198" y="203"/>
                  </a:lnTo>
                  <a:lnTo>
                    <a:pt x="185" y="203"/>
                  </a:lnTo>
                  <a:lnTo>
                    <a:pt x="185" y="246"/>
                  </a:lnTo>
                  <a:moveTo>
                    <a:pt x="179" y="33"/>
                  </a:moveTo>
                  <a:lnTo>
                    <a:pt x="179" y="29"/>
                  </a:lnTo>
                  <a:lnTo>
                    <a:pt x="172" y="29"/>
                  </a:lnTo>
                  <a:lnTo>
                    <a:pt x="172" y="38"/>
                  </a:lnTo>
                  <a:lnTo>
                    <a:pt x="179" y="38"/>
                  </a:lnTo>
                  <a:lnTo>
                    <a:pt x="179" y="33"/>
                  </a:lnTo>
                  <a:moveTo>
                    <a:pt x="214" y="33"/>
                  </a:moveTo>
                  <a:lnTo>
                    <a:pt x="214" y="29"/>
                  </a:lnTo>
                  <a:lnTo>
                    <a:pt x="206" y="29"/>
                  </a:lnTo>
                  <a:lnTo>
                    <a:pt x="206" y="38"/>
                  </a:lnTo>
                  <a:lnTo>
                    <a:pt x="214" y="38"/>
                  </a:lnTo>
                  <a:lnTo>
                    <a:pt x="214" y="33"/>
                  </a:lnTo>
                  <a:moveTo>
                    <a:pt x="179" y="103"/>
                  </a:moveTo>
                  <a:lnTo>
                    <a:pt x="179" y="99"/>
                  </a:lnTo>
                  <a:lnTo>
                    <a:pt x="172" y="99"/>
                  </a:lnTo>
                  <a:lnTo>
                    <a:pt x="172" y="107"/>
                  </a:lnTo>
                  <a:lnTo>
                    <a:pt x="179" y="107"/>
                  </a:lnTo>
                  <a:lnTo>
                    <a:pt x="179" y="103"/>
                  </a:lnTo>
                  <a:moveTo>
                    <a:pt x="214" y="103"/>
                  </a:moveTo>
                  <a:lnTo>
                    <a:pt x="214" y="99"/>
                  </a:lnTo>
                  <a:lnTo>
                    <a:pt x="206" y="99"/>
                  </a:lnTo>
                  <a:lnTo>
                    <a:pt x="206" y="107"/>
                  </a:lnTo>
                  <a:lnTo>
                    <a:pt x="214" y="107"/>
                  </a:lnTo>
                  <a:lnTo>
                    <a:pt x="214" y="103"/>
                  </a:lnTo>
                  <a:moveTo>
                    <a:pt x="179" y="137"/>
                  </a:moveTo>
                  <a:lnTo>
                    <a:pt x="179" y="134"/>
                  </a:lnTo>
                  <a:lnTo>
                    <a:pt x="172" y="134"/>
                  </a:lnTo>
                  <a:lnTo>
                    <a:pt x="172" y="142"/>
                  </a:lnTo>
                  <a:lnTo>
                    <a:pt x="179" y="142"/>
                  </a:lnTo>
                  <a:lnTo>
                    <a:pt x="179" y="137"/>
                  </a:lnTo>
                  <a:moveTo>
                    <a:pt x="214" y="137"/>
                  </a:moveTo>
                  <a:lnTo>
                    <a:pt x="214" y="134"/>
                  </a:lnTo>
                  <a:lnTo>
                    <a:pt x="206" y="134"/>
                  </a:lnTo>
                  <a:lnTo>
                    <a:pt x="206" y="142"/>
                  </a:lnTo>
                  <a:lnTo>
                    <a:pt x="214" y="142"/>
                  </a:lnTo>
                  <a:lnTo>
                    <a:pt x="214" y="137"/>
                  </a:lnTo>
                  <a:moveTo>
                    <a:pt x="179" y="172"/>
                  </a:moveTo>
                  <a:lnTo>
                    <a:pt x="179" y="169"/>
                  </a:lnTo>
                  <a:lnTo>
                    <a:pt x="172" y="169"/>
                  </a:lnTo>
                  <a:lnTo>
                    <a:pt x="172" y="177"/>
                  </a:lnTo>
                  <a:lnTo>
                    <a:pt x="179" y="177"/>
                  </a:lnTo>
                  <a:lnTo>
                    <a:pt x="179" y="172"/>
                  </a:lnTo>
                  <a:moveTo>
                    <a:pt x="214" y="172"/>
                  </a:moveTo>
                  <a:lnTo>
                    <a:pt x="214" y="169"/>
                  </a:lnTo>
                  <a:lnTo>
                    <a:pt x="206" y="169"/>
                  </a:lnTo>
                  <a:lnTo>
                    <a:pt x="206" y="177"/>
                  </a:lnTo>
                  <a:lnTo>
                    <a:pt x="214" y="177"/>
                  </a:lnTo>
                  <a:lnTo>
                    <a:pt x="214" y="172"/>
                  </a:lnTo>
                  <a:moveTo>
                    <a:pt x="179" y="68"/>
                  </a:moveTo>
                  <a:lnTo>
                    <a:pt x="179" y="64"/>
                  </a:lnTo>
                  <a:lnTo>
                    <a:pt x="172" y="64"/>
                  </a:lnTo>
                  <a:lnTo>
                    <a:pt x="172" y="73"/>
                  </a:lnTo>
                  <a:lnTo>
                    <a:pt x="179" y="73"/>
                  </a:lnTo>
                  <a:lnTo>
                    <a:pt x="179" y="68"/>
                  </a:lnTo>
                  <a:moveTo>
                    <a:pt x="214" y="68"/>
                  </a:moveTo>
                  <a:lnTo>
                    <a:pt x="214" y="64"/>
                  </a:lnTo>
                  <a:lnTo>
                    <a:pt x="206" y="64"/>
                  </a:lnTo>
                  <a:lnTo>
                    <a:pt x="206" y="73"/>
                  </a:lnTo>
                  <a:lnTo>
                    <a:pt x="214" y="73"/>
                  </a:lnTo>
                  <a:lnTo>
                    <a:pt x="214" y="68"/>
                  </a:lnTo>
                  <a:moveTo>
                    <a:pt x="39" y="104"/>
                  </a:moveTo>
                  <a:lnTo>
                    <a:pt x="39" y="100"/>
                  </a:lnTo>
                  <a:lnTo>
                    <a:pt x="31" y="100"/>
                  </a:lnTo>
                  <a:lnTo>
                    <a:pt x="31" y="108"/>
                  </a:lnTo>
                  <a:lnTo>
                    <a:pt x="39" y="108"/>
                  </a:lnTo>
                  <a:lnTo>
                    <a:pt x="39" y="104"/>
                  </a:lnTo>
                  <a:moveTo>
                    <a:pt x="74" y="104"/>
                  </a:moveTo>
                  <a:lnTo>
                    <a:pt x="74" y="100"/>
                  </a:lnTo>
                  <a:lnTo>
                    <a:pt x="66" y="100"/>
                  </a:lnTo>
                  <a:lnTo>
                    <a:pt x="66" y="108"/>
                  </a:lnTo>
                  <a:lnTo>
                    <a:pt x="74" y="108"/>
                  </a:lnTo>
                  <a:lnTo>
                    <a:pt x="74" y="104"/>
                  </a:lnTo>
                  <a:moveTo>
                    <a:pt x="39" y="175"/>
                  </a:moveTo>
                  <a:lnTo>
                    <a:pt x="39" y="171"/>
                  </a:lnTo>
                  <a:lnTo>
                    <a:pt x="31" y="171"/>
                  </a:lnTo>
                  <a:lnTo>
                    <a:pt x="31" y="179"/>
                  </a:lnTo>
                  <a:lnTo>
                    <a:pt x="39" y="179"/>
                  </a:lnTo>
                  <a:lnTo>
                    <a:pt x="39" y="175"/>
                  </a:lnTo>
                  <a:moveTo>
                    <a:pt x="74" y="175"/>
                  </a:moveTo>
                  <a:lnTo>
                    <a:pt x="74" y="171"/>
                  </a:lnTo>
                  <a:lnTo>
                    <a:pt x="66" y="171"/>
                  </a:lnTo>
                  <a:lnTo>
                    <a:pt x="66" y="179"/>
                  </a:lnTo>
                  <a:lnTo>
                    <a:pt x="74" y="179"/>
                  </a:lnTo>
                  <a:lnTo>
                    <a:pt x="74" y="175"/>
                  </a:lnTo>
                  <a:moveTo>
                    <a:pt x="39" y="140"/>
                  </a:moveTo>
                  <a:lnTo>
                    <a:pt x="39" y="135"/>
                  </a:lnTo>
                  <a:lnTo>
                    <a:pt x="31" y="135"/>
                  </a:lnTo>
                  <a:lnTo>
                    <a:pt x="31" y="144"/>
                  </a:lnTo>
                  <a:lnTo>
                    <a:pt x="39" y="144"/>
                  </a:lnTo>
                  <a:lnTo>
                    <a:pt x="39" y="140"/>
                  </a:lnTo>
                  <a:moveTo>
                    <a:pt x="74" y="140"/>
                  </a:moveTo>
                  <a:lnTo>
                    <a:pt x="74" y="135"/>
                  </a:lnTo>
                  <a:lnTo>
                    <a:pt x="66" y="135"/>
                  </a:lnTo>
                  <a:lnTo>
                    <a:pt x="66" y="144"/>
                  </a:lnTo>
                  <a:lnTo>
                    <a:pt x="74" y="144"/>
                  </a:lnTo>
                  <a:lnTo>
                    <a:pt x="74" y="140"/>
                  </a:ln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70" name="building_9" title="Icon of a building with columns in a row and a triangular top and a flag atop it">
              <a:extLst>
                <a:ext uri="{FF2B5EF4-FFF2-40B4-BE49-F238E27FC236}">
                  <a16:creationId xmlns:a16="http://schemas.microsoft.com/office/drawing/2014/main" id="{C28C9F1B-8146-49E3-9BBF-1FE3BC53DA29}"/>
                </a:ext>
              </a:extLst>
            </p:cNvPr>
            <p:cNvSpPr>
              <a:spLocks noChangeAspect="1" noEditPoints="1"/>
            </p:cNvSpPr>
            <p:nvPr/>
          </p:nvSpPr>
          <p:spPr bwMode="auto">
            <a:xfrm>
              <a:off x="8952621" y="1547810"/>
              <a:ext cx="329621" cy="336042"/>
            </a:xfrm>
            <a:custGeom>
              <a:avLst/>
              <a:gdLst>
                <a:gd name="T0" fmla="*/ 337 w 462"/>
                <a:gd name="T1" fmla="*/ 130 h 471"/>
                <a:gd name="T2" fmla="*/ 462 w 462"/>
                <a:gd name="T3" fmla="*/ 194 h 471"/>
                <a:gd name="T4" fmla="*/ 0 w 462"/>
                <a:gd name="T5" fmla="*/ 194 h 471"/>
                <a:gd name="T6" fmla="*/ 231 w 462"/>
                <a:gd name="T7" fmla="*/ 78 h 471"/>
                <a:gd name="T8" fmla="*/ 337 w 462"/>
                <a:gd name="T9" fmla="*/ 130 h 471"/>
                <a:gd name="T10" fmla="*/ 37 w 462"/>
                <a:gd name="T11" fmla="*/ 434 h 471"/>
                <a:gd name="T12" fmla="*/ 24 w 462"/>
                <a:gd name="T13" fmla="*/ 471 h 471"/>
                <a:gd name="T14" fmla="*/ 439 w 462"/>
                <a:gd name="T15" fmla="*/ 471 h 471"/>
                <a:gd name="T16" fmla="*/ 411 w 462"/>
                <a:gd name="T17" fmla="*/ 399 h 471"/>
                <a:gd name="T18" fmla="*/ 51 w 462"/>
                <a:gd name="T19" fmla="*/ 399 h 471"/>
                <a:gd name="T20" fmla="*/ 37 w 462"/>
                <a:gd name="T21" fmla="*/ 434 h 471"/>
                <a:gd name="T22" fmla="*/ 51 w 462"/>
                <a:gd name="T23" fmla="*/ 399 h 471"/>
                <a:gd name="T24" fmla="*/ 51 w 462"/>
                <a:gd name="T25" fmla="*/ 194 h 471"/>
                <a:gd name="T26" fmla="*/ 411 w 462"/>
                <a:gd name="T27" fmla="*/ 399 h 471"/>
                <a:gd name="T28" fmla="*/ 411 w 462"/>
                <a:gd name="T29" fmla="*/ 194 h 471"/>
                <a:gd name="T30" fmla="*/ 351 w 462"/>
                <a:gd name="T31" fmla="*/ 399 h 471"/>
                <a:gd name="T32" fmla="*/ 351 w 462"/>
                <a:gd name="T33" fmla="*/ 194 h 471"/>
                <a:gd name="T34" fmla="*/ 292 w 462"/>
                <a:gd name="T35" fmla="*/ 399 h 471"/>
                <a:gd name="T36" fmla="*/ 292 w 462"/>
                <a:gd name="T37" fmla="*/ 194 h 471"/>
                <a:gd name="T38" fmla="*/ 231 w 462"/>
                <a:gd name="T39" fmla="*/ 399 h 471"/>
                <a:gd name="T40" fmla="*/ 231 w 462"/>
                <a:gd name="T41" fmla="*/ 194 h 471"/>
                <a:gd name="T42" fmla="*/ 171 w 462"/>
                <a:gd name="T43" fmla="*/ 399 h 471"/>
                <a:gd name="T44" fmla="*/ 171 w 462"/>
                <a:gd name="T45" fmla="*/ 194 h 471"/>
                <a:gd name="T46" fmla="*/ 112 w 462"/>
                <a:gd name="T47" fmla="*/ 399 h 471"/>
                <a:gd name="T48" fmla="*/ 112 w 462"/>
                <a:gd name="T49" fmla="*/ 194 h 471"/>
                <a:gd name="T50" fmla="*/ 233 w 462"/>
                <a:gd name="T51" fmla="*/ 39 h 471"/>
                <a:gd name="T52" fmla="*/ 299 w 462"/>
                <a:gd name="T53" fmla="*/ 39 h 471"/>
                <a:gd name="T54" fmla="*/ 299 w 462"/>
                <a:gd name="T55" fmla="*/ 0 h 471"/>
                <a:gd name="T56" fmla="*/ 231 w 462"/>
                <a:gd name="T57" fmla="*/ 0 h 471"/>
                <a:gd name="T58" fmla="*/ 231 w 462"/>
                <a:gd name="T59" fmla="*/ 78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62" h="471">
                  <a:moveTo>
                    <a:pt x="337" y="130"/>
                  </a:moveTo>
                  <a:lnTo>
                    <a:pt x="462" y="194"/>
                  </a:lnTo>
                  <a:lnTo>
                    <a:pt x="0" y="194"/>
                  </a:lnTo>
                  <a:lnTo>
                    <a:pt x="231" y="78"/>
                  </a:lnTo>
                  <a:lnTo>
                    <a:pt x="337" y="130"/>
                  </a:lnTo>
                  <a:moveTo>
                    <a:pt x="37" y="434"/>
                  </a:moveTo>
                  <a:lnTo>
                    <a:pt x="24" y="471"/>
                  </a:lnTo>
                  <a:lnTo>
                    <a:pt x="439" y="471"/>
                  </a:lnTo>
                  <a:lnTo>
                    <a:pt x="411" y="399"/>
                  </a:lnTo>
                  <a:lnTo>
                    <a:pt x="51" y="399"/>
                  </a:lnTo>
                  <a:lnTo>
                    <a:pt x="37" y="434"/>
                  </a:lnTo>
                  <a:moveTo>
                    <a:pt x="51" y="399"/>
                  </a:moveTo>
                  <a:lnTo>
                    <a:pt x="51" y="194"/>
                  </a:lnTo>
                  <a:moveTo>
                    <a:pt x="411" y="399"/>
                  </a:moveTo>
                  <a:lnTo>
                    <a:pt x="411" y="194"/>
                  </a:lnTo>
                  <a:moveTo>
                    <a:pt x="351" y="399"/>
                  </a:moveTo>
                  <a:lnTo>
                    <a:pt x="351" y="194"/>
                  </a:lnTo>
                  <a:moveTo>
                    <a:pt x="292" y="399"/>
                  </a:moveTo>
                  <a:lnTo>
                    <a:pt x="292" y="194"/>
                  </a:lnTo>
                  <a:moveTo>
                    <a:pt x="231" y="399"/>
                  </a:moveTo>
                  <a:lnTo>
                    <a:pt x="231" y="194"/>
                  </a:lnTo>
                  <a:moveTo>
                    <a:pt x="171" y="399"/>
                  </a:moveTo>
                  <a:lnTo>
                    <a:pt x="171" y="194"/>
                  </a:lnTo>
                  <a:moveTo>
                    <a:pt x="112" y="399"/>
                  </a:moveTo>
                  <a:lnTo>
                    <a:pt x="112" y="194"/>
                  </a:lnTo>
                  <a:moveTo>
                    <a:pt x="233" y="39"/>
                  </a:moveTo>
                  <a:lnTo>
                    <a:pt x="299" y="39"/>
                  </a:lnTo>
                  <a:lnTo>
                    <a:pt x="299" y="0"/>
                  </a:lnTo>
                  <a:lnTo>
                    <a:pt x="231" y="0"/>
                  </a:lnTo>
                  <a:lnTo>
                    <a:pt x="231" y="78"/>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1A1A1A"/>
                </a:solidFill>
                <a:effectLst/>
                <a:uLnTx/>
                <a:uFillTx/>
                <a:latin typeface="Segoe UI"/>
                <a:ea typeface="+mn-ea"/>
                <a:cs typeface="+mn-cs"/>
              </a:endParaRPr>
            </a:p>
          </p:txBody>
        </p:sp>
        <p:sp>
          <p:nvSpPr>
            <p:cNvPr id="973" name="building_5" title="Icon of tall buildings">
              <a:extLst>
                <a:ext uri="{FF2B5EF4-FFF2-40B4-BE49-F238E27FC236}">
                  <a16:creationId xmlns:a16="http://schemas.microsoft.com/office/drawing/2014/main" id="{B8D0549E-E9C2-4566-A8F8-3691B9CFB3E8}"/>
                </a:ext>
              </a:extLst>
            </p:cNvPr>
            <p:cNvSpPr>
              <a:spLocks noChangeAspect="1" noEditPoints="1"/>
            </p:cNvSpPr>
            <p:nvPr/>
          </p:nvSpPr>
          <p:spPr bwMode="auto">
            <a:xfrm>
              <a:off x="8037263" y="1535529"/>
              <a:ext cx="309411" cy="336042"/>
            </a:xfrm>
            <a:custGeom>
              <a:avLst/>
              <a:gdLst>
                <a:gd name="T0" fmla="*/ 299 w 395"/>
                <a:gd name="T1" fmla="*/ 151 h 429"/>
                <a:gd name="T2" fmla="*/ 299 w 395"/>
                <a:gd name="T3" fmla="*/ 429 h 429"/>
                <a:gd name="T4" fmla="*/ 242 w 395"/>
                <a:gd name="T5" fmla="*/ 429 h 429"/>
                <a:gd name="T6" fmla="*/ 242 w 395"/>
                <a:gd name="T7" fmla="*/ 333 h 429"/>
                <a:gd name="T8" fmla="*/ 181 w 395"/>
                <a:gd name="T9" fmla="*/ 333 h 429"/>
                <a:gd name="T10" fmla="*/ 181 w 395"/>
                <a:gd name="T11" fmla="*/ 429 h 429"/>
                <a:gd name="T12" fmla="*/ 121 w 395"/>
                <a:gd name="T13" fmla="*/ 429 h 429"/>
                <a:gd name="T14" fmla="*/ 121 w 395"/>
                <a:gd name="T15" fmla="*/ 151 h 429"/>
                <a:gd name="T16" fmla="*/ 211 w 395"/>
                <a:gd name="T17" fmla="*/ 151 h 429"/>
                <a:gd name="T18" fmla="*/ 299 w 395"/>
                <a:gd name="T19" fmla="*/ 151 h 429"/>
                <a:gd name="T20" fmla="*/ 211 w 395"/>
                <a:gd name="T21" fmla="*/ 151 h 429"/>
                <a:gd name="T22" fmla="*/ 211 w 395"/>
                <a:gd name="T23" fmla="*/ 92 h 429"/>
                <a:gd name="T24" fmla="*/ 0 w 395"/>
                <a:gd name="T25" fmla="*/ 92 h 429"/>
                <a:gd name="T26" fmla="*/ 0 w 395"/>
                <a:gd name="T27" fmla="*/ 429 h 429"/>
                <a:gd name="T28" fmla="*/ 395 w 395"/>
                <a:gd name="T29" fmla="*/ 429 h 429"/>
                <a:gd name="T30" fmla="*/ 395 w 395"/>
                <a:gd name="T31" fmla="*/ 123 h 429"/>
                <a:gd name="T32" fmla="*/ 268 w 395"/>
                <a:gd name="T33" fmla="*/ 0 h 429"/>
                <a:gd name="T34" fmla="*/ 268 w 395"/>
                <a:gd name="T35" fmla="*/ 151 h 429"/>
                <a:gd name="T36" fmla="*/ 62 w 395"/>
                <a:gd name="T37" fmla="*/ 151 h 429"/>
                <a:gd name="T38" fmla="*/ 56 w 395"/>
                <a:gd name="T39" fmla="*/ 151 h 429"/>
                <a:gd name="T40" fmla="*/ 56 w 395"/>
                <a:gd name="T41" fmla="*/ 155 h 429"/>
                <a:gd name="T42" fmla="*/ 62 w 395"/>
                <a:gd name="T43" fmla="*/ 155 h 429"/>
                <a:gd name="T44" fmla="*/ 62 w 395"/>
                <a:gd name="T45" fmla="*/ 151 h 429"/>
                <a:gd name="T46" fmla="*/ 62 w 395"/>
                <a:gd name="T47" fmla="*/ 211 h 429"/>
                <a:gd name="T48" fmla="*/ 56 w 395"/>
                <a:gd name="T49" fmla="*/ 211 h 429"/>
                <a:gd name="T50" fmla="*/ 56 w 395"/>
                <a:gd name="T51" fmla="*/ 217 h 429"/>
                <a:gd name="T52" fmla="*/ 62 w 395"/>
                <a:gd name="T53" fmla="*/ 217 h 429"/>
                <a:gd name="T54" fmla="*/ 62 w 395"/>
                <a:gd name="T55" fmla="*/ 211 h 429"/>
                <a:gd name="T56" fmla="*/ 62 w 395"/>
                <a:gd name="T57" fmla="*/ 271 h 429"/>
                <a:gd name="T58" fmla="*/ 56 w 395"/>
                <a:gd name="T59" fmla="*/ 271 h 429"/>
                <a:gd name="T60" fmla="*/ 56 w 395"/>
                <a:gd name="T61" fmla="*/ 277 h 429"/>
                <a:gd name="T62" fmla="*/ 62 w 395"/>
                <a:gd name="T63" fmla="*/ 277 h 429"/>
                <a:gd name="T64" fmla="*/ 62 w 395"/>
                <a:gd name="T65" fmla="*/ 271 h 429"/>
                <a:gd name="T66" fmla="*/ 62 w 395"/>
                <a:gd name="T67" fmla="*/ 332 h 429"/>
                <a:gd name="T68" fmla="*/ 56 w 395"/>
                <a:gd name="T69" fmla="*/ 332 h 429"/>
                <a:gd name="T70" fmla="*/ 56 w 395"/>
                <a:gd name="T71" fmla="*/ 337 h 429"/>
                <a:gd name="T72" fmla="*/ 62 w 395"/>
                <a:gd name="T73" fmla="*/ 337 h 429"/>
                <a:gd name="T74" fmla="*/ 62 w 395"/>
                <a:gd name="T75" fmla="*/ 332 h 429"/>
                <a:gd name="T76" fmla="*/ 62 w 395"/>
                <a:gd name="T77" fmla="*/ 392 h 429"/>
                <a:gd name="T78" fmla="*/ 56 w 395"/>
                <a:gd name="T79" fmla="*/ 392 h 429"/>
                <a:gd name="T80" fmla="*/ 56 w 395"/>
                <a:gd name="T81" fmla="*/ 397 h 429"/>
                <a:gd name="T82" fmla="*/ 62 w 395"/>
                <a:gd name="T83" fmla="*/ 397 h 429"/>
                <a:gd name="T84" fmla="*/ 62 w 395"/>
                <a:gd name="T85" fmla="*/ 392 h 429"/>
                <a:gd name="T86" fmla="*/ 182 w 395"/>
                <a:gd name="T87" fmla="*/ 211 h 429"/>
                <a:gd name="T88" fmla="*/ 177 w 395"/>
                <a:gd name="T89" fmla="*/ 211 h 429"/>
                <a:gd name="T90" fmla="*/ 177 w 395"/>
                <a:gd name="T91" fmla="*/ 217 h 429"/>
                <a:gd name="T92" fmla="*/ 182 w 395"/>
                <a:gd name="T93" fmla="*/ 217 h 429"/>
                <a:gd name="T94" fmla="*/ 182 w 395"/>
                <a:gd name="T95" fmla="*/ 211 h 429"/>
                <a:gd name="T96" fmla="*/ 182 w 395"/>
                <a:gd name="T97" fmla="*/ 273 h 429"/>
                <a:gd name="T98" fmla="*/ 177 w 395"/>
                <a:gd name="T99" fmla="*/ 273 h 429"/>
                <a:gd name="T100" fmla="*/ 177 w 395"/>
                <a:gd name="T101" fmla="*/ 277 h 429"/>
                <a:gd name="T102" fmla="*/ 182 w 395"/>
                <a:gd name="T103" fmla="*/ 277 h 429"/>
                <a:gd name="T104" fmla="*/ 182 w 395"/>
                <a:gd name="T105" fmla="*/ 273 h 429"/>
                <a:gd name="T106" fmla="*/ 243 w 395"/>
                <a:gd name="T107" fmla="*/ 211 h 429"/>
                <a:gd name="T108" fmla="*/ 237 w 395"/>
                <a:gd name="T109" fmla="*/ 211 h 429"/>
                <a:gd name="T110" fmla="*/ 237 w 395"/>
                <a:gd name="T111" fmla="*/ 217 h 429"/>
                <a:gd name="T112" fmla="*/ 243 w 395"/>
                <a:gd name="T113" fmla="*/ 217 h 429"/>
                <a:gd name="T114" fmla="*/ 243 w 395"/>
                <a:gd name="T115" fmla="*/ 211 h 429"/>
                <a:gd name="T116" fmla="*/ 243 w 395"/>
                <a:gd name="T117" fmla="*/ 273 h 429"/>
                <a:gd name="T118" fmla="*/ 237 w 395"/>
                <a:gd name="T119" fmla="*/ 273 h 429"/>
                <a:gd name="T120" fmla="*/ 237 w 395"/>
                <a:gd name="T121" fmla="*/ 277 h 429"/>
                <a:gd name="T122" fmla="*/ 243 w 395"/>
                <a:gd name="T123" fmla="*/ 277 h 429"/>
                <a:gd name="T124" fmla="*/ 243 w 395"/>
                <a:gd name="T125" fmla="*/ 273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95" h="429">
                  <a:moveTo>
                    <a:pt x="299" y="151"/>
                  </a:moveTo>
                  <a:lnTo>
                    <a:pt x="299" y="429"/>
                  </a:lnTo>
                  <a:lnTo>
                    <a:pt x="242" y="429"/>
                  </a:lnTo>
                  <a:lnTo>
                    <a:pt x="242" y="333"/>
                  </a:lnTo>
                  <a:lnTo>
                    <a:pt x="181" y="333"/>
                  </a:lnTo>
                  <a:lnTo>
                    <a:pt x="181" y="429"/>
                  </a:lnTo>
                  <a:lnTo>
                    <a:pt x="121" y="429"/>
                  </a:lnTo>
                  <a:lnTo>
                    <a:pt x="121" y="151"/>
                  </a:lnTo>
                  <a:lnTo>
                    <a:pt x="211" y="151"/>
                  </a:lnTo>
                  <a:lnTo>
                    <a:pt x="299" y="151"/>
                  </a:lnTo>
                  <a:moveTo>
                    <a:pt x="211" y="151"/>
                  </a:moveTo>
                  <a:lnTo>
                    <a:pt x="211" y="92"/>
                  </a:lnTo>
                  <a:lnTo>
                    <a:pt x="0" y="92"/>
                  </a:lnTo>
                  <a:lnTo>
                    <a:pt x="0" y="429"/>
                  </a:lnTo>
                  <a:moveTo>
                    <a:pt x="395" y="429"/>
                  </a:moveTo>
                  <a:lnTo>
                    <a:pt x="395" y="123"/>
                  </a:lnTo>
                  <a:lnTo>
                    <a:pt x="268" y="0"/>
                  </a:lnTo>
                  <a:lnTo>
                    <a:pt x="268" y="151"/>
                  </a:lnTo>
                  <a:moveTo>
                    <a:pt x="62" y="151"/>
                  </a:moveTo>
                  <a:lnTo>
                    <a:pt x="56" y="151"/>
                  </a:lnTo>
                  <a:lnTo>
                    <a:pt x="56" y="155"/>
                  </a:lnTo>
                  <a:lnTo>
                    <a:pt x="62" y="155"/>
                  </a:lnTo>
                  <a:lnTo>
                    <a:pt x="62" y="151"/>
                  </a:lnTo>
                  <a:moveTo>
                    <a:pt x="62" y="211"/>
                  </a:moveTo>
                  <a:lnTo>
                    <a:pt x="56" y="211"/>
                  </a:lnTo>
                  <a:lnTo>
                    <a:pt x="56" y="217"/>
                  </a:lnTo>
                  <a:lnTo>
                    <a:pt x="62" y="217"/>
                  </a:lnTo>
                  <a:lnTo>
                    <a:pt x="62" y="211"/>
                  </a:lnTo>
                  <a:moveTo>
                    <a:pt x="62" y="271"/>
                  </a:moveTo>
                  <a:lnTo>
                    <a:pt x="56" y="271"/>
                  </a:lnTo>
                  <a:lnTo>
                    <a:pt x="56" y="277"/>
                  </a:lnTo>
                  <a:lnTo>
                    <a:pt x="62" y="277"/>
                  </a:lnTo>
                  <a:lnTo>
                    <a:pt x="62" y="271"/>
                  </a:lnTo>
                  <a:moveTo>
                    <a:pt x="62" y="332"/>
                  </a:moveTo>
                  <a:lnTo>
                    <a:pt x="56" y="332"/>
                  </a:lnTo>
                  <a:lnTo>
                    <a:pt x="56" y="337"/>
                  </a:lnTo>
                  <a:lnTo>
                    <a:pt x="62" y="337"/>
                  </a:lnTo>
                  <a:lnTo>
                    <a:pt x="62" y="332"/>
                  </a:lnTo>
                  <a:moveTo>
                    <a:pt x="62" y="392"/>
                  </a:moveTo>
                  <a:lnTo>
                    <a:pt x="56" y="392"/>
                  </a:lnTo>
                  <a:lnTo>
                    <a:pt x="56" y="397"/>
                  </a:lnTo>
                  <a:lnTo>
                    <a:pt x="62" y="397"/>
                  </a:lnTo>
                  <a:lnTo>
                    <a:pt x="62" y="392"/>
                  </a:lnTo>
                  <a:moveTo>
                    <a:pt x="182" y="211"/>
                  </a:moveTo>
                  <a:lnTo>
                    <a:pt x="177" y="211"/>
                  </a:lnTo>
                  <a:lnTo>
                    <a:pt x="177" y="217"/>
                  </a:lnTo>
                  <a:lnTo>
                    <a:pt x="182" y="217"/>
                  </a:lnTo>
                  <a:lnTo>
                    <a:pt x="182" y="211"/>
                  </a:lnTo>
                  <a:moveTo>
                    <a:pt x="182" y="273"/>
                  </a:moveTo>
                  <a:lnTo>
                    <a:pt x="177" y="273"/>
                  </a:lnTo>
                  <a:lnTo>
                    <a:pt x="177" y="277"/>
                  </a:lnTo>
                  <a:lnTo>
                    <a:pt x="182" y="277"/>
                  </a:lnTo>
                  <a:lnTo>
                    <a:pt x="182" y="273"/>
                  </a:lnTo>
                  <a:moveTo>
                    <a:pt x="243" y="211"/>
                  </a:moveTo>
                  <a:lnTo>
                    <a:pt x="237" y="211"/>
                  </a:lnTo>
                  <a:lnTo>
                    <a:pt x="237" y="217"/>
                  </a:lnTo>
                  <a:lnTo>
                    <a:pt x="243" y="217"/>
                  </a:lnTo>
                  <a:lnTo>
                    <a:pt x="243" y="211"/>
                  </a:lnTo>
                  <a:moveTo>
                    <a:pt x="243" y="273"/>
                  </a:moveTo>
                  <a:lnTo>
                    <a:pt x="237" y="273"/>
                  </a:lnTo>
                  <a:lnTo>
                    <a:pt x="237" y="277"/>
                  </a:lnTo>
                  <a:lnTo>
                    <a:pt x="243" y="277"/>
                  </a:lnTo>
                  <a:lnTo>
                    <a:pt x="243" y="273"/>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1A1A1A"/>
                </a:solidFill>
                <a:effectLst/>
                <a:uLnTx/>
                <a:uFillTx/>
                <a:latin typeface="Segoe UI"/>
                <a:ea typeface="+mn-ea"/>
                <a:cs typeface="+mn-cs"/>
              </a:endParaRPr>
            </a:p>
          </p:txBody>
        </p:sp>
        <p:grpSp>
          <p:nvGrpSpPr>
            <p:cNvPr id="976" name="Group 975">
              <a:extLst>
                <a:ext uri="{FF2B5EF4-FFF2-40B4-BE49-F238E27FC236}">
                  <a16:creationId xmlns:a16="http://schemas.microsoft.com/office/drawing/2014/main" id="{E8987854-DE41-4BD0-8040-550ABC25708A}"/>
                </a:ext>
              </a:extLst>
            </p:cNvPr>
            <p:cNvGrpSpPr/>
            <p:nvPr/>
          </p:nvGrpSpPr>
          <p:grpSpPr>
            <a:xfrm>
              <a:off x="9025204" y="2036453"/>
              <a:ext cx="405411" cy="254677"/>
              <a:chOff x="-3024521" y="4684599"/>
              <a:chExt cx="1168700" cy="734173"/>
            </a:xfrm>
            <a:solidFill>
              <a:srgbClr val="82C7E3"/>
            </a:solidFill>
          </p:grpSpPr>
          <p:sp>
            <p:nvSpPr>
              <p:cNvPr id="993" name="Oval 992">
                <a:extLst>
                  <a:ext uri="{FF2B5EF4-FFF2-40B4-BE49-F238E27FC236}">
                    <a16:creationId xmlns:a16="http://schemas.microsoft.com/office/drawing/2014/main" id="{E5510645-71DC-4334-9D0D-68FAE690E7B8}"/>
                  </a:ext>
                </a:extLst>
              </p:cNvPr>
              <p:cNvSpPr/>
              <p:nvPr/>
            </p:nvSpPr>
            <p:spPr bwMode="auto">
              <a:xfrm>
                <a:off x="-3024521" y="4684599"/>
                <a:ext cx="1154833" cy="290919"/>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900" b="0" i="0" u="none" strike="noStrike" kern="1200" cap="none" spc="-5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994" name="Group 993">
                <a:extLst>
                  <a:ext uri="{FF2B5EF4-FFF2-40B4-BE49-F238E27FC236}">
                    <a16:creationId xmlns:a16="http://schemas.microsoft.com/office/drawing/2014/main" id="{B8171381-8FAE-4575-9489-DAD40B49E1FA}"/>
                  </a:ext>
                </a:extLst>
              </p:cNvPr>
              <p:cNvGrpSpPr>
                <a:grpSpLocks noChangeAspect="1"/>
              </p:cNvGrpSpPr>
              <p:nvPr/>
            </p:nvGrpSpPr>
            <p:grpSpPr>
              <a:xfrm>
                <a:off x="-3014375" y="4736769"/>
                <a:ext cx="1158554" cy="682003"/>
                <a:chOff x="-3014375" y="4736769"/>
                <a:chExt cx="1158554" cy="682003"/>
              </a:xfrm>
              <a:grpFill/>
            </p:grpSpPr>
            <p:sp>
              <p:nvSpPr>
                <p:cNvPr id="1000" name="Freeform: Shape 999">
                  <a:extLst>
                    <a:ext uri="{FF2B5EF4-FFF2-40B4-BE49-F238E27FC236}">
                      <a16:creationId xmlns:a16="http://schemas.microsoft.com/office/drawing/2014/main" id="{CEF0FB49-5C51-4DE0-8F44-8F76300F7C84}"/>
                    </a:ext>
                  </a:extLst>
                </p:cNvPr>
                <p:cNvSpPr/>
                <p:nvPr/>
              </p:nvSpPr>
              <p:spPr bwMode="auto">
                <a:xfrm>
                  <a:off x="-2968661" y="4736769"/>
                  <a:ext cx="1031160" cy="136630"/>
                </a:xfrm>
                <a:custGeom>
                  <a:avLst/>
                  <a:gdLst>
                    <a:gd name="connsiteX0" fmla="*/ 1734932 w 1868753"/>
                    <a:gd name="connsiteY0" fmla="*/ 96740 h 247613"/>
                    <a:gd name="connsiteX1" fmla="*/ 1868753 w 1868753"/>
                    <a:gd name="connsiteY1" fmla="*/ 144057 h 247613"/>
                    <a:gd name="connsiteX2" fmla="*/ 1594366 w 1868753"/>
                    <a:gd name="connsiteY2" fmla="*/ 247613 h 247613"/>
                    <a:gd name="connsiteX3" fmla="*/ 1572257 w 1868753"/>
                    <a:gd name="connsiteY3" fmla="*/ 243971 h 247613"/>
                    <a:gd name="connsiteX4" fmla="*/ 119763 w 1868753"/>
                    <a:gd name="connsiteY4" fmla="*/ 93891 h 247613"/>
                    <a:gd name="connsiteX5" fmla="*/ 279714 w 1868753"/>
                    <a:gd name="connsiteY5" fmla="*/ 238656 h 247613"/>
                    <a:gd name="connsiteX6" fmla="*/ 273112 w 1868753"/>
                    <a:gd name="connsiteY6" fmla="*/ 239447 h 247613"/>
                    <a:gd name="connsiteX7" fmla="*/ 0 w 1868753"/>
                    <a:gd name="connsiteY7" fmla="*/ 139974 h 247613"/>
                    <a:gd name="connsiteX8" fmla="*/ 66697 w 1868753"/>
                    <a:gd name="connsiteY8" fmla="*/ 109485 h 247613"/>
                    <a:gd name="connsiteX9" fmla="*/ 435444 w 1868753"/>
                    <a:gd name="connsiteY9" fmla="*/ 34208 h 247613"/>
                    <a:gd name="connsiteX10" fmla="*/ 532530 w 1868753"/>
                    <a:gd name="connsiteY10" fmla="*/ 211466 h 247613"/>
                    <a:gd name="connsiteX11" fmla="*/ 420473 w 1868753"/>
                    <a:gd name="connsiteY11" fmla="*/ 221783 h 247613"/>
                    <a:gd name="connsiteX12" fmla="*/ 315813 w 1868753"/>
                    <a:gd name="connsiteY12" fmla="*/ 234329 h 247613"/>
                    <a:gd name="connsiteX13" fmla="*/ 150623 w 1868753"/>
                    <a:gd name="connsiteY13" fmla="*/ 84822 h 247613"/>
                    <a:gd name="connsiteX14" fmla="*/ 160040 w 1868753"/>
                    <a:gd name="connsiteY14" fmla="*/ 82054 h 247613"/>
                    <a:gd name="connsiteX15" fmla="*/ 402052 w 1868753"/>
                    <a:gd name="connsiteY15" fmla="*/ 37650 h 247613"/>
                    <a:gd name="connsiteX16" fmla="*/ 1433761 w 1868753"/>
                    <a:gd name="connsiteY16" fmla="*/ 30675 h 247613"/>
                    <a:gd name="connsiteX17" fmla="*/ 1436503 w 1868753"/>
                    <a:gd name="connsiteY17" fmla="*/ 30932 h 247613"/>
                    <a:gd name="connsiteX18" fmla="*/ 1674189 w 1868753"/>
                    <a:gd name="connsiteY18" fmla="*/ 75263 h 247613"/>
                    <a:gd name="connsiteX19" fmla="*/ 1705536 w 1868753"/>
                    <a:gd name="connsiteY19" fmla="*/ 86346 h 247613"/>
                    <a:gd name="connsiteX20" fmla="*/ 1537673 w 1868753"/>
                    <a:gd name="connsiteY20" fmla="*/ 238272 h 247613"/>
                    <a:gd name="connsiteX21" fmla="*/ 1461991 w 1868753"/>
                    <a:gd name="connsiteY21" fmla="*/ 225803 h 247613"/>
                    <a:gd name="connsiteX22" fmla="*/ 1334178 w 1868753"/>
                    <a:gd name="connsiteY22" fmla="*/ 212493 h 247613"/>
                    <a:gd name="connsiteX23" fmla="*/ 696820 w 1868753"/>
                    <a:gd name="connsiteY23" fmla="*/ 8579 h 247613"/>
                    <a:gd name="connsiteX24" fmla="*/ 734395 w 1868753"/>
                    <a:gd name="connsiteY24" fmla="*/ 197353 h 247613"/>
                    <a:gd name="connsiteX25" fmla="*/ 589556 w 1868753"/>
                    <a:gd name="connsiteY25" fmla="*/ 206216 h 247613"/>
                    <a:gd name="connsiteX26" fmla="*/ 562306 w 1868753"/>
                    <a:gd name="connsiteY26" fmla="*/ 208725 h 247613"/>
                    <a:gd name="connsiteX27" fmla="*/ 465049 w 1868753"/>
                    <a:gd name="connsiteY27" fmla="*/ 31156 h 247613"/>
                    <a:gd name="connsiteX28" fmla="*/ 676802 w 1868753"/>
                    <a:gd name="connsiteY28" fmla="*/ 9328 h 247613"/>
                    <a:gd name="connsiteX29" fmla="*/ 1171872 w 1868753"/>
                    <a:gd name="connsiteY29" fmla="*/ 6774 h 247613"/>
                    <a:gd name="connsiteX30" fmla="*/ 1181518 w 1868753"/>
                    <a:gd name="connsiteY30" fmla="*/ 7064 h 247613"/>
                    <a:gd name="connsiteX31" fmla="*/ 1404010 w 1868753"/>
                    <a:gd name="connsiteY31" fmla="*/ 27890 h 247613"/>
                    <a:gd name="connsiteX32" fmla="*/ 1304588 w 1868753"/>
                    <a:gd name="connsiteY32" fmla="*/ 209412 h 247613"/>
                    <a:gd name="connsiteX33" fmla="*/ 1295141 w 1868753"/>
                    <a:gd name="connsiteY33" fmla="*/ 208428 h 247613"/>
                    <a:gd name="connsiteX34" fmla="*/ 1133814 w 1868753"/>
                    <a:gd name="connsiteY34" fmla="*/ 197980 h 247613"/>
                    <a:gd name="connsiteX35" fmla="*/ 953330 w 1868753"/>
                    <a:gd name="connsiteY35" fmla="*/ 206 h 247613"/>
                    <a:gd name="connsiteX36" fmla="*/ 1144069 w 1868753"/>
                    <a:gd name="connsiteY36" fmla="*/ 5939 h 247613"/>
                    <a:gd name="connsiteX37" fmla="*/ 1106141 w 1868753"/>
                    <a:gd name="connsiteY37" fmla="*/ 196482 h 247613"/>
                    <a:gd name="connsiteX38" fmla="*/ 953329 w 1868753"/>
                    <a:gd name="connsiteY38" fmla="*/ 192238 h 247613"/>
                    <a:gd name="connsiteX39" fmla="*/ 925898 w 1868753"/>
                    <a:gd name="connsiteY39" fmla="*/ 0 h 247613"/>
                    <a:gd name="connsiteX40" fmla="*/ 925898 w 1868753"/>
                    <a:gd name="connsiteY40" fmla="*/ 192115 h 247613"/>
                    <a:gd name="connsiteX41" fmla="*/ 766924 w 1868753"/>
                    <a:gd name="connsiteY41" fmla="*/ 195363 h 247613"/>
                    <a:gd name="connsiteX42" fmla="*/ 762029 w 1868753"/>
                    <a:gd name="connsiteY42" fmla="*/ 195663 h 247613"/>
                    <a:gd name="connsiteX43" fmla="*/ 724584 w 1868753"/>
                    <a:gd name="connsiteY43" fmla="*/ 7539 h 247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1868753" h="247613">
                      <a:moveTo>
                        <a:pt x="1734932" y="96740"/>
                      </a:moveTo>
                      <a:lnTo>
                        <a:pt x="1868753" y="144057"/>
                      </a:lnTo>
                      <a:cubicBezTo>
                        <a:pt x="1765459" y="191279"/>
                        <a:pt x="1756559" y="200188"/>
                        <a:pt x="1594366" y="247613"/>
                      </a:cubicBezTo>
                      <a:lnTo>
                        <a:pt x="1572257" y="243971"/>
                      </a:lnTo>
                      <a:close/>
                      <a:moveTo>
                        <a:pt x="119763" y="93891"/>
                      </a:moveTo>
                      <a:lnTo>
                        <a:pt x="279714" y="238656"/>
                      </a:lnTo>
                      <a:lnTo>
                        <a:pt x="273112" y="239447"/>
                      </a:lnTo>
                      <a:cubicBezTo>
                        <a:pt x="109332" y="189754"/>
                        <a:pt x="129842" y="210102"/>
                        <a:pt x="0" y="139974"/>
                      </a:cubicBezTo>
                      <a:cubicBezTo>
                        <a:pt x="17107" y="129337"/>
                        <a:pt x="39681" y="119156"/>
                        <a:pt x="66697" y="109485"/>
                      </a:cubicBezTo>
                      <a:close/>
                      <a:moveTo>
                        <a:pt x="435444" y="34208"/>
                      </a:moveTo>
                      <a:lnTo>
                        <a:pt x="532530" y="211466"/>
                      </a:lnTo>
                      <a:lnTo>
                        <a:pt x="420473" y="221783"/>
                      </a:lnTo>
                      <a:lnTo>
                        <a:pt x="315813" y="234329"/>
                      </a:lnTo>
                      <a:lnTo>
                        <a:pt x="150623" y="84822"/>
                      </a:lnTo>
                      <a:lnTo>
                        <a:pt x="160040" y="82054"/>
                      </a:lnTo>
                      <a:cubicBezTo>
                        <a:pt x="229784" y="64858"/>
                        <a:pt x="313190" y="49913"/>
                        <a:pt x="402052" y="37650"/>
                      </a:cubicBezTo>
                      <a:close/>
                      <a:moveTo>
                        <a:pt x="1433761" y="30675"/>
                      </a:moveTo>
                      <a:lnTo>
                        <a:pt x="1436503" y="30932"/>
                      </a:lnTo>
                      <a:cubicBezTo>
                        <a:pt x="1520049" y="42076"/>
                        <a:pt x="1600713" y="56631"/>
                        <a:pt x="1674189" y="75263"/>
                      </a:cubicBezTo>
                      <a:lnTo>
                        <a:pt x="1705536" y="86346"/>
                      </a:lnTo>
                      <a:lnTo>
                        <a:pt x="1537673" y="238272"/>
                      </a:lnTo>
                      <a:lnTo>
                        <a:pt x="1461991" y="225803"/>
                      </a:lnTo>
                      <a:lnTo>
                        <a:pt x="1334178" y="212493"/>
                      </a:lnTo>
                      <a:close/>
                      <a:moveTo>
                        <a:pt x="696820" y="8579"/>
                      </a:moveTo>
                      <a:lnTo>
                        <a:pt x="734395" y="197353"/>
                      </a:lnTo>
                      <a:lnTo>
                        <a:pt x="589556" y="206216"/>
                      </a:lnTo>
                      <a:lnTo>
                        <a:pt x="562306" y="208725"/>
                      </a:lnTo>
                      <a:lnTo>
                        <a:pt x="465049" y="31156"/>
                      </a:lnTo>
                      <a:lnTo>
                        <a:pt x="676802" y="9328"/>
                      </a:lnTo>
                      <a:close/>
                      <a:moveTo>
                        <a:pt x="1171872" y="6774"/>
                      </a:moveTo>
                      <a:lnTo>
                        <a:pt x="1181518" y="7064"/>
                      </a:lnTo>
                      <a:lnTo>
                        <a:pt x="1404010" y="27890"/>
                      </a:lnTo>
                      <a:lnTo>
                        <a:pt x="1304588" y="209412"/>
                      </a:lnTo>
                      <a:lnTo>
                        <a:pt x="1295141" y="208428"/>
                      </a:lnTo>
                      <a:lnTo>
                        <a:pt x="1133814" y="197980"/>
                      </a:lnTo>
                      <a:close/>
                      <a:moveTo>
                        <a:pt x="953330" y="206"/>
                      </a:moveTo>
                      <a:lnTo>
                        <a:pt x="1144069" y="5939"/>
                      </a:lnTo>
                      <a:lnTo>
                        <a:pt x="1106141" y="196482"/>
                      </a:lnTo>
                      <a:lnTo>
                        <a:pt x="953329" y="192238"/>
                      </a:lnTo>
                      <a:close/>
                      <a:moveTo>
                        <a:pt x="925898" y="0"/>
                      </a:moveTo>
                      <a:lnTo>
                        <a:pt x="925898" y="192115"/>
                      </a:lnTo>
                      <a:lnTo>
                        <a:pt x="766924" y="195363"/>
                      </a:lnTo>
                      <a:lnTo>
                        <a:pt x="762029" y="195663"/>
                      </a:lnTo>
                      <a:lnTo>
                        <a:pt x="724584" y="7539"/>
                      </a:ln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900" b="0" i="0" u="none" strike="noStrike" kern="1200" cap="none" spc="-5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001" name="Freeform: Shape 1000">
                  <a:extLst>
                    <a:ext uri="{FF2B5EF4-FFF2-40B4-BE49-F238E27FC236}">
                      <a16:creationId xmlns:a16="http://schemas.microsoft.com/office/drawing/2014/main" id="{3E4A699B-E3D8-4110-864F-9FF2C55CA4B2}"/>
                    </a:ext>
                  </a:extLst>
                </p:cNvPr>
                <p:cNvSpPr/>
                <p:nvPr/>
              </p:nvSpPr>
              <p:spPr bwMode="auto">
                <a:xfrm>
                  <a:off x="-3010655" y="5196726"/>
                  <a:ext cx="1154834" cy="222046"/>
                </a:xfrm>
                <a:custGeom>
                  <a:avLst/>
                  <a:gdLst>
                    <a:gd name="connsiteX0" fmla="*/ 98816 w 1154834"/>
                    <a:gd name="connsiteY0" fmla="*/ 0 h 222046"/>
                    <a:gd name="connsiteX1" fmla="*/ 80814 w 1154834"/>
                    <a:gd name="connsiteY1" fmla="*/ 27055 h 222046"/>
                    <a:gd name="connsiteX2" fmla="*/ 577417 w 1154834"/>
                    <a:gd name="connsiteY2" fmla="*/ 177741 h 222046"/>
                    <a:gd name="connsiteX3" fmla="*/ 1074020 w 1154834"/>
                    <a:gd name="connsiteY3" fmla="*/ 27055 h 222046"/>
                    <a:gd name="connsiteX4" fmla="*/ 1056019 w 1154834"/>
                    <a:gd name="connsiteY4" fmla="*/ 0 h 222046"/>
                    <a:gd name="connsiteX5" fmla="*/ 1109458 w 1154834"/>
                    <a:gd name="connsiteY5" fmla="*/ 19967 h 222046"/>
                    <a:gd name="connsiteX6" fmla="*/ 1154834 w 1154834"/>
                    <a:gd name="connsiteY6" fmla="*/ 76586 h 222046"/>
                    <a:gd name="connsiteX7" fmla="*/ 577417 w 1154834"/>
                    <a:gd name="connsiteY7" fmla="*/ 222046 h 222046"/>
                    <a:gd name="connsiteX8" fmla="*/ 0 w 1154834"/>
                    <a:gd name="connsiteY8" fmla="*/ 76586 h 222046"/>
                    <a:gd name="connsiteX9" fmla="*/ 45376 w 1154834"/>
                    <a:gd name="connsiteY9" fmla="*/ 19967 h 222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54834" h="222046">
                      <a:moveTo>
                        <a:pt x="98816" y="0"/>
                      </a:moveTo>
                      <a:lnTo>
                        <a:pt x="80814" y="27055"/>
                      </a:lnTo>
                      <a:cubicBezTo>
                        <a:pt x="80814" y="110277"/>
                        <a:pt x="303151" y="177741"/>
                        <a:pt x="577417" y="177741"/>
                      </a:cubicBezTo>
                      <a:cubicBezTo>
                        <a:pt x="851683" y="177741"/>
                        <a:pt x="1074020" y="110277"/>
                        <a:pt x="1074020" y="27055"/>
                      </a:cubicBezTo>
                      <a:lnTo>
                        <a:pt x="1056019" y="0"/>
                      </a:lnTo>
                      <a:lnTo>
                        <a:pt x="1109458" y="19967"/>
                      </a:lnTo>
                      <a:cubicBezTo>
                        <a:pt x="1138677" y="37369"/>
                        <a:pt x="1154834" y="56503"/>
                        <a:pt x="1154834" y="76586"/>
                      </a:cubicBezTo>
                      <a:cubicBezTo>
                        <a:pt x="1154834" y="156921"/>
                        <a:pt x="896316" y="222046"/>
                        <a:pt x="577417" y="222046"/>
                      </a:cubicBezTo>
                      <a:cubicBezTo>
                        <a:pt x="258518" y="222046"/>
                        <a:pt x="0" y="156921"/>
                        <a:pt x="0" y="76586"/>
                      </a:cubicBezTo>
                      <a:cubicBezTo>
                        <a:pt x="0" y="56503"/>
                        <a:pt x="16158" y="37369"/>
                        <a:pt x="45376" y="19967"/>
                      </a:cubicBezTo>
                      <a:close/>
                    </a:path>
                  </a:pathLst>
                </a:custGeom>
                <a:solidFill>
                  <a:srgbClr val="E6E6E6"/>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900" b="0" i="0" u="none" strike="noStrike" kern="1200" cap="none" spc="-5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002" name="Freeform: Shape 1001">
                  <a:extLst>
                    <a:ext uri="{FF2B5EF4-FFF2-40B4-BE49-F238E27FC236}">
                      <a16:creationId xmlns:a16="http://schemas.microsoft.com/office/drawing/2014/main" id="{7552A75D-E028-4A53-8A9A-B10DE2417ED7}"/>
                    </a:ext>
                  </a:extLst>
                </p:cNvPr>
                <p:cNvSpPr/>
                <p:nvPr/>
              </p:nvSpPr>
              <p:spPr bwMode="auto">
                <a:xfrm rot="10800000">
                  <a:off x="-3014375" y="4850664"/>
                  <a:ext cx="1137380" cy="473510"/>
                </a:xfrm>
                <a:custGeom>
                  <a:avLst/>
                  <a:gdLst>
                    <a:gd name="connsiteX0" fmla="*/ 0 w 1137380"/>
                    <a:gd name="connsiteY0" fmla="*/ 473510 h 473510"/>
                    <a:gd name="connsiteX1" fmla="*/ 136658 w 1137380"/>
                    <a:gd name="connsiteY1" fmla="*/ 94247 h 473510"/>
                    <a:gd name="connsiteX2" fmla="*/ 283703 w 1137380"/>
                    <a:gd name="connsiteY2" fmla="*/ 14369 h 473510"/>
                    <a:gd name="connsiteX3" fmla="*/ 355678 w 1137380"/>
                    <a:gd name="connsiteY3" fmla="*/ 3698 h 473510"/>
                    <a:gd name="connsiteX4" fmla="*/ 355678 w 1137380"/>
                    <a:gd name="connsiteY4" fmla="*/ 167074 h 473510"/>
                    <a:gd name="connsiteX5" fmla="*/ 401529 w 1137380"/>
                    <a:gd name="connsiteY5" fmla="*/ 212925 h 473510"/>
                    <a:gd name="connsiteX6" fmla="*/ 712086 w 1137380"/>
                    <a:gd name="connsiteY6" fmla="*/ 212925 h 473510"/>
                    <a:gd name="connsiteX7" fmla="*/ 757937 w 1137380"/>
                    <a:gd name="connsiteY7" fmla="*/ 167074 h 473510"/>
                    <a:gd name="connsiteX8" fmla="*/ 757937 w 1137380"/>
                    <a:gd name="connsiteY8" fmla="*/ 0 h 473510"/>
                    <a:gd name="connsiteX9" fmla="*/ 855889 w 1137380"/>
                    <a:gd name="connsiteY9" fmla="*/ 14325 h 473510"/>
                    <a:gd name="connsiteX10" fmla="*/ 1007525 w 1137380"/>
                    <a:gd name="connsiteY10" fmla="*/ 92885 h 473510"/>
                    <a:gd name="connsiteX11" fmla="*/ 1137380 w 1137380"/>
                    <a:gd name="connsiteY11" fmla="*/ 453099 h 473510"/>
                    <a:gd name="connsiteX12" fmla="*/ 0 w 1137380"/>
                    <a:gd name="connsiteY12" fmla="*/ 473510 h 473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37380" h="473510">
                      <a:moveTo>
                        <a:pt x="0" y="473510"/>
                      </a:moveTo>
                      <a:lnTo>
                        <a:pt x="136658" y="94247"/>
                      </a:lnTo>
                      <a:cubicBezTo>
                        <a:pt x="147432" y="58642"/>
                        <a:pt x="204044" y="32051"/>
                        <a:pt x="283703" y="14369"/>
                      </a:cubicBezTo>
                      <a:lnTo>
                        <a:pt x="355678" y="3698"/>
                      </a:lnTo>
                      <a:lnTo>
                        <a:pt x="355678" y="167074"/>
                      </a:lnTo>
                      <a:cubicBezTo>
                        <a:pt x="355678" y="192397"/>
                        <a:pt x="376206" y="212925"/>
                        <a:pt x="401529" y="212925"/>
                      </a:cubicBezTo>
                      <a:lnTo>
                        <a:pt x="712086" y="212925"/>
                      </a:lnTo>
                      <a:cubicBezTo>
                        <a:pt x="737409" y="212925"/>
                        <a:pt x="757937" y="192397"/>
                        <a:pt x="757937" y="167074"/>
                      </a:cubicBezTo>
                      <a:lnTo>
                        <a:pt x="757937" y="0"/>
                      </a:lnTo>
                      <a:lnTo>
                        <a:pt x="855889" y="14325"/>
                      </a:lnTo>
                      <a:cubicBezTo>
                        <a:pt x="936568" y="31851"/>
                        <a:pt x="994711" y="58073"/>
                        <a:pt x="1007525" y="92885"/>
                      </a:cubicBezTo>
                      <a:lnTo>
                        <a:pt x="1137380" y="453099"/>
                      </a:lnTo>
                      <a:cubicBezTo>
                        <a:pt x="903849" y="308863"/>
                        <a:pt x="195430" y="317029"/>
                        <a:pt x="0" y="473510"/>
                      </a:cubicBez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900" b="0" i="0" u="none" strike="noStrike" kern="1200" cap="none" spc="-5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grpSp>
        <p:grpSp>
          <p:nvGrpSpPr>
            <p:cNvPr id="981" name="Group 980">
              <a:extLst>
                <a:ext uri="{FF2B5EF4-FFF2-40B4-BE49-F238E27FC236}">
                  <a16:creationId xmlns:a16="http://schemas.microsoft.com/office/drawing/2014/main" id="{6F80D27C-605C-4732-9856-92187E45ED01}"/>
                </a:ext>
              </a:extLst>
            </p:cNvPr>
            <p:cNvGrpSpPr/>
            <p:nvPr/>
          </p:nvGrpSpPr>
          <p:grpSpPr>
            <a:xfrm>
              <a:off x="8378280" y="1669393"/>
              <a:ext cx="486303" cy="291449"/>
              <a:chOff x="8733302" y="2839184"/>
              <a:chExt cx="529309" cy="317223"/>
            </a:xfrm>
          </p:grpSpPr>
          <p:sp>
            <p:nvSpPr>
              <p:cNvPr id="984" name="ShoppingCart_E7BF" title="Icon of a shopping cart">
                <a:extLst>
                  <a:ext uri="{FF2B5EF4-FFF2-40B4-BE49-F238E27FC236}">
                    <a16:creationId xmlns:a16="http://schemas.microsoft.com/office/drawing/2014/main" id="{087A3DB0-62A9-4818-9C2B-92B762D8789B}"/>
                  </a:ext>
                </a:extLst>
              </p:cNvPr>
              <p:cNvSpPr>
                <a:spLocks noChangeAspect="1" noEditPoints="1"/>
              </p:cNvSpPr>
              <p:nvPr/>
            </p:nvSpPr>
            <p:spPr bwMode="auto">
              <a:xfrm>
                <a:off x="8733302" y="3001518"/>
                <a:ext cx="182146" cy="154889"/>
              </a:xfrm>
              <a:custGeom>
                <a:avLst/>
                <a:gdLst>
                  <a:gd name="T0" fmla="*/ 3368 w 3817"/>
                  <a:gd name="T1" fmla="*/ 2994 h 3244"/>
                  <a:gd name="T2" fmla="*/ 3119 w 3817"/>
                  <a:gd name="T3" fmla="*/ 3244 h 3244"/>
                  <a:gd name="T4" fmla="*/ 2869 w 3817"/>
                  <a:gd name="T5" fmla="*/ 2994 h 3244"/>
                  <a:gd name="T6" fmla="*/ 3119 w 3817"/>
                  <a:gd name="T7" fmla="*/ 2745 h 3244"/>
                  <a:gd name="T8" fmla="*/ 3368 w 3817"/>
                  <a:gd name="T9" fmla="*/ 2994 h 3244"/>
                  <a:gd name="T10" fmla="*/ 1372 w 3817"/>
                  <a:gd name="T11" fmla="*/ 2745 h 3244"/>
                  <a:gd name="T12" fmla="*/ 1123 w 3817"/>
                  <a:gd name="T13" fmla="*/ 2994 h 3244"/>
                  <a:gd name="T14" fmla="*/ 1372 w 3817"/>
                  <a:gd name="T15" fmla="*/ 3244 h 3244"/>
                  <a:gd name="T16" fmla="*/ 1622 w 3817"/>
                  <a:gd name="T17" fmla="*/ 2994 h 3244"/>
                  <a:gd name="T18" fmla="*/ 1372 w 3817"/>
                  <a:gd name="T19" fmla="*/ 2745 h 3244"/>
                  <a:gd name="T20" fmla="*/ 0 w 3817"/>
                  <a:gd name="T21" fmla="*/ 0 h 3244"/>
                  <a:gd name="T22" fmla="*/ 457 w 3817"/>
                  <a:gd name="T23" fmla="*/ 0 h 3244"/>
                  <a:gd name="T24" fmla="*/ 1372 w 3817"/>
                  <a:gd name="T25" fmla="*/ 2745 h 3244"/>
                  <a:gd name="T26" fmla="*/ 3119 w 3817"/>
                  <a:gd name="T27" fmla="*/ 2745 h 3244"/>
                  <a:gd name="T28" fmla="*/ 1123 w 3817"/>
                  <a:gd name="T29" fmla="*/ 1996 h 3244"/>
                  <a:gd name="T30" fmla="*/ 3318 w 3817"/>
                  <a:gd name="T31" fmla="*/ 1996 h 3244"/>
                  <a:gd name="T32" fmla="*/ 3817 w 3817"/>
                  <a:gd name="T33" fmla="*/ 499 h 3244"/>
                  <a:gd name="T34" fmla="*/ 624 w 3817"/>
                  <a:gd name="T35" fmla="*/ 499 h 3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17" h="3244">
                    <a:moveTo>
                      <a:pt x="3368" y="2994"/>
                    </a:moveTo>
                    <a:cubicBezTo>
                      <a:pt x="3368" y="3132"/>
                      <a:pt x="3257" y="3244"/>
                      <a:pt x="3119" y="3244"/>
                    </a:cubicBezTo>
                    <a:cubicBezTo>
                      <a:pt x="2981" y="3244"/>
                      <a:pt x="2869" y="3132"/>
                      <a:pt x="2869" y="2994"/>
                    </a:cubicBezTo>
                    <a:cubicBezTo>
                      <a:pt x="2869" y="2856"/>
                      <a:pt x="2981" y="2745"/>
                      <a:pt x="3119" y="2745"/>
                    </a:cubicBezTo>
                    <a:cubicBezTo>
                      <a:pt x="3257" y="2745"/>
                      <a:pt x="3368" y="2856"/>
                      <a:pt x="3368" y="2994"/>
                    </a:cubicBezTo>
                    <a:close/>
                    <a:moveTo>
                      <a:pt x="1372" y="2745"/>
                    </a:moveTo>
                    <a:cubicBezTo>
                      <a:pt x="1234" y="2745"/>
                      <a:pt x="1123" y="2856"/>
                      <a:pt x="1123" y="2994"/>
                    </a:cubicBezTo>
                    <a:cubicBezTo>
                      <a:pt x="1123" y="3132"/>
                      <a:pt x="1234" y="3244"/>
                      <a:pt x="1372" y="3244"/>
                    </a:cubicBezTo>
                    <a:cubicBezTo>
                      <a:pt x="1510" y="3244"/>
                      <a:pt x="1622" y="3132"/>
                      <a:pt x="1622" y="2994"/>
                    </a:cubicBezTo>
                    <a:cubicBezTo>
                      <a:pt x="1622" y="2856"/>
                      <a:pt x="1510" y="2745"/>
                      <a:pt x="1372" y="2745"/>
                    </a:cubicBezTo>
                    <a:close/>
                    <a:moveTo>
                      <a:pt x="0" y="0"/>
                    </a:moveTo>
                    <a:cubicBezTo>
                      <a:pt x="457" y="0"/>
                      <a:pt x="457" y="0"/>
                      <a:pt x="457" y="0"/>
                    </a:cubicBezTo>
                    <a:cubicBezTo>
                      <a:pt x="1372" y="2745"/>
                      <a:pt x="1372" y="2745"/>
                      <a:pt x="1372" y="2745"/>
                    </a:cubicBezTo>
                    <a:cubicBezTo>
                      <a:pt x="3119" y="2745"/>
                      <a:pt x="3119" y="2745"/>
                      <a:pt x="3119" y="2745"/>
                    </a:cubicBezTo>
                    <a:moveTo>
                      <a:pt x="1123" y="1996"/>
                    </a:moveTo>
                    <a:cubicBezTo>
                      <a:pt x="3318" y="1996"/>
                      <a:pt x="3318" y="1996"/>
                      <a:pt x="3318" y="1996"/>
                    </a:cubicBezTo>
                    <a:cubicBezTo>
                      <a:pt x="3817" y="499"/>
                      <a:pt x="3817" y="499"/>
                      <a:pt x="3817" y="499"/>
                    </a:cubicBezTo>
                    <a:cubicBezTo>
                      <a:pt x="624" y="499"/>
                      <a:pt x="624" y="499"/>
                      <a:pt x="624" y="499"/>
                    </a:cubicBezTo>
                  </a:path>
                </a:pathLst>
              </a:custGeom>
              <a:noFill/>
              <a:ln w="12700"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985" name="building_4" title="Icon of a warehouse with three doors">
                <a:extLst>
                  <a:ext uri="{FF2B5EF4-FFF2-40B4-BE49-F238E27FC236}">
                    <a16:creationId xmlns:a16="http://schemas.microsoft.com/office/drawing/2014/main" id="{57E6E0C5-7B8F-4BC6-822F-5845489C3F6C}"/>
                  </a:ext>
                </a:extLst>
              </p:cNvPr>
              <p:cNvSpPr>
                <a:spLocks noChangeAspect="1" noEditPoints="1"/>
              </p:cNvSpPr>
              <p:nvPr/>
            </p:nvSpPr>
            <p:spPr bwMode="auto">
              <a:xfrm>
                <a:off x="8851131" y="2839184"/>
                <a:ext cx="411480" cy="226144"/>
              </a:xfrm>
              <a:custGeom>
                <a:avLst/>
                <a:gdLst>
                  <a:gd name="T0" fmla="*/ 183 w 242"/>
                  <a:gd name="T1" fmla="*/ 16 h 133"/>
                  <a:gd name="T2" fmla="*/ 242 w 242"/>
                  <a:gd name="T3" fmla="*/ 31 h 133"/>
                  <a:gd name="T4" fmla="*/ 242 w 242"/>
                  <a:gd name="T5" fmla="*/ 133 h 133"/>
                  <a:gd name="T6" fmla="*/ 32 w 242"/>
                  <a:gd name="T7" fmla="*/ 133 h 133"/>
                  <a:gd name="T8" fmla="*/ 0 w 242"/>
                  <a:gd name="T9" fmla="*/ 133 h 133"/>
                  <a:gd name="T10" fmla="*/ 0 w 242"/>
                  <a:gd name="T11" fmla="*/ 31 h 133"/>
                  <a:gd name="T12" fmla="*/ 121 w 242"/>
                  <a:gd name="T13" fmla="*/ 0 h 133"/>
                  <a:gd name="T14" fmla="*/ 183 w 242"/>
                  <a:gd name="T15" fmla="*/ 16 h 133"/>
                  <a:gd name="T16" fmla="*/ 70 w 242"/>
                  <a:gd name="T17" fmla="*/ 133 h 133"/>
                  <a:gd name="T18" fmla="*/ 70 w 242"/>
                  <a:gd name="T19" fmla="*/ 81 h 133"/>
                  <a:gd name="T20" fmla="*/ 33 w 242"/>
                  <a:gd name="T21" fmla="*/ 81 h 133"/>
                  <a:gd name="T22" fmla="*/ 33 w 242"/>
                  <a:gd name="T23" fmla="*/ 133 h 133"/>
                  <a:gd name="T24" fmla="*/ 139 w 242"/>
                  <a:gd name="T25" fmla="*/ 133 h 133"/>
                  <a:gd name="T26" fmla="*/ 139 w 242"/>
                  <a:gd name="T27" fmla="*/ 81 h 133"/>
                  <a:gd name="T28" fmla="*/ 103 w 242"/>
                  <a:gd name="T29" fmla="*/ 81 h 133"/>
                  <a:gd name="T30" fmla="*/ 103 w 242"/>
                  <a:gd name="T31" fmla="*/ 133 h 133"/>
                  <a:gd name="T32" fmla="*/ 209 w 242"/>
                  <a:gd name="T33" fmla="*/ 133 h 133"/>
                  <a:gd name="T34" fmla="*/ 209 w 242"/>
                  <a:gd name="T35" fmla="*/ 81 h 133"/>
                  <a:gd name="T36" fmla="*/ 172 w 242"/>
                  <a:gd name="T37" fmla="*/ 81 h 133"/>
                  <a:gd name="T38" fmla="*/ 172 w 242"/>
                  <a:gd name="T39"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2" h="133">
                    <a:moveTo>
                      <a:pt x="183" y="16"/>
                    </a:moveTo>
                    <a:lnTo>
                      <a:pt x="242" y="31"/>
                    </a:lnTo>
                    <a:lnTo>
                      <a:pt x="242" y="133"/>
                    </a:lnTo>
                    <a:lnTo>
                      <a:pt x="32" y="133"/>
                    </a:lnTo>
                    <a:lnTo>
                      <a:pt x="0" y="133"/>
                    </a:lnTo>
                    <a:lnTo>
                      <a:pt x="0" y="31"/>
                    </a:lnTo>
                    <a:lnTo>
                      <a:pt x="121" y="0"/>
                    </a:lnTo>
                    <a:lnTo>
                      <a:pt x="183" y="16"/>
                    </a:lnTo>
                    <a:moveTo>
                      <a:pt x="70" y="133"/>
                    </a:moveTo>
                    <a:lnTo>
                      <a:pt x="70" y="81"/>
                    </a:lnTo>
                    <a:lnTo>
                      <a:pt x="33" y="81"/>
                    </a:lnTo>
                    <a:lnTo>
                      <a:pt x="33" y="133"/>
                    </a:lnTo>
                    <a:moveTo>
                      <a:pt x="139" y="133"/>
                    </a:moveTo>
                    <a:lnTo>
                      <a:pt x="139" y="81"/>
                    </a:lnTo>
                    <a:lnTo>
                      <a:pt x="103" y="81"/>
                    </a:lnTo>
                    <a:lnTo>
                      <a:pt x="103" y="133"/>
                    </a:lnTo>
                    <a:moveTo>
                      <a:pt x="209" y="133"/>
                    </a:moveTo>
                    <a:lnTo>
                      <a:pt x="209" y="81"/>
                    </a:lnTo>
                    <a:lnTo>
                      <a:pt x="172" y="81"/>
                    </a:lnTo>
                    <a:lnTo>
                      <a:pt x="172" y="133"/>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sp>
          <p:nvSpPr>
            <p:cNvPr id="983" name="Boat" title="Icon of a large boat">
              <a:extLst>
                <a:ext uri="{FF2B5EF4-FFF2-40B4-BE49-F238E27FC236}">
                  <a16:creationId xmlns:a16="http://schemas.microsoft.com/office/drawing/2014/main" id="{F5550182-53F2-4769-9621-A3F7A031F4B4}"/>
                </a:ext>
              </a:extLst>
            </p:cNvPr>
            <p:cNvSpPr>
              <a:spLocks noChangeAspect="1" noEditPoints="1"/>
            </p:cNvSpPr>
            <p:nvPr/>
          </p:nvSpPr>
          <p:spPr bwMode="auto">
            <a:xfrm>
              <a:off x="7575224" y="1573846"/>
              <a:ext cx="352637" cy="305493"/>
            </a:xfrm>
            <a:custGeom>
              <a:avLst/>
              <a:gdLst>
                <a:gd name="T0" fmla="*/ 158 w 316"/>
                <a:gd name="T1" fmla="*/ 42 h 274"/>
                <a:gd name="T2" fmla="*/ 221 w 316"/>
                <a:gd name="T3" fmla="*/ 42 h 274"/>
                <a:gd name="T4" fmla="*/ 241 w 316"/>
                <a:gd name="T5" fmla="*/ 84 h 274"/>
                <a:gd name="T6" fmla="*/ 262 w 316"/>
                <a:gd name="T7" fmla="*/ 84 h 274"/>
                <a:gd name="T8" fmla="*/ 262 w 316"/>
                <a:gd name="T9" fmla="*/ 160 h 274"/>
                <a:gd name="T10" fmla="*/ 311 w 316"/>
                <a:gd name="T11" fmla="*/ 176 h 274"/>
                <a:gd name="T12" fmla="*/ 268 w 316"/>
                <a:gd name="T13" fmla="*/ 263 h 274"/>
                <a:gd name="T14" fmla="*/ 253 w 316"/>
                <a:gd name="T15" fmla="*/ 273 h 274"/>
                <a:gd name="T16" fmla="*/ 205 w 316"/>
                <a:gd name="T17" fmla="*/ 252 h 274"/>
                <a:gd name="T18" fmla="*/ 158 w 316"/>
                <a:gd name="T19" fmla="*/ 274 h 274"/>
                <a:gd name="T20" fmla="*/ 111 w 316"/>
                <a:gd name="T21" fmla="*/ 252 h 274"/>
                <a:gd name="T22" fmla="*/ 63 w 316"/>
                <a:gd name="T23" fmla="*/ 273 h 274"/>
                <a:gd name="T24" fmla="*/ 48 w 316"/>
                <a:gd name="T25" fmla="*/ 263 h 274"/>
                <a:gd name="T26" fmla="*/ 5 w 316"/>
                <a:gd name="T27" fmla="*/ 176 h 274"/>
                <a:gd name="T28" fmla="*/ 54 w 316"/>
                <a:gd name="T29" fmla="*/ 160 h 274"/>
                <a:gd name="T30" fmla="*/ 54 w 316"/>
                <a:gd name="T31" fmla="*/ 84 h 274"/>
                <a:gd name="T32" fmla="*/ 74 w 316"/>
                <a:gd name="T33" fmla="*/ 84 h 274"/>
                <a:gd name="T34" fmla="*/ 95 w 316"/>
                <a:gd name="T35" fmla="*/ 42 h 274"/>
                <a:gd name="T36" fmla="*/ 158 w 316"/>
                <a:gd name="T37" fmla="*/ 42 h 274"/>
                <a:gd name="T38" fmla="*/ 179 w 316"/>
                <a:gd name="T39" fmla="*/ 42 h 274"/>
                <a:gd name="T40" fmla="*/ 179 w 316"/>
                <a:gd name="T41" fmla="*/ 0 h 274"/>
                <a:gd name="T42" fmla="*/ 137 w 316"/>
                <a:gd name="T43" fmla="*/ 0 h 274"/>
                <a:gd name="T44" fmla="*/ 137 w 316"/>
                <a:gd name="T45" fmla="*/ 42 h 274"/>
                <a:gd name="T46" fmla="*/ 262 w 316"/>
                <a:gd name="T47" fmla="*/ 160 h 274"/>
                <a:gd name="T48" fmla="*/ 158 w 316"/>
                <a:gd name="T49" fmla="*/ 127 h 274"/>
                <a:gd name="T50" fmla="*/ 54 w 316"/>
                <a:gd name="T51" fmla="*/ 160 h 274"/>
                <a:gd name="T52" fmla="*/ 74 w 316"/>
                <a:gd name="T53" fmla="*/ 84 h 274"/>
                <a:gd name="T54" fmla="*/ 241 w 316"/>
                <a:gd name="T55" fmla="*/ 84 h 274"/>
                <a:gd name="T56" fmla="*/ 158 w 316"/>
                <a:gd name="T57" fmla="*/ 271 h 274"/>
                <a:gd name="T58" fmla="*/ 158 w 316"/>
                <a:gd name="T59" fmla="*/ 129 h 274"/>
                <a:gd name="T60" fmla="*/ 0 w 316"/>
                <a:gd name="T61" fmla="*/ 253 h 274"/>
                <a:gd name="T62" fmla="*/ 41 w 316"/>
                <a:gd name="T63" fmla="*/ 253 h 274"/>
                <a:gd name="T64" fmla="*/ 275 w 316"/>
                <a:gd name="T65" fmla="*/ 253 h 274"/>
                <a:gd name="T66" fmla="*/ 316 w 316"/>
                <a:gd name="T67" fmla="*/ 25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16" h="274">
                  <a:moveTo>
                    <a:pt x="158" y="42"/>
                  </a:moveTo>
                  <a:cubicBezTo>
                    <a:pt x="221" y="42"/>
                    <a:pt x="221" y="42"/>
                    <a:pt x="221" y="42"/>
                  </a:cubicBezTo>
                  <a:cubicBezTo>
                    <a:pt x="241" y="84"/>
                    <a:pt x="241" y="84"/>
                    <a:pt x="241" y="84"/>
                  </a:cubicBezTo>
                  <a:cubicBezTo>
                    <a:pt x="262" y="84"/>
                    <a:pt x="262" y="84"/>
                    <a:pt x="262" y="84"/>
                  </a:cubicBezTo>
                  <a:cubicBezTo>
                    <a:pt x="262" y="160"/>
                    <a:pt x="262" y="160"/>
                    <a:pt x="262" y="160"/>
                  </a:cubicBezTo>
                  <a:cubicBezTo>
                    <a:pt x="311" y="176"/>
                    <a:pt x="311" y="176"/>
                    <a:pt x="311" y="176"/>
                  </a:cubicBezTo>
                  <a:cubicBezTo>
                    <a:pt x="268" y="263"/>
                    <a:pt x="268" y="263"/>
                    <a:pt x="268" y="263"/>
                  </a:cubicBezTo>
                  <a:cubicBezTo>
                    <a:pt x="268" y="263"/>
                    <a:pt x="264" y="273"/>
                    <a:pt x="253" y="273"/>
                  </a:cubicBezTo>
                  <a:cubicBezTo>
                    <a:pt x="232" y="273"/>
                    <a:pt x="226" y="252"/>
                    <a:pt x="205" y="252"/>
                  </a:cubicBezTo>
                  <a:cubicBezTo>
                    <a:pt x="188" y="252"/>
                    <a:pt x="177" y="274"/>
                    <a:pt x="158" y="274"/>
                  </a:cubicBezTo>
                  <a:cubicBezTo>
                    <a:pt x="139" y="274"/>
                    <a:pt x="128" y="252"/>
                    <a:pt x="111" y="252"/>
                  </a:cubicBezTo>
                  <a:cubicBezTo>
                    <a:pt x="90" y="252"/>
                    <a:pt x="84" y="273"/>
                    <a:pt x="63" y="273"/>
                  </a:cubicBezTo>
                  <a:cubicBezTo>
                    <a:pt x="52" y="273"/>
                    <a:pt x="48" y="263"/>
                    <a:pt x="48" y="263"/>
                  </a:cubicBezTo>
                  <a:cubicBezTo>
                    <a:pt x="5" y="176"/>
                    <a:pt x="5" y="176"/>
                    <a:pt x="5" y="176"/>
                  </a:cubicBezTo>
                  <a:cubicBezTo>
                    <a:pt x="54" y="160"/>
                    <a:pt x="54" y="160"/>
                    <a:pt x="54" y="160"/>
                  </a:cubicBezTo>
                  <a:cubicBezTo>
                    <a:pt x="54" y="84"/>
                    <a:pt x="54" y="84"/>
                    <a:pt x="54" y="84"/>
                  </a:cubicBezTo>
                  <a:cubicBezTo>
                    <a:pt x="74" y="84"/>
                    <a:pt x="74" y="84"/>
                    <a:pt x="74" y="84"/>
                  </a:cubicBezTo>
                  <a:cubicBezTo>
                    <a:pt x="95" y="42"/>
                    <a:pt x="95" y="42"/>
                    <a:pt x="95" y="42"/>
                  </a:cubicBezTo>
                  <a:cubicBezTo>
                    <a:pt x="158" y="42"/>
                    <a:pt x="158" y="42"/>
                    <a:pt x="158" y="42"/>
                  </a:cubicBezTo>
                  <a:moveTo>
                    <a:pt x="179" y="42"/>
                  </a:moveTo>
                  <a:cubicBezTo>
                    <a:pt x="179" y="0"/>
                    <a:pt x="179" y="0"/>
                    <a:pt x="179" y="0"/>
                  </a:cubicBezTo>
                  <a:cubicBezTo>
                    <a:pt x="137" y="0"/>
                    <a:pt x="137" y="0"/>
                    <a:pt x="137" y="0"/>
                  </a:cubicBezTo>
                  <a:cubicBezTo>
                    <a:pt x="137" y="42"/>
                    <a:pt x="137" y="42"/>
                    <a:pt x="137" y="42"/>
                  </a:cubicBezTo>
                  <a:moveTo>
                    <a:pt x="262" y="160"/>
                  </a:moveTo>
                  <a:cubicBezTo>
                    <a:pt x="158" y="127"/>
                    <a:pt x="158" y="127"/>
                    <a:pt x="158" y="127"/>
                  </a:cubicBezTo>
                  <a:cubicBezTo>
                    <a:pt x="54" y="160"/>
                    <a:pt x="54" y="160"/>
                    <a:pt x="54" y="160"/>
                  </a:cubicBezTo>
                  <a:moveTo>
                    <a:pt x="74" y="84"/>
                  </a:moveTo>
                  <a:cubicBezTo>
                    <a:pt x="241" y="84"/>
                    <a:pt x="241" y="84"/>
                    <a:pt x="241" y="84"/>
                  </a:cubicBezTo>
                  <a:moveTo>
                    <a:pt x="158" y="271"/>
                  </a:moveTo>
                  <a:cubicBezTo>
                    <a:pt x="158" y="129"/>
                    <a:pt x="158" y="129"/>
                    <a:pt x="158" y="129"/>
                  </a:cubicBezTo>
                  <a:moveTo>
                    <a:pt x="0" y="253"/>
                  </a:moveTo>
                  <a:cubicBezTo>
                    <a:pt x="41" y="253"/>
                    <a:pt x="41" y="253"/>
                    <a:pt x="41" y="253"/>
                  </a:cubicBezTo>
                  <a:moveTo>
                    <a:pt x="275" y="253"/>
                  </a:moveTo>
                  <a:cubicBezTo>
                    <a:pt x="316" y="253"/>
                    <a:pt x="316" y="253"/>
                    <a:pt x="316" y="253"/>
                  </a:cubicBez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1254" name="Freeform 9" title="Icon of a heart with a heartbeat monitor line through the middle">
              <a:extLst>
                <a:ext uri="{FF2B5EF4-FFF2-40B4-BE49-F238E27FC236}">
                  <a16:creationId xmlns:a16="http://schemas.microsoft.com/office/drawing/2014/main" id="{1D91B252-BC35-4A35-A308-425B2F448923}"/>
                </a:ext>
              </a:extLst>
            </p:cNvPr>
            <p:cNvSpPr>
              <a:spLocks noChangeAspect="1"/>
            </p:cNvSpPr>
            <p:nvPr/>
          </p:nvSpPr>
          <p:spPr bwMode="auto">
            <a:xfrm>
              <a:off x="8349614" y="4664780"/>
              <a:ext cx="268186" cy="227108"/>
            </a:xfrm>
            <a:custGeom>
              <a:avLst/>
              <a:gdLst>
                <a:gd name="T0" fmla="*/ 36 w 3778"/>
                <a:gd name="T1" fmla="*/ 1130 h 3199"/>
                <a:gd name="T2" fmla="*/ 19 w 3778"/>
                <a:gd name="T3" fmla="*/ 1010 h 3199"/>
                <a:gd name="T4" fmla="*/ 291 w 3778"/>
                <a:gd name="T5" fmla="*/ 276 h 3199"/>
                <a:gd name="T6" fmla="*/ 958 w 3778"/>
                <a:gd name="T7" fmla="*/ 0 h 3199"/>
                <a:gd name="T8" fmla="*/ 1624 w 3778"/>
                <a:gd name="T9" fmla="*/ 276 h 3199"/>
                <a:gd name="T10" fmla="*/ 1895 w 3778"/>
                <a:gd name="T11" fmla="*/ 547 h 3199"/>
                <a:gd name="T12" fmla="*/ 2166 w 3778"/>
                <a:gd name="T13" fmla="*/ 276 h 3199"/>
                <a:gd name="T14" fmla="*/ 2833 w 3778"/>
                <a:gd name="T15" fmla="*/ 0 h 3199"/>
                <a:gd name="T16" fmla="*/ 3499 w 3778"/>
                <a:gd name="T17" fmla="*/ 276 h 3199"/>
                <a:gd name="T18" fmla="*/ 3771 w 3778"/>
                <a:gd name="T19" fmla="*/ 906 h 3199"/>
                <a:gd name="T20" fmla="*/ 3579 w 3778"/>
                <a:gd name="T21" fmla="*/ 1510 h 3199"/>
                <a:gd name="T22" fmla="*/ 2768 w 3778"/>
                <a:gd name="T23" fmla="*/ 1510 h 3199"/>
                <a:gd name="T24" fmla="*/ 2520 w 3778"/>
                <a:gd name="T25" fmla="*/ 1262 h 3199"/>
                <a:gd name="T26" fmla="*/ 1895 w 3778"/>
                <a:gd name="T27" fmla="*/ 1887 h 3199"/>
                <a:gd name="T28" fmla="*/ 1020 w 3778"/>
                <a:gd name="T29" fmla="*/ 1012 h 3199"/>
                <a:gd name="T30" fmla="*/ 522 w 3778"/>
                <a:gd name="T31" fmla="*/ 1510 h 3199"/>
                <a:gd name="T32" fmla="*/ 207 w 3778"/>
                <a:gd name="T33" fmla="*/ 1511 h 3199"/>
                <a:gd name="T34" fmla="*/ 1895 w 3778"/>
                <a:gd name="T35" fmla="*/ 3199 h 3199"/>
                <a:gd name="T36" fmla="*/ 3214 w 3778"/>
                <a:gd name="T37" fmla="*/ 1879 h 3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778" h="3199">
                  <a:moveTo>
                    <a:pt x="36" y="1130"/>
                  </a:moveTo>
                  <a:cubicBezTo>
                    <a:pt x="19" y="1010"/>
                    <a:pt x="19" y="1010"/>
                    <a:pt x="19" y="1010"/>
                  </a:cubicBezTo>
                  <a:cubicBezTo>
                    <a:pt x="0" y="738"/>
                    <a:pt x="98" y="469"/>
                    <a:pt x="291" y="276"/>
                  </a:cubicBezTo>
                  <a:cubicBezTo>
                    <a:pt x="469" y="98"/>
                    <a:pt x="706" y="0"/>
                    <a:pt x="958" y="0"/>
                  </a:cubicBezTo>
                  <a:cubicBezTo>
                    <a:pt x="1209" y="0"/>
                    <a:pt x="1446" y="98"/>
                    <a:pt x="1624" y="276"/>
                  </a:cubicBezTo>
                  <a:cubicBezTo>
                    <a:pt x="1895" y="547"/>
                    <a:pt x="1895" y="547"/>
                    <a:pt x="1895" y="547"/>
                  </a:cubicBezTo>
                  <a:cubicBezTo>
                    <a:pt x="2166" y="276"/>
                    <a:pt x="2166" y="276"/>
                    <a:pt x="2166" y="276"/>
                  </a:cubicBezTo>
                  <a:cubicBezTo>
                    <a:pt x="2344" y="98"/>
                    <a:pt x="2581" y="0"/>
                    <a:pt x="2833" y="0"/>
                  </a:cubicBezTo>
                  <a:cubicBezTo>
                    <a:pt x="3084" y="0"/>
                    <a:pt x="3321" y="98"/>
                    <a:pt x="3499" y="276"/>
                  </a:cubicBezTo>
                  <a:cubicBezTo>
                    <a:pt x="3667" y="444"/>
                    <a:pt x="3764" y="668"/>
                    <a:pt x="3771" y="906"/>
                  </a:cubicBezTo>
                  <a:cubicBezTo>
                    <a:pt x="3778" y="1125"/>
                    <a:pt x="3710" y="1337"/>
                    <a:pt x="3579" y="1510"/>
                  </a:cubicBezTo>
                  <a:cubicBezTo>
                    <a:pt x="2768" y="1510"/>
                    <a:pt x="2768" y="1510"/>
                    <a:pt x="2768" y="1510"/>
                  </a:cubicBezTo>
                  <a:cubicBezTo>
                    <a:pt x="2520" y="1262"/>
                    <a:pt x="2520" y="1262"/>
                    <a:pt x="2520" y="1262"/>
                  </a:cubicBezTo>
                  <a:cubicBezTo>
                    <a:pt x="1895" y="1887"/>
                    <a:pt x="1895" y="1887"/>
                    <a:pt x="1895" y="1887"/>
                  </a:cubicBezTo>
                  <a:cubicBezTo>
                    <a:pt x="1020" y="1012"/>
                    <a:pt x="1020" y="1012"/>
                    <a:pt x="1020" y="1012"/>
                  </a:cubicBezTo>
                  <a:cubicBezTo>
                    <a:pt x="522" y="1510"/>
                    <a:pt x="522" y="1510"/>
                    <a:pt x="522" y="1510"/>
                  </a:cubicBezTo>
                  <a:cubicBezTo>
                    <a:pt x="207" y="1511"/>
                    <a:pt x="207" y="1511"/>
                    <a:pt x="207" y="1511"/>
                  </a:cubicBezTo>
                  <a:cubicBezTo>
                    <a:pt x="1895" y="3199"/>
                    <a:pt x="1895" y="3199"/>
                    <a:pt x="1895" y="3199"/>
                  </a:cubicBezTo>
                  <a:cubicBezTo>
                    <a:pt x="3214" y="1879"/>
                    <a:pt x="3214" y="1879"/>
                    <a:pt x="3214" y="1879"/>
                  </a:cubicBez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1255" name="graph_9" title="Icon of a line chart with connected circles at varying points">
              <a:extLst>
                <a:ext uri="{FF2B5EF4-FFF2-40B4-BE49-F238E27FC236}">
                  <a16:creationId xmlns:a16="http://schemas.microsoft.com/office/drawing/2014/main" id="{D3D08743-B2BE-4BC2-864D-D17821B2ABBD}"/>
                </a:ext>
              </a:extLst>
            </p:cNvPr>
            <p:cNvSpPr>
              <a:spLocks noChangeAspect="1" noEditPoints="1"/>
            </p:cNvSpPr>
            <p:nvPr/>
          </p:nvSpPr>
          <p:spPr bwMode="auto">
            <a:xfrm>
              <a:off x="7989443" y="4642069"/>
              <a:ext cx="276855" cy="249819"/>
            </a:xfrm>
            <a:custGeom>
              <a:avLst/>
              <a:gdLst>
                <a:gd name="T0" fmla="*/ 352 w 352"/>
                <a:gd name="T1" fmla="*/ 318 h 318"/>
                <a:gd name="T2" fmla="*/ 0 w 352"/>
                <a:gd name="T3" fmla="*/ 318 h 318"/>
                <a:gd name="T4" fmla="*/ 0 w 352"/>
                <a:gd name="T5" fmla="*/ 0 h 318"/>
                <a:gd name="T6" fmla="*/ 266 w 352"/>
                <a:gd name="T7" fmla="*/ 105 h 318"/>
                <a:gd name="T8" fmla="*/ 286 w 352"/>
                <a:gd name="T9" fmla="*/ 126 h 318"/>
                <a:gd name="T10" fmla="*/ 307 w 352"/>
                <a:gd name="T11" fmla="*/ 105 h 318"/>
                <a:gd name="T12" fmla="*/ 286 w 352"/>
                <a:gd name="T13" fmla="*/ 84 h 318"/>
                <a:gd name="T14" fmla="*/ 266 w 352"/>
                <a:gd name="T15" fmla="*/ 105 h 318"/>
                <a:gd name="T16" fmla="*/ 57 w 352"/>
                <a:gd name="T17" fmla="*/ 252 h 318"/>
                <a:gd name="T18" fmla="*/ 100 w 352"/>
                <a:gd name="T19" fmla="*/ 188 h 318"/>
                <a:gd name="T20" fmla="*/ 200 w 352"/>
                <a:gd name="T21" fmla="*/ 205 h 318"/>
                <a:gd name="T22" fmla="*/ 134 w 352"/>
                <a:gd name="T23" fmla="*/ 181 h 318"/>
                <a:gd name="T24" fmla="*/ 236 w 352"/>
                <a:gd name="T25" fmla="*/ 187 h 318"/>
                <a:gd name="T26" fmla="*/ 276 w 352"/>
                <a:gd name="T27" fmla="*/ 123 h 318"/>
                <a:gd name="T28" fmla="*/ 200 w 352"/>
                <a:gd name="T29" fmla="*/ 201 h 318"/>
                <a:gd name="T30" fmla="*/ 221 w 352"/>
                <a:gd name="T31" fmla="*/ 222 h 318"/>
                <a:gd name="T32" fmla="*/ 241 w 352"/>
                <a:gd name="T33" fmla="*/ 201 h 318"/>
                <a:gd name="T34" fmla="*/ 221 w 352"/>
                <a:gd name="T35" fmla="*/ 180 h 318"/>
                <a:gd name="T36" fmla="*/ 200 w 352"/>
                <a:gd name="T37" fmla="*/ 201 h 318"/>
                <a:gd name="T38" fmla="*/ 200 w 352"/>
                <a:gd name="T39" fmla="*/ 201 h 318"/>
                <a:gd name="T40" fmla="*/ 94 w 352"/>
                <a:gd name="T41" fmla="*/ 174 h 318"/>
                <a:gd name="T42" fmla="*/ 115 w 352"/>
                <a:gd name="T43" fmla="*/ 194 h 318"/>
                <a:gd name="T44" fmla="*/ 136 w 352"/>
                <a:gd name="T45" fmla="*/ 174 h 318"/>
                <a:gd name="T46" fmla="*/ 115 w 352"/>
                <a:gd name="T47" fmla="*/ 153 h 318"/>
                <a:gd name="T48" fmla="*/ 94 w 352"/>
                <a:gd name="T49" fmla="*/ 174 h 318"/>
                <a:gd name="T50" fmla="*/ 94 w 352"/>
                <a:gd name="T51" fmla="*/ 174 h 318"/>
                <a:gd name="T52" fmla="*/ 25 w 352"/>
                <a:gd name="T53" fmla="*/ 269 h 318"/>
                <a:gd name="T54" fmla="*/ 46 w 352"/>
                <a:gd name="T55" fmla="*/ 289 h 318"/>
                <a:gd name="T56" fmla="*/ 66 w 352"/>
                <a:gd name="T57" fmla="*/ 269 h 318"/>
                <a:gd name="T58" fmla="*/ 46 w 352"/>
                <a:gd name="T59" fmla="*/ 248 h 318"/>
                <a:gd name="T60" fmla="*/ 25 w 352"/>
                <a:gd name="T61" fmla="*/ 269 h 318"/>
                <a:gd name="T62" fmla="*/ 25 w 352"/>
                <a:gd name="T63" fmla="*/ 269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52" h="318">
                  <a:moveTo>
                    <a:pt x="352" y="318"/>
                  </a:moveTo>
                  <a:cubicBezTo>
                    <a:pt x="0" y="318"/>
                    <a:pt x="0" y="318"/>
                    <a:pt x="0" y="318"/>
                  </a:cubicBezTo>
                  <a:cubicBezTo>
                    <a:pt x="0" y="0"/>
                    <a:pt x="0" y="0"/>
                    <a:pt x="0" y="0"/>
                  </a:cubicBezTo>
                  <a:moveTo>
                    <a:pt x="266" y="105"/>
                  </a:moveTo>
                  <a:cubicBezTo>
                    <a:pt x="266" y="116"/>
                    <a:pt x="275" y="126"/>
                    <a:pt x="286" y="126"/>
                  </a:cubicBezTo>
                  <a:cubicBezTo>
                    <a:pt x="298" y="126"/>
                    <a:pt x="307" y="116"/>
                    <a:pt x="307" y="105"/>
                  </a:cubicBezTo>
                  <a:cubicBezTo>
                    <a:pt x="307" y="93"/>
                    <a:pt x="298" y="84"/>
                    <a:pt x="286" y="84"/>
                  </a:cubicBezTo>
                  <a:cubicBezTo>
                    <a:pt x="275" y="84"/>
                    <a:pt x="266" y="93"/>
                    <a:pt x="266" y="105"/>
                  </a:cubicBezTo>
                  <a:close/>
                  <a:moveTo>
                    <a:pt x="57" y="252"/>
                  </a:moveTo>
                  <a:cubicBezTo>
                    <a:pt x="100" y="188"/>
                    <a:pt x="100" y="188"/>
                    <a:pt x="100" y="188"/>
                  </a:cubicBezTo>
                  <a:moveTo>
                    <a:pt x="200" y="205"/>
                  </a:moveTo>
                  <a:cubicBezTo>
                    <a:pt x="134" y="181"/>
                    <a:pt x="134" y="181"/>
                    <a:pt x="134" y="181"/>
                  </a:cubicBezTo>
                  <a:moveTo>
                    <a:pt x="236" y="187"/>
                  </a:moveTo>
                  <a:cubicBezTo>
                    <a:pt x="276" y="123"/>
                    <a:pt x="276" y="123"/>
                    <a:pt x="276" y="123"/>
                  </a:cubicBezTo>
                  <a:moveTo>
                    <a:pt x="200" y="201"/>
                  </a:moveTo>
                  <a:cubicBezTo>
                    <a:pt x="200" y="213"/>
                    <a:pt x="209" y="222"/>
                    <a:pt x="221" y="222"/>
                  </a:cubicBezTo>
                  <a:cubicBezTo>
                    <a:pt x="232" y="222"/>
                    <a:pt x="241" y="213"/>
                    <a:pt x="241" y="201"/>
                  </a:cubicBezTo>
                  <a:cubicBezTo>
                    <a:pt x="241" y="190"/>
                    <a:pt x="232" y="180"/>
                    <a:pt x="221" y="180"/>
                  </a:cubicBezTo>
                  <a:cubicBezTo>
                    <a:pt x="209" y="180"/>
                    <a:pt x="200" y="190"/>
                    <a:pt x="200" y="201"/>
                  </a:cubicBezTo>
                  <a:cubicBezTo>
                    <a:pt x="200" y="201"/>
                    <a:pt x="200" y="201"/>
                    <a:pt x="200" y="201"/>
                  </a:cubicBezTo>
                  <a:moveTo>
                    <a:pt x="94" y="174"/>
                  </a:moveTo>
                  <a:cubicBezTo>
                    <a:pt x="94" y="185"/>
                    <a:pt x="104" y="194"/>
                    <a:pt x="115" y="194"/>
                  </a:cubicBezTo>
                  <a:cubicBezTo>
                    <a:pt x="127" y="194"/>
                    <a:pt x="136" y="185"/>
                    <a:pt x="136" y="174"/>
                  </a:cubicBezTo>
                  <a:cubicBezTo>
                    <a:pt x="136" y="162"/>
                    <a:pt x="127" y="153"/>
                    <a:pt x="115" y="153"/>
                  </a:cubicBezTo>
                  <a:cubicBezTo>
                    <a:pt x="104" y="153"/>
                    <a:pt x="94" y="162"/>
                    <a:pt x="94" y="174"/>
                  </a:cubicBezTo>
                  <a:cubicBezTo>
                    <a:pt x="94" y="174"/>
                    <a:pt x="94" y="174"/>
                    <a:pt x="94" y="174"/>
                  </a:cubicBezTo>
                  <a:moveTo>
                    <a:pt x="25" y="269"/>
                  </a:moveTo>
                  <a:cubicBezTo>
                    <a:pt x="25" y="280"/>
                    <a:pt x="34" y="289"/>
                    <a:pt x="46" y="289"/>
                  </a:cubicBezTo>
                  <a:cubicBezTo>
                    <a:pt x="57" y="289"/>
                    <a:pt x="66" y="280"/>
                    <a:pt x="66" y="269"/>
                  </a:cubicBezTo>
                  <a:cubicBezTo>
                    <a:pt x="66" y="257"/>
                    <a:pt x="57" y="248"/>
                    <a:pt x="46" y="248"/>
                  </a:cubicBezTo>
                  <a:cubicBezTo>
                    <a:pt x="34" y="248"/>
                    <a:pt x="25" y="257"/>
                    <a:pt x="25" y="269"/>
                  </a:cubicBezTo>
                  <a:cubicBezTo>
                    <a:pt x="25" y="269"/>
                    <a:pt x="25" y="269"/>
                    <a:pt x="25" y="269"/>
                  </a:cubicBez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56" name="Compare_F057" title="Icon of a counterweight scale">
              <a:extLst>
                <a:ext uri="{FF2B5EF4-FFF2-40B4-BE49-F238E27FC236}">
                  <a16:creationId xmlns:a16="http://schemas.microsoft.com/office/drawing/2014/main" id="{C66A3FB0-5E4B-40D4-B2D7-0C76B0ACCBFA}"/>
                </a:ext>
              </a:extLst>
            </p:cNvPr>
            <p:cNvSpPr>
              <a:spLocks noChangeAspect="1" noEditPoints="1"/>
            </p:cNvSpPr>
            <p:nvPr/>
          </p:nvSpPr>
          <p:spPr bwMode="auto">
            <a:xfrm>
              <a:off x="8766077" y="4650082"/>
              <a:ext cx="241923" cy="249819"/>
            </a:xfrm>
            <a:custGeom>
              <a:avLst/>
              <a:gdLst>
                <a:gd name="T0" fmla="*/ 0 w 3750"/>
                <a:gd name="T1" fmla="*/ 371 h 3871"/>
                <a:gd name="T2" fmla="*/ 3750 w 3750"/>
                <a:gd name="T3" fmla="*/ 371 h 3871"/>
                <a:gd name="T4" fmla="*/ 1874 w 3750"/>
                <a:gd name="T5" fmla="*/ 0 h 3871"/>
                <a:gd name="T6" fmla="*/ 1874 w 3750"/>
                <a:gd name="T7" fmla="*/ 3352 h 3871"/>
                <a:gd name="T8" fmla="*/ 0 w 3750"/>
                <a:gd name="T9" fmla="*/ 1871 h 3871"/>
                <a:gd name="T10" fmla="*/ 1500 w 3750"/>
                <a:gd name="T11" fmla="*/ 1871 h 3871"/>
                <a:gd name="T12" fmla="*/ 2250 w 3750"/>
                <a:gd name="T13" fmla="*/ 1871 h 3871"/>
                <a:gd name="T14" fmla="*/ 3750 w 3750"/>
                <a:gd name="T15" fmla="*/ 1871 h 3871"/>
                <a:gd name="T16" fmla="*/ 250 w 3750"/>
                <a:gd name="T17" fmla="*/ 3871 h 3871"/>
                <a:gd name="T18" fmla="*/ 3500 w 3750"/>
                <a:gd name="T19" fmla="*/ 3871 h 3871"/>
                <a:gd name="T20" fmla="*/ 3116 w 3750"/>
                <a:gd name="T21" fmla="*/ 3869 h 3871"/>
                <a:gd name="T22" fmla="*/ 634 w 3750"/>
                <a:gd name="T23" fmla="*/ 3869 h 3871"/>
                <a:gd name="T24" fmla="*/ 138 w 3750"/>
                <a:gd name="T25" fmla="*/ 1871 h 3871"/>
                <a:gd name="T26" fmla="*/ 750 w 3750"/>
                <a:gd name="T27" fmla="*/ 2371 h 3871"/>
                <a:gd name="T28" fmla="*/ 1362 w 3750"/>
                <a:gd name="T29" fmla="*/ 1872 h 3871"/>
                <a:gd name="T30" fmla="*/ 2388 w 3750"/>
                <a:gd name="T31" fmla="*/ 1871 h 3871"/>
                <a:gd name="T32" fmla="*/ 3000 w 3750"/>
                <a:gd name="T33" fmla="*/ 2371 h 3871"/>
                <a:gd name="T34" fmla="*/ 3612 w 3750"/>
                <a:gd name="T35" fmla="*/ 1872 h 3871"/>
                <a:gd name="T36" fmla="*/ 764 w 3750"/>
                <a:gd name="T37" fmla="*/ 371 h 3871"/>
                <a:gd name="T38" fmla="*/ 736 w 3750"/>
                <a:gd name="T39" fmla="*/ 371 h 3871"/>
                <a:gd name="T40" fmla="*/ 313 w 3750"/>
                <a:gd name="T41" fmla="*/ 1871 h 3871"/>
                <a:gd name="T42" fmla="*/ 1188 w 3750"/>
                <a:gd name="T43" fmla="*/ 1871 h 3871"/>
                <a:gd name="T44" fmla="*/ 764 w 3750"/>
                <a:gd name="T45" fmla="*/ 371 h 3871"/>
                <a:gd name="T46" fmla="*/ 3014 w 3750"/>
                <a:gd name="T47" fmla="*/ 371 h 3871"/>
                <a:gd name="T48" fmla="*/ 2986 w 3750"/>
                <a:gd name="T49" fmla="*/ 371 h 3871"/>
                <a:gd name="T50" fmla="*/ 2563 w 3750"/>
                <a:gd name="T51" fmla="*/ 1871 h 3871"/>
                <a:gd name="T52" fmla="*/ 3438 w 3750"/>
                <a:gd name="T53" fmla="*/ 1871 h 3871"/>
                <a:gd name="T54" fmla="*/ 3014 w 3750"/>
                <a:gd name="T55" fmla="*/ 371 h 38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750" h="3871">
                  <a:moveTo>
                    <a:pt x="0" y="371"/>
                  </a:moveTo>
                  <a:cubicBezTo>
                    <a:pt x="3750" y="371"/>
                    <a:pt x="3750" y="371"/>
                    <a:pt x="3750" y="371"/>
                  </a:cubicBezTo>
                  <a:moveTo>
                    <a:pt x="1874" y="0"/>
                  </a:moveTo>
                  <a:cubicBezTo>
                    <a:pt x="1874" y="3352"/>
                    <a:pt x="1874" y="3352"/>
                    <a:pt x="1874" y="3352"/>
                  </a:cubicBezTo>
                  <a:moveTo>
                    <a:pt x="0" y="1871"/>
                  </a:moveTo>
                  <a:cubicBezTo>
                    <a:pt x="1500" y="1871"/>
                    <a:pt x="1500" y="1871"/>
                    <a:pt x="1500" y="1871"/>
                  </a:cubicBezTo>
                  <a:moveTo>
                    <a:pt x="2250" y="1871"/>
                  </a:moveTo>
                  <a:cubicBezTo>
                    <a:pt x="3750" y="1871"/>
                    <a:pt x="3750" y="1871"/>
                    <a:pt x="3750" y="1871"/>
                  </a:cubicBezTo>
                  <a:moveTo>
                    <a:pt x="250" y="3871"/>
                  </a:moveTo>
                  <a:cubicBezTo>
                    <a:pt x="3500" y="3871"/>
                    <a:pt x="3500" y="3871"/>
                    <a:pt x="3500" y="3871"/>
                  </a:cubicBezTo>
                  <a:moveTo>
                    <a:pt x="3116" y="3869"/>
                  </a:moveTo>
                  <a:cubicBezTo>
                    <a:pt x="2430" y="3184"/>
                    <a:pt x="1320" y="3184"/>
                    <a:pt x="634" y="3869"/>
                  </a:cubicBezTo>
                  <a:moveTo>
                    <a:pt x="138" y="1871"/>
                  </a:moveTo>
                  <a:cubicBezTo>
                    <a:pt x="195" y="2156"/>
                    <a:pt x="448" y="2371"/>
                    <a:pt x="750" y="2371"/>
                  </a:cubicBezTo>
                  <a:cubicBezTo>
                    <a:pt x="1052" y="2371"/>
                    <a:pt x="1304" y="2157"/>
                    <a:pt x="1362" y="1872"/>
                  </a:cubicBezTo>
                  <a:moveTo>
                    <a:pt x="2388" y="1871"/>
                  </a:moveTo>
                  <a:cubicBezTo>
                    <a:pt x="2446" y="2156"/>
                    <a:pt x="2698" y="2371"/>
                    <a:pt x="3000" y="2371"/>
                  </a:cubicBezTo>
                  <a:cubicBezTo>
                    <a:pt x="3302" y="2371"/>
                    <a:pt x="3554" y="2157"/>
                    <a:pt x="3612" y="1872"/>
                  </a:cubicBezTo>
                  <a:moveTo>
                    <a:pt x="764" y="371"/>
                  </a:moveTo>
                  <a:cubicBezTo>
                    <a:pt x="736" y="371"/>
                    <a:pt x="736" y="371"/>
                    <a:pt x="736" y="371"/>
                  </a:cubicBezTo>
                  <a:cubicBezTo>
                    <a:pt x="313" y="1871"/>
                    <a:pt x="313" y="1871"/>
                    <a:pt x="313" y="1871"/>
                  </a:cubicBezTo>
                  <a:cubicBezTo>
                    <a:pt x="1188" y="1871"/>
                    <a:pt x="1188" y="1871"/>
                    <a:pt x="1188" y="1871"/>
                  </a:cubicBezTo>
                  <a:cubicBezTo>
                    <a:pt x="1188" y="1871"/>
                    <a:pt x="791" y="461"/>
                    <a:pt x="764" y="371"/>
                  </a:cubicBezTo>
                  <a:close/>
                  <a:moveTo>
                    <a:pt x="3014" y="371"/>
                  </a:moveTo>
                  <a:cubicBezTo>
                    <a:pt x="2986" y="371"/>
                    <a:pt x="2986" y="371"/>
                    <a:pt x="2986" y="371"/>
                  </a:cubicBezTo>
                  <a:cubicBezTo>
                    <a:pt x="2563" y="1871"/>
                    <a:pt x="2563" y="1871"/>
                    <a:pt x="2563" y="1871"/>
                  </a:cubicBezTo>
                  <a:cubicBezTo>
                    <a:pt x="3438" y="1871"/>
                    <a:pt x="3438" y="1871"/>
                    <a:pt x="3438" y="1871"/>
                  </a:cubicBezTo>
                  <a:cubicBezTo>
                    <a:pt x="3438" y="1871"/>
                    <a:pt x="3041" y="461"/>
                    <a:pt x="3014" y="371"/>
                  </a:cubicBezTo>
                  <a:close/>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1257" name="location_3" title="Icon of a map with a pin in it">
              <a:extLst>
                <a:ext uri="{FF2B5EF4-FFF2-40B4-BE49-F238E27FC236}">
                  <a16:creationId xmlns:a16="http://schemas.microsoft.com/office/drawing/2014/main" id="{7804BFB2-2090-417D-9567-D3588B2C8396}"/>
                </a:ext>
              </a:extLst>
            </p:cNvPr>
            <p:cNvSpPr>
              <a:spLocks noChangeAspect="1" noEditPoints="1"/>
            </p:cNvSpPr>
            <p:nvPr/>
          </p:nvSpPr>
          <p:spPr bwMode="auto">
            <a:xfrm>
              <a:off x="6576798" y="1833983"/>
              <a:ext cx="395785" cy="332509"/>
            </a:xfrm>
            <a:custGeom>
              <a:avLst/>
              <a:gdLst>
                <a:gd name="T0" fmla="*/ 84 w 360"/>
                <a:gd name="T1" fmla="*/ 109 h 302"/>
                <a:gd name="T2" fmla="*/ 276 w 360"/>
                <a:gd name="T3" fmla="*/ 109 h 302"/>
                <a:gd name="T4" fmla="*/ 360 w 360"/>
                <a:gd name="T5" fmla="*/ 302 h 302"/>
                <a:gd name="T6" fmla="*/ 0 w 360"/>
                <a:gd name="T7" fmla="*/ 302 h 302"/>
                <a:gd name="T8" fmla="*/ 84 w 360"/>
                <a:gd name="T9" fmla="*/ 109 h 302"/>
                <a:gd name="T10" fmla="*/ 180 w 360"/>
                <a:gd name="T11" fmla="*/ 72 h 302"/>
                <a:gd name="T12" fmla="*/ 216 w 360"/>
                <a:gd name="T13" fmla="*/ 36 h 302"/>
                <a:gd name="T14" fmla="*/ 180 w 360"/>
                <a:gd name="T15" fmla="*/ 0 h 302"/>
                <a:gd name="T16" fmla="*/ 144 w 360"/>
                <a:gd name="T17" fmla="*/ 36 h 302"/>
                <a:gd name="T18" fmla="*/ 180 w 360"/>
                <a:gd name="T19" fmla="*/ 72 h 302"/>
                <a:gd name="T20" fmla="*/ 180 w 360"/>
                <a:gd name="T21" fmla="*/ 72 h 302"/>
                <a:gd name="T22" fmla="*/ 180 w 360"/>
                <a:gd name="T23" fmla="*/ 216 h 302"/>
                <a:gd name="T24" fmla="*/ 36 w 360"/>
                <a:gd name="T25" fmla="*/ 218 h 302"/>
                <a:gd name="T26" fmla="*/ 323 w 360"/>
                <a:gd name="T27" fmla="*/ 218 h 302"/>
                <a:gd name="T28" fmla="*/ 111 w 360"/>
                <a:gd name="T29" fmla="*/ 218 h 302"/>
                <a:gd name="T30" fmla="*/ 94 w 360"/>
                <a:gd name="T31" fmla="*/ 302 h 302"/>
                <a:gd name="T32" fmla="*/ 267 w 360"/>
                <a:gd name="T33" fmla="*/ 302 h 302"/>
                <a:gd name="T34" fmla="*/ 222 w 360"/>
                <a:gd name="T35" fmla="*/ 109 h 302"/>
                <a:gd name="T36" fmla="*/ 236 w 360"/>
                <a:gd name="T37" fmla="*/ 169 h 302"/>
                <a:gd name="T38" fmla="*/ 302 w 360"/>
                <a:gd name="T39" fmla="*/ 169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60" h="302">
                  <a:moveTo>
                    <a:pt x="84" y="109"/>
                  </a:moveTo>
                  <a:cubicBezTo>
                    <a:pt x="276" y="109"/>
                    <a:pt x="276" y="109"/>
                    <a:pt x="276" y="109"/>
                  </a:cubicBezTo>
                  <a:cubicBezTo>
                    <a:pt x="360" y="302"/>
                    <a:pt x="360" y="302"/>
                    <a:pt x="360" y="302"/>
                  </a:cubicBezTo>
                  <a:cubicBezTo>
                    <a:pt x="0" y="302"/>
                    <a:pt x="0" y="302"/>
                    <a:pt x="0" y="302"/>
                  </a:cubicBezTo>
                  <a:lnTo>
                    <a:pt x="84" y="109"/>
                  </a:lnTo>
                  <a:close/>
                  <a:moveTo>
                    <a:pt x="180" y="72"/>
                  </a:moveTo>
                  <a:cubicBezTo>
                    <a:pt x="200" y="72"/>
                    <a:pt x="216" y="56"/>
                    <a:pt x="216" y="36"/>
                  </a:cubicBezTo>
                  <a:cubicBezTo>
                    <a:pt x="216" y="16"/>
                    <a:pt x="200" y="0"/>
                    <a:pt x="180" y="0"/>
                  </a:cubicBezTo>
                  <a:cubicBezTo>
                    <a:pt x="160" y="0"/>
                    <a:pt x="144" y="16"/>
                    <a:pt x="144" y="36"/>
                  </a:cubicBezTo>
                  <a:cubicBezTo>
                    <a:pt x="144" y="56"/>
                    <a:pt x="160" y="72"/>
                    <a:pt x="180" y="72"/>
                  </a:cubicBezTo>
                  <a:close/>
                  <a:moveTo>
                    <a:pt x="180" y="72"/>
                  </a:moveTo>
                  <a:cubicBezTo>
                    <a:pt x="180" y="216"/>
                    <a:pt x="180" y="216"/>
                    <a:pt x="180" y="216"/>
                  </a:cubicBezTo>
                  <a:moveTo>
                    <a:pt x="36" y="218"/>
                  </a:moveTo>
                  <a:cubicBezTo>
                    <a:pt x="323" y="218"/>
                    <a:pt x="323" y="218"/>
                    <a:pt x="323" y="218"/>
                  </a:cubicBezTo>
                  <a:moveTo>
                    <a:pt x="111" y="218"/>
                  </a:moveTo>
                  <a:cubicBezTo>
                    <a:pt x="94" y="302"/>
                    <a:pt x="94" y="302"/>
                    <a:pt x="94" y="302"/>
                  </a:cubicBezTo>
                  <a:moveTo>
                    <a:pt x="267" y="302"/>
                  </a:moveTo>
                  <a:cubicBezTo>
                    <a:pt x="222" y="109"/>
                    <a:pt x="222" y="109"/>
                    <a:pt x="222" y="109"/>
                  </a:cubicBezTo>
                  <a:moveTo>
                    <a:pt x="236" y="169"/>
                  </a:moveTo>
                  <a:cubicBezTo>
                    <a:pt x="302" y="169"/>
                    <a:pt x="302" y="169"/>
                    <a:pt x="302" y="169"/>
                  </a:cubicBez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12" name="Group 11">
            <a:extLst>
              <a:ext uri="{FF2B5EF4-FFF2-40B4-BE49-F238E27FC236}">
                <a16:creationId xmlns:a16="http://schemas.microsoft.com/office/drawing/2014/main" id="{E2B8A866-0A31-4557-A648-4B77504A65E6}"/>
              </a:ext>
            </a:extLst>
          </p:cNvPr>
          <p:cNvGrpSpPr/>
          <p:nvPr/>
        </p:nvGrpSpPr>
        <p:grpSpPr>
          <a:xfrm>
            <a:off x="5008651" y="1545677"/>
            <a:ext cx="2437690" cy="3816659"/>
            <a:chOff x="5008651" y="1545677"/>
            <a:chExt cx="2437690" cy="3816659"/>
          </a:xfrm>
        </p:grpSpPr>
        <p:sp>
          <p:nvSpPr>
            <p:cNvPr id="77" name="TextBox 76"/>
            <p:cNvSpPr txBox="1"/>
            <p:nvPr/>
          </p:nvSpPr>
          <p:spPr>
            <a:xfrm>
              <a:off x="5350482" y="4770246"/>
              <a:ext cx="2029438" cy="255579"/>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0">
                        <a:srgbClr val="0D0D0D"/>
                      </a:gs>
                      <a:gs pos="100000">
                        <a:srgbClr val="0D0D0D"/>
                      </a:gs>
                    </a:gsLst>
                    <a:lin ang="5400000" scaled="0"/>
                  </a:gradFill>
                  <a:effectLst/>
                  <a:uLnTx/>
                  <a:uFillTx/>
                  <a:latin typeface="Segoe UI"/>
                  <a:ea typeface="+mn-ea"/>
                  <a:cs typeface="+mn-cs"/>
                </a:rPr>
                <a:t>Experience</a:t>
              </a:r>
            </a:p>
          </p:txBody>
        </p:sp>
        <p:grpSp>
          <p:nvGrpSpPr>
            <p:cNvPr id="5" name="Group 4">
              <a:extLst>
                <a:ext uri="{FF2B5EF4-FFF2-40B4-BE49-F238E27FC236}">
                  <a16:creationId xmlns:a16="http://schemas.microsoft.com/office/drawing/2014/main" id="{62D6DE91-8FBC-4411-8933-5E7A4F97D205}"/>
                </a:ext>
              </a:extLst>
            </p:cNvPr>
            <p:cNvGrpSpPr/>
            <p:nvPr/>
          </p:nvGrpSpPr>
          <p:grpSpPr>
            <a:xfrm>
              <a:off x="5008651" y="1545677"/>
              <a:ext cx="2437690" cy="3816659"/>
              <a:chOff x="5008651" y="1545677"/>
              <a:chExt cx="2437690" cy="3816659"/>
            </a:xfrm>
          </p:grpSpPr>
          <p:sp>
            <p:nvSpPr>
              <p:cNvPr id="72" name="TextBox 71"/>
              <p:cNvSpPr txBox="1"/>
              <p:nvPr/>
            </p:nvSpPr>
            <p:spPr>
              <a:xfrm>
                <a:off x="5008651" y="4450268"/>
                <a:ext cx="579839" cy="184666"/>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0">
                          <a:srgbClr val="0078D4"/>
                        </a:gs>
                        <a:gs pos="100000">
                          <a:srgbClr val="0078D4"/>
                        </a:gs>
                      </a:gsLst>
                      <a:lin ang="5400000" scaled="0"/>
                    </a:gradFill>
                    <a:effectLst/>
                    <a:uLnTx/>
                    <a:uFillTx/>
                    <a:latin typeface="Segoe UI"/>
                    <a:ea typeface="+mn-ea"/>
                    <a:cs typeface="+mn-cs"/>
                  </a:rPr>
                  <a:t>Measure</a:t>
                </a:r>
              </a:p>
            </p:txBody>
          </p:sp>
          <p:sp>
            <p:nvSpPr>
              <p:cNvPr id="73" name="TextBox 72"/>
              <p:cNvSpPr txBox="1"/>
              <p:nvPr/>
            </p:nvSpPr>
            <p:spPr>
              <a:xfrm>
                <a:off x="6112562" y="4267639"/>
                <a:ext cx="1246743" cy="36933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0">
                          <a:srgbClr val="00188F"/>
                        </a:gs>
                        <a:gs pos="100000">
                          <a:srgbClr val="00188F"/>
                        </a:gs>
                      </a:gsLst>
                      <a:lin ang="5400000" scaled="0"/>
                    </a:gradFill>
                    <a:effectLst/>
                    <a:uLnTx/>
                    <a:uFillTx/>
                    <a:latin typeface="Segoe UI"/>
                    <a:ea typeface="+mn-ea"/>
                    <a:cs typeface="+mn-cs"/>
                  </a:rPr>
                  <a:t>Assistance, </a:t>
                </a:r>
                <a:br>
                  <a:rPr kumimoji="0" lang="en-US" sz="1200" b="0" i="0" u="none" strike="noStrike" kern="1200" cap="none" spc="0" normalizeH="0" baseline="0" noProof="0">
                    <a:ln>
                      <a:noFill/>
                    </a:ln>
                    <a:gradFill>
                      <a:gsLst>
                        <a:gs pos="0">
                          <a:srgbClr val="00188F"/>
                        </a:gs>
                        <a:gs pos="100000">
                          <a:srgbClr val="00188F"/>
                        </a:gs>
                      </a:gsLst>
                      <a:lin ang="5400000" scaled="0"/>
                    </a:gradFill>
                    <a:effectLst/>
                    <a:uLnTx/>
                    <a:uFillTx/>
                    <a:latin typeface="Segoe UI"/>
                    <a:ea typeface="+mn-ea"/>
                    <a:cs typeface="+mn-cs"/>
                  </a:rPr>
                </a:br>
                <a:r>
                  <a:rPr kumimoji="0" lang="en-US" sz="1200" b="0" i="0" u="none" strike="noStrike" kern="1200" cap="none" spc="0" normalizeH="0" baseline="0" noProof="0">
                    <a:ln>
                      <a:noFill/>
                    </a:ln>
                    <a:gradFill>
                      <a:gsLst>
                        <a:gs pos="0">
                          <a:srgbClr val="00188F"/>
                        </a:gs>
                        <a:gs pos="100000">
                          <a:srgbClr val="00188F"/>
                        </a:gs>
                      </a:gsLst>
                      <a:lin ang="5400000" scaled="0"/>
                    </a:gradFill>
                    <a:effectLst/>
                    <a:uLnTx/>
                    <a:uFillTx/>
                    <a:latin typeface="Segoe UI"/>
                    <a:ea typeface="+mn-ea"/>
                    <a:cs typeface="+mn-cs"/>
                  </a:rPr>
                  <a:t>task completion</a:t>
                </a:r>
              </a:p>
            </p:txBody>
          </p:sp>
          <p:cxnSp>
            <p:nvCxnSpPr>
              <p:cNvPr id="74" name="Straight Arrow Connector 73"/>
              <p:cNvCxnSpPr>
                <a:cxnSpLocks/>
              </p:cNvCxnSpPr>
              <p:nvPr/>
            </p:nvCxnSpPr>
            <p:spPr>
              <a:xfrm flipV="1">
                <a:off x="5709265" y="3983232"/>
                <a:ext cx="0" cy="659824"/>
              </a:xfrm>
              <a:prstGeom prst="straightConnector1">
                <a:avLst/>
              </a:prstGeom>
              <a:ln w="92075">
                <a:solidFill>
                  <a:schemeClr val="accent2"/>
                </a:solidFill>
                <a:headEnd type="triangle" w="med" len="sm"/>
                <a:tailEnd type="none" w="lg" len="sm"/>
              </a:ln>
            </p:spPr>
            <p:style>
              <a:lnRef idx="1">
                <a:schemeClr val="accent1"/>
              </a:lnRef>
              <a:fillRef idx="0">
                <a:schemeClr val="accent1"/>
              </a:fillRef>
              <a:effectRef idx="0">
                <a:schemeClr val="accent1"/>
              </a:effectRef>
              <a:fontRef idx="minor">
                <a:schemeClr val="tx1"/>
              </a:fontRef>
            </p:style>
          </p:cxnSp>
          <p:cxnSp>
            <p:nvCxnSpPr>
              <p:cNvPr id="75" name="Straight Arrow Connector 74"/>
              <p:cNvCxnSpPr/>
              <p:nvPr/>
            </p:nvCxnSpPr>
            <p:spPr>
              <a:xfrm>
                <a:off x="5991901" y="3967561"/>
                <a:ext cx="0" cy="659824"/>
              </a:xfrm>
              <a:prstGeom prst="straightConnector1">
                <a:avLst/>
              </a:prstGeom>
              <a:ln w="92075">
                <a:solidFill>
                  <a:schemeClr val="accent1"/>
                </a:solidFill>
                <a:headEnd type="triangle" w="med" len="sm"/>
                <a:tailEnd type="none" w="lg" len="sm"/>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B9DB9F5C-BFD1-4FCC-A2E1-3D181FD4BEF4}"/>
                  </a:ext>
                </a:extLst>
              </p:cNvPr>
              <p:cNvSpPr txBox="1"/>
              <p:nvPr/>
            </p:nvSpPr>
            <p:spPr>
              <a:xfrm>
                <a:off x="6108034" y="2567948"/>
                <a:ext cx="501291" cy="184666"/>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0">
                          <a:srgbClr val="00188F"/>
                        </a:gs>
                        <a:gs pos="100000">
                          <a:srgbClr val="00188F"/>
                        </a:gs>
                      </a:gsLst>
                      <a:lin ang="5400000" scaled="0"/>
                    </a:gradFill>
                    <a:effectLst/>
                    <a:uLnTx/>
                    <a:uFillTx/>
                    <a:latin typeface="Segoe UI"/>
                    <a:ea typeface="+mn-ea"/>
                    <a:cs typeface="+mn-cs"/>
                  </a:rPr>
                  <a:t>Control</a:t>
                </a:r>
              </a:p>
            </p:txBody>
          </p:sp>
          <p:cxnSp>
            <p:nvCxnSpPr>
              <p:cNvPr id="100" name="Straight Arrow Connector 99">
                <a:extLst>
                  <a:ext uri="{FF2B5EF4-FFF2-40B4-BE49-F238E27FC236}">
                    <a16:creationId xmlns:a16="http://schemas.microsoft.com/office/drawing/2014/main" id="{130F4E55-EC71-4E2C-8AD5-5F6A32F10BBF}"/>
                  </a:ext>
                </a:extLst>
              </p:cNvPr>
              <p:cNvCxnSpPr/>
              <p:nvPr/>
            </p:nvCxnSpPr>
            <p:spPr>
              <a:xfrm>
                <a:off x="5912641" y="2465992"/>
                <a:ext cx="0" cy="659824"/>
              </a:xfrm>
              <a:prstGeom prst="straightConnector1">
                <a:avLst/>
              </a:prstGeom>
              <a:ln w="92075">
                <a:solidFill>
                  <a:schemeClr val="accent1"/>
                </a:solidFill>
                <a:headEnd type="triangle" w="med" len="sm"/>
                <a:tailEnd type="none" w="lg" len="sm"/>
              </a:ln>
            </p:spPr>
            <p:style>
              <a:lnRef idx="1">
                <a:schemeClr val="accent1"/>
              </a:lnRef>
              <a:fillRef idx="0">
                <a:schemeClr val="accent1"/>
              </a:fillRef>
              <a:effectRef idx="0">
                <a:schemeClr val="accent1"/>
              </a:effectRef>
              <a:fontRef idx="minor">
                <a:schemeClr val="tx1"/>
              </a:fontRef>
            </p:style>
          </p:cxnSp>
          <p:sp>
            <p:nvSpPr>
              <p:cNvPr id="101" name="TextBox 100">
                <a:extLst>
                  <a:ext uri="{FF2B5EF4-FFF2-40B4-BE49-F238E27FC236}">
                    <a16:creationId xmlns:a16="http://schemas.microsoft.com/office/drawing/2014/main" id="{C8816D20-C9EA-437E-9F06-9B8BECDB227C}"/>
                  </a:ext>
                </a:extLst>
              </p:cNvPr>
              <p:cNvSpPr txBox="1"/>
              <p:nvPr/>
            </p:nvSpPr>
            <p:spPr>
              <a:xfrm>
                <a:off x="5213025" y="2570027"/>
                <a:ext cx="317395" cy="184666"/>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0">
                          <a:srgbClr val="0078D4"/>
                        </a:gs>
                        <a:gs pos="100000">
                          <a:srgbClr val="0078D4"/>
                        </a:gs>
                      </a:gsLst>
                      <a:lin ang="5400000" scaled="0"/>
                    </a:gradFill>
                    <a:effectLst/>
                    <a:uLnTx/>
                    <a:uFillTx/>
                    <a:latin typeface="Segoe UI"/>
                    <a:ea typeface="+mn-ea"/>
                    <a:cs typeface="+mn-cs"/>
                  </a:rPr>
                  <a:t>Data</a:t>
                </a:r>
              </a:p>
            </p:txBody>
          </p:sp>
          <p:cxnSp>
            <p:nvCxnSpPr>
              <p:cNvPr id="102" name="Straight Arrow Connector 101">
                <a:extLst>
                  <a:ext uri="{FF2B5EF4-FFF2-40B4-BE49-F238E27FC236}">
                    <a16:creationId xmlns:a16="http://schemas.microsoft.com/office/drawing/2014/main" id="{11DD4845-4450-4530-9C47-3EE40C4AA900}"/>
                  </a:ext>
                </a:extLst>
              </p:cNvPr>
              <p:cNvCxnSpPr>
                <a:cxnSpLocks/>
              </p:cNvCxnSpPr>
              <p:nvPr/>
            </p:nvCxnSpPr>
            <p:spPr>
              <a:xfrm flipV="1">
                <a:off x="5656139" y="2486919"/>
                <a:ext cx="0" cy="659824"/>
              </a:xfrm>
              <a:prstGeom prst="straightConnector1">
                <a:avLst/>
              </a:prstGeom>
              <a:ln w="92075">
                <a:solidFill>
                  <a:schemeClr val="accent2"/>
                </a:solidFill>
                <a:headEnd type="triangle" w="med" len="sm"/>
                <a:tailEnd type="none" w="lg" len="sm"/>
              </a:ln>
            </p:spPr>
            <p:style>
              <a:lnRef idx="1">
                <a:schemeClr val="accent1"/>
              </a:lnRef>
              <a:fillRef idx="0">
                <a:schemeClr val="accent1"/>
              </a:fillRef>
              <a:effectRef idx="0">
                <a:schemeClr val="accent1"/>
              </a:effectRef>
              <a:fontRef idx="minor">
                <a:schemeClr val="tx1"/>
              </a:fontRef>
            </p:style>
          </p:cxnSp>
          <p:sp>
            <p:nvSpPr>
              <p:cNvPr id="120" name="TextBox 119">
                <a:extLst>
                  <a:ext uri="{FF2B5EF4-FFF2-40B4-BE49-F238E27FC236}">
                    <a16:creationId xmlns:a16="http://schemas.microsoft.com/office/drawing/2014/main" id="{FB2346C9-EE53-4087-975A-88F45E81E4CD}"/>
                  </a:ext>
                </a:extLst>
              </p:cNvPr>
              <p:cNvSpPr txBox="1"/>
              <p:nvPr/>
            </p:nvSpPr>
            <p:spPr>
              <a:xfrm>
                <a:off x="5348588" y="3528627"/>
                <a:ext cx="207429" cy="36933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70" normalizeH="0" baseline="0" noProof="0">
                    <a:ln>
                      <a:noFill/>
                    </a:ln>
                    <a:gradFill>
                      <a:gsLst>
                        <a:gs pos="0">
                          <a:srgbClr val="0D0D0D"/>
                        </a:gs>
                        <a:gs pos="100000">
                          <a:srgbClr val="0D0D0D"/>
                        </a:gs>
                      </a:gsLst>
                      <a:lin ang="5400000" scaled="0"/>
                    </a:gradFill>
                    <a:effectLst/>
                    <a:uLnTx/>
                    <a:uFillTx/>
                    <a:latin typeface="Segoe UI"/>
                    <a:ea typeface="+mn-ea"/>
                    <a:cs typeface="+mn-cs"/>
                  </a:rPr>
                  <a:t>P</a:t>
                </a:r>
              </a:p>
            </p:txBody>
          </p:sp>
          <p:sp>
            <p:nvSpPr>
              <p:cNvPr id="121" name="TextBox 120">
                <a:extLst>
                  <a:ext uri="{FF2B5EF4-FFF2-40B4-BE49-F238E27FC236}">
                    <a16:creationId xmlns:a16="http://schemas.microsoft.com/office/drawing/2014/main" id="{FED6675D-EE0F-4585-AD3C-0C16DF63E02D}"/>
                  </a:ext>
                </a:extLst>
              </p:cNvPr>
              <p:cNvSpPr txBox="1"/>
              <p:nvPr/>
            </p:nvSpPr>
            <p:spPr>
              <a:xfrm>
                <a:off x="5526501" y="3436521"/>
                <a:ext cx="146515" cy="36933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70" normalizeH="0" baseline="0" noProof="0">
                    <a:ln>
                      <a:noFill/>
                    </a:ln>
                    <a:gradFill>
                      <a:gsLst>
                        <a:gs pos="0">
                          <a:srgbClr val="0D0D0D"/>
                        </a:gs>
                        <a:gs pos="100000">
                          <a:srgbClr val="0D0D0D"/>
                        </a:gs>
                      </a:gsLst>
                      <a:lin ang="5400000" scaled="0"/>
                    </a:gradFill>
                    <a:effectLst/>
                    <a:uLnTx/>
                    <a:uFillTx/>
                    <a:latin typeface="Segoe UI"/>
                    <a:ea typeface="+mn-ea"/>
                    <a:cs typeface="+mn-cs"/>
                  </a:rPr>
                  <a:t>E</a:t>
                </a:r>
              </a:p>
            </p:txBody>
          </p:sp>
          <p:sp>
            <p:nvSpPr>
              <p:cNvPr id="122" name="TextBox 121">
                <a:extLst>
                  <a:ext uri="{FF2B5EF4-FFF2-40B4-BE49-F238E27FC236}">
                    <a16:creationId xmlns:a16="http://schemas.microsoft.com/office/drawing/2014/main" id="{25B2C571-C419-45DA-85AF-FB546FB1AFDA}"/>
                  </a:ext>
                </a:extLst>
              </p:cNvPr>
              <p:cNvSpPr txBox="1"/>
              <p:nvPr/>
            </p:nvSpPr>
            <p:spPr>
              <a:xfrm>
                <a:off x="5698189" y="3351237"/>
                <a:ext cx="181781" cy="36933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70" normalizeH="0" baseline="0" noProof="0">
                    <a:ln>
                      <a:noFill/>
                    </a:ln>
                    <a:gradFill>
                      <a:gsLst>
                        <a:gs pos="0">
                          <a:srgbClr val="0D0D0D"/>
                        </a:gs>
                        <a:gs pos="100000">
                          <a:srgbClr val="0D0D0D"/>
                        </a:gs>
                      </a:gsLst>
                      <a:lin ang="5400000" scaled="0"/>
                    </a:gradFill>
                    <a:effectLst/>
                    <a:uLnTx/>
                    <a:uFillTx/>
                    <a:latin typeface="Segoe UI"/>
                    <a:ea typeface="+mn-ea"/>
                    <a:cs typeface="+mn-cs"/>
                  </a:rPr>
                  <a:t>O</a:t>
                </a:r>
              </a:p>
            </p:txBody>
          </p:sp>
          <p:sp>
            <p:nvSpPr>
              <p:cNvPr id="123" name="TextBox 122">
                <a:extLst>
                  <a:ext uri="{FF2B5EF4-FFF2-40B4-BE49-F238E27FC236}">
                    <a16:creationId xmlns:a16="http://schemas.microsoft.com/office/drawing/2014/main" id="{A7F87A1B-1965-4966-9E0C-8551588F3DB1}"/>
                  </a:ext>
                </a:extLst>
              </p:cNvPr>
              <p:cNvSpPr txBox="1"/>
              <p:nvPr/>
            </p:nvSpPr>
            <p:spPr>
              <a:xfrm>
                <a:off x="5932876" y="3290697"/>
                <a:ext cx="173495" cy="36933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70" normalizeH="0" baseline="0" noProof="0">
                    <a:ln>
                      <a:noFill/>
                    </a:ln>
                    <a:gradFill>
                      <a:gsLst>
                        <a:gs pos="0">
                          <a:srgbClr val="0D0D0D"/>
                        </a:gs>
                        <a:gs pos="100000">
                          <a:srgbClr val="0D0D0D"/>
                        </a:gs>
                      </a:gsLst>
                      <a:lin ang="5400000" scaled="0"/>
                    </a:gradFill>
                    <a:effectLst/>
                    <a:uLnTx/>
                    <a:uFillTx/>
                    <a:latin typeface="Segoe UI"/>
                    <a:ea typeface="+mn-ea"/>
                    <a:cs typeface="+mn-cs"/>
                  </a:rPr>
                  <a:t>P</a:t>
                </a:r>
              </a:p>
            </p:txBody>
          </p:sp>
          <p:sp>
            <p:nvSpPr>
              <p:cNvPr id="124" name="TextBox 123">
                <a:extLst>
                  <a:ext uri="{FF2B5EF4-FFF2-40B4-BE49-F238E27FC236}">
                    <a16:creationId xmlns:a16="http://schemas.microsoft.com/office/drawing/2014/main" id="{13C93427-D589-4C0B-AB45-52F640FC5039}"/>
                  </a:ext>
                </a:extLst>
              </p:cNvPr>
              <p:cNvSpPr txBox="1"/>
              <p:nvPr/>
            </p:nvSpPr>
            <p:spPr>
              <a:xfrm>
                <a:off x="6112467" y="3203224"/>
                <a:ext cx="181781" cy="36933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70" normalizeH="0" baseline="0" noProof="0">
                    <a:ln>
                      <a:noFill/>
                    </a:ln>
                    <a:gradFill>
                      <a:gsLst>
                        <a:gs pos="0">
                          <a:srgbClr val="0D0D0D"/>
                        </a:gs>
                        <a:gs pos="100000">
                          <a:srgbClr val="0D0D0D"/>
                        </a:gs>
                      </a:gsLst>
                      <a:lin ang="5400000" scaled="0"/>
                    </a:gradFill>
                    <a:effectLst/>
                    <a:uLnTx/>
                    <a:uFillTx/>
                    <a:latin typeface="Segoe UI"/>
                    <a:ea typeface="+mn-ea"/>
                    <a:cs typeface="+mn-cs"/>
                  </a:rPr>
                  <a:t>L</a:t>
                </a:r>
              </a:p>
            </p:txBody>
          </p:sp>
          <p:sp>
            <p:nvSpPr>
              <p:cNvPr id="125" name="TextBox 124">
                <a:extLst>
                  <a:ext uri="{FF2B5EF4-FFF2-40B4-BE49-F238E27FC236}">
                    <a16:creationId xmlns:a16="http://schemas.microsoft.com/office/drawing/2014/main" id="{4398750C-63B4-40C6-ABB5-3204C5D32F06}"/>
                  </a:ext>
                </a:extLst>
              </p:cNvPr>
              <p:cNvSpPr txBox="1"/>
              <p:nvPr/>
            </p:nvSpPr>
            <p:spPr>
              <a:xfrm>
                <a:off x="6248718" y="3142900"/>
                <a:ext cx="146515" cy="36933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70" normalizeH="0" baseline="0" noProof="0">
                    <a:ln>
                      <a:noFill/>
                    </a:ln>
                    <a:gradFill>
                      <a:gsLst>
                        <a:gs pos="0">
                          <a:srgbClr val="0D0D0D"/>
                        </a:gs>
                        <a:gs pos="100000">
                          <a:srgbClr val="0D0D0D"/>
                        </a:gs>
                      </a:gsLst>
                      <a:lin ang="5400000" scaled="0"/>
                    </a:gradFill>
                    <a:effectLst/>
                    <a:uLnTx/>
                    <a:uFillTx/>
                    <a:latin typeface="Segoe UI"/>
                    <a:ea typeface="+mn-ea"/>
                    <a:cs typeface="+mn-cs"/>
                  </a:rPr>
                  <a:t>E</a:t>
                </a:r>
              </a:p>
            </p:txBody>
          </p:sp>
          <p:grpSp>
            <p:nvGrpSpPr>
              <p:cNvPr id="20" name="Group 19">
                <a:extLst>
                  <a:ext uri="{FF2B5EF4-FFF2-40B4-BE49-F238E27FC236}">
                    <a16:creationId xmlns:a16="http://schemas.microsoft.com/office/drawing/2014/main" id="{CC566AC2-519E-4DEB-ADCA-142330D08662}"/>
                  </a:ext>
                </a:extLst>
              </p:cNvPr>
              <p:cNvGrpSpPr/>
              <p:nvPr/>
            </p:nvGrpSpPr>
            <p:grpSpPr>
              <a:xfrm>
                <a:off x="5382966" y="5126858"/>
                <a:ext cx="2063375" cy="235478"/>
                <a:chOff x="7300856" y="5995962"/>
                <a:chExt cx="1662744" cy="189757"/>
              </a:xfrm>
            </p:grpSpPr>
            <p:sp>
              <p:nvSpPr>
                <p:cNvPr id="88" name="Eye" title="Icon of an eye">
                  <a:extLst>
                    <a:ext uri="{FF2B5EF4-FFF2-40B4-BE49-F238E27FC236}">
                      <a16:creationId xmlns:a16="http://schemas.microsoft.com/office/drawing/2014/main" id="{9F938E75-0EDE-4D2A-A2ED-8557653EE037}"/>
                    </a:ext>
                  </a:extLst>
                </p:cNvPr>
                <p:cNvSpPr>
                  <a:spLocks noChangeAspect="1" noEditPoints="1"/>
                </p:cNvSpPr>
                <p:nvPr/>
              </p:nvSpPr>
              <p:spPr bwMode="auto">
                <a:xfrm>
                  <a:off x="7300856" y="6025011"/>
                  <a:ext cx="258041" cy="142469"/>
                </a:xfrm>
                <a:custGeom>
                  <a:avLst/>
                  <a:gdLst>
                    <a:gd name="T0" fmla="*/ 3 w 346"/>
                    <a:gd name="T1" fmla="*/ 91 h 190"/>
                    <a:gd name="T2" fmla="*/ 173 w 346"/>
                    <a:gd name="T3" fmla="*/ 0 h 190"/>
                    <a:gd name="T4" fmla="*/ 346 w 346"/>
                    <a:gd name="T5" fmla="*/ 95 h 190"/>
                    <a:gd name="T6" fmla="*/ 173 w 346"/>
                    <a:gd name="T7" fmla="*/ 190 h 190"/>
                    <a:gd name="T8" fmla="*/ 6 w 346"/>
                    <a:gd name="T9" fmla="*/ 102 h 190"/>
                    <a:gd name="T10" fmla="*/ 0 w 346"/>
                    <a:gd name="T11" fmla="*/ 95 h 190"/>
                    <a:gd name="T12" fmla="*/ 3 w 346"/>
                    <a:gd name="T13" fmla="*/ 91 h 190"/>
                    <a:gd name="T14" fmla="*/ 173 w 346"/>
                    <a:gd name="T15" fmla="*/ 0 h 190"/>
                    <a:gd name="T16" fmla="*/ 73 w 346"/>
                    <a:gd name="T17" fmla="*/ 95 h 190"/>
                    <a:gd name="T18" fmla="*/ 173 w 346"/>
                    <a:gd name="T19" fmla="*/ 190 h 190"/>
                    <a:gd name="T20" fmla="*/ 273 w 346"/>
                    <a:gd name="T21" fmla="*/ 95 h 190"/>
                    <a:gd name="T22" fmla="*/ 173 w 346"/>
                    <a:gd name="T23" fmla="*/ 0 h 190"/>
                    <a:gd name="T24" fmla="*/ 173 w 346"/>
                    <a:gd name="T25" fmla="*/ 56 h 190"/>
                    <a:gd name="T26" fmla="*/ 134 w 346"/>
                    <a:gd name="T27" fmla="*/ 95 h 190"/>
                    <a:gd name="T28" fmla="*/ 173 w 346"/>
                    <a:gd name="T29" fmla="*/ 135 h 190"/>
                    <a:gd name="T30" fmla="*/ 213 w 346"/>
                    <a:gd name="T31" fmla="*/ 95 h 190"/>
                    <a:gd name="T32" fmla="*/ 173 w 346"/>
                    <a:gd name="T33" fmla="*/ 5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6" h="190">
                      <a:moveTo>
                        <a:pt x="3" y="91"/>
                      </a:moveTo>
                      <a:cubicBezTo>
                        <a:pt x="17" y="73"/>
                        <a:pt x="77" y="0"/>
                        <a:pt x="173" y="0"/>
                      </a:cubicBezTo>
                      <a:cubicBezTo>
                        <a:pt x="283" y="0"/>
                        <a:pt x="346" y="95"/>
                        <a:pt x="346" y="95"/>
                      </a:cubicBezTo>
                      <a:cubicBezTo>
                        <a:pt x="346" y="95"/>
                        <a:pt x="283" y="190"/>
                        <a:pt x="173" y="190"/>
                      </a:cubicBezTo>
                      <a:cubicBezTo>
                        <a:pt x="82" y="190"/>
                        <a:pt x="23" y="125"/>
                        <a:pt x="6" y="102"/>
                      </a:cubicBezTo>
                      <a:cubicBezTo>
                        <a:pt x="2" y="98"/>
                        <a:pt x="0" y="95"/>
                        <a:pt x="0" y="95"/>
                      </a:cubicBezTo>
                      <a:cubicBezTo>
                        <a:pt x="0" y="95"/>
                        <a:pt x="1" y="94"/>
                        <a:pt x="3" y="91"/>
                      </a:cubicBezTo>
                      <a:close/>
                      <a:moveTo>
                        <a:pt x="173" y="0"/>
                      </a:moveTo>
                      <a:cubicBezTo>
                        <a:pt x="118" y="0"/>
                        <a:pt x="73" y="42"/>
                        <a:pt x="73" y="95"/>
                      </a:cubicBezTo>
                      <a:cubicBezTo>
                        <a:pt x="73" y="148"/>
                        <a:pt x="118" y="190"/>
                        <a:pt x="173" y="190"/>
                      </a:cubicBezTo>
                      <a:cubicBezTo>
                        <a:pt x="228" y="190"/>
                        <a:pt x="273" y="148"/>
                        <a:pt x="273" y="95"/>
                      </a:cubicBezTo>
                      <a:cubicBezTo>
                        <a:pt x="273" y="42"/>
                        <a:pt x="228" y="0"/>
                        <a:pt x="173" y="0"/>
                      </a:cubicBezTo>
                      <a:close/>
                      <a:moveTo>
                        <a:pt x="173" y="56"/>
                      </a:moveTo>
                      <a:cubicBezTo>
                        <a:pt x="151" y="56"/>
                        <a:pt x="134" y="73"/>
                        <a:pt x="134" y="95"/>
                      </a:cubicBezTo>
                      <a:cubicBezTo>
                        <a:pt x="134" y="117"/>
                        <a:pt x="151" y="135"/>
                        <a:pt x="173" y="135"/>
                      </a:cubicBezTo>
                      <a:cubicBezTo>
                        <a:pt x="195" y="135"/>
                        <a:pt x="213" y="117"/>
                        <a:pt x="213" y="95"/>
                      </a:cubicBezTo>
                      <a:cubicBezTo>
                        <a:pt x="213" y="73"/>
                        <a:pt x="195" y="56"/>
                        <a:pt x="173" y="56"/>
                      </a:cubicBezTo>
                      <a:close/>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0">
                          <a:srgbClr val="0D0D0D"/>
                        </a:gs>
                        <a:gs pos="100000">
                          <a:srgbClr val="0D0D0D"/>
                        </a:gs>
                      </a:gsLst>
                      <a:lin ang="5400000" scaled="0"/>
                    </a:gradFill>
                    <a:effectLst/>
                    <a:uLnTx/>
                    <a:uFillTx/>
                    <a:latin typeface="Segoe UI"/>
                    <a:ea typeface="+mn-ea"/>
                    <a:cs typeface="+mn-cs"/>
                  </a:endParaRPr>
                </a:p>
              </p:txBody>
            </p:sp>
            <p:sp>
              <p:nvSpPr>
                <p:cNvPr id="89" name="Microsoft_E720" title="Icon of a microphone">
                  <a:extLst>
                    <a:ext uri="{FF2B5EF4-FFF2-40B4-BE49-F238E27FC236}">
                      <a16:creationId xmlns:a16="http://schemas.microsoft.com/office/drawing/2014/main" id="{7572EB59-974A-45E8-8D19-D1D9885E8371}"/>
                    </a:ext>
                  </a:extLst>
                </p:cNvPr>
                <p:cNvSpPr>
                  <a:spLocks noChangeAspect="1" noEditPoints="1"/>
                </p:cNvSpPr>
                <p:nvPr/>
              </p:nvSpPr>
              <p:spPr bwMode="auto">
                <a:xfrm>
                  <a:off x="8537846" y="5998051"/>
                  <a:ext cx="125050" cy="187666"/>
                </a:xfrm>
                <a:custGeom>
                  <a:avLst/>
                  <a:gdLst>
                    <a:gd name="T0" fmla="*/ 1250 w 2500"/>
                    <a:gd name="T1" fmla="*/ 3251 h 3751"/>
                    <a:gd name="T2" fmla="*/ 1250 w 2500"/>
                    <a:gd name="T3" fmla="*/ 3751 h 3751"/>
                    <a:gd name="T4" fmla="*/ 1875 w 2500"/>
                    <a:gd name="T5" fmla="*/ 3750 h 3751"/>
                    <a:gd name="T6" fmla="*/ 625 w 2500"/>
                    <a:gd name="T7" fmla="*/ 3750 h 3751"/>
                    <a:gd name="T8" fmla="*/ 2000 w 2500"/>
                    <a:gd name="T9" fmla="*/ 2547 h 3751"/>
                    <a:gd name="T10" fmla="*/ 2000 w 2500"/>
                    <a:gd name="T11" fmla="*/ 203 h 3751"/>
                    <a:gd name="T12" fmla="*/ 1797 w 2500"/>
                    <a:gd name="T13" fmla="*/ 0 h 3751"/>
                    <a:gd name="T14" fmla="*/ 703 w 2500"/>
                    <a:gd name="T15" fmla="*/ 0 h 3751"/>
                    <a:gd name="T16" fmla="*/ 500 w 2500"/>
                    <a:gd name="T17" fmla="*/ 203 h 3751"/>
                    <a:gd name="T18" fmla="*/ 500 w 2500"/>
                    <a:gd name="T19" fmla="*/ 2547 h 3751"/>
                    <a:gd name="T20" fmla="*/ 703 w 2500"/>
                    <a:gd name="T21" fmla="*/ 2750 h 3751"/>
                    <a:gd name="T22" fmla="*/ 1797 w 2500"/>
                    <a:gd name="T23" fmla="*/ 2750 h 3751"/>
                    <a:gd name="T24" fmla="*/ 2000 w 2500"/>
                    <a:gd name="T25" fmla="*/ 2547 h 3751"/>
                    <a:gd name="T26" fmla="*/ 0 w 2500"/>
                    <a:gd name="T27" fmla="*/ 1875 h 3751"/>
                    <a:gd name="T28" fmla="*/ 0 w 2500"/>
                    <a:gd name="T29" fmla="*/ 2582 h 3751"/>
                    <a:gd name="T30" fmla="*/ 668 w 2500"/>
                    <a:gd name="T31" fmla="*/ 3250 h 3751"/>
                    <a:gd name="T32" fmla="*/ 1832 w 2500"/>
                    <a:gd name="T33" fmla="*/ 3250 h 3751"/>
                    <a:gd name="T34" fmla="*/ 2500 w 2500"/>
                    <a:gd name="T35" fmla="*/ 2582 h 3751"/>
                    <a:gd name="T36" fmla="*/ 2500 w 2500"/>
                    <a:gd name="T37" fmla="*/ 1875 h 37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00" h="3751">
                      <a:moveTo>
                        <a:pt x="1250" y="3251"/>
                      </a:moveTo>
                      <a:cubicBezTo>
                        <a:pt x="1250" y="3751"/>
                        <a:pt x="1250" y="3751"/>
                        <a:pt x="1250" y="3751"/>
                      </a:cubicBezTo>
                      <a:moveTo>
                        <a:pt x="1875" y="3750"/>
                      </a:moveTo>
                      <a:cubicBezTo>
                        <a:pt x="625" y="3750"/>
                        <a:pt x="625" y="3750"/>
                        <a:pt x="625" y="3750"/>
                      </a:cubicBezTo>
                      <a:moveTo>
                        <a:pt x="2000" y="2547"/>
                      </a:moveTo>
                      <a:cubicBezTo>
                        <a:pt x="2000" y="203"/>
                        <a:pt x="2000" y="203"/>
                        <a:pt x="2000" y="203"/>
                      </a:cubicBezTo>
                      <a:cubicBezTo>
                        <a:pt x="2000" y="91"/>
                        <a:pt x="1909" y="0"/>
                        <a:pt x="1797" y="0"/>
                      </a:cubicBezTo>
                      <a:cubicBezTo>
                        <a:pt x="703" y="0"/>
                        <a:pt x="703" y="0"/>
                        <a:pt x="703" y="0"/>
                      </a:cubicBezTo>
                      <a:cubicBezTo>
                        <a:pt x="591" y="0"/>
                        <a:pt x="500" y="91"/>
                        <a:pt x="500" y="203"/>
                      </a:cubicBezTo>
                      <a:cubicBezTo>
                        <a:pt x="500" y="2547"/>
                        <a:pt x="500" y="2547"/>
                        <a:pt x="500" y="2547"/>
                      </a:cubicBezTo>
                      <a:cubicBezTo>
                        <a:pt x="500" y="2659"/>
                        <a:pt x="591" y="2750"/>
                        <a:pt x="703" y="2750"/>
                      </a:cubicBezTo>
                      <a:cubicBezTo>
                        <a:pt x="1797" y="2750"/>
                        <a:pt x="1797" y="2750"/>
                        <a:pt x="1797" y="2750"/>
                      </a:cubicBezTo>
                      <a:cubicBezTo>
                        <a:pt x="1909" y="2750"/>
                        <a:pt x="2000" y="2659"/>
                        <a:pt x="2000" y="2547"/>
                      </a:cubicBezTo>
                      <a:close/>
                      <a:moveTo>
                        <a:pt x="0" y="1875"/>
                      </a:moveTo>
                      <a:cubicBezTo>
                        <a:pt x="0" y="2582"/>
                        <a:pt x="0" y="2582"/>
                        <a:pt x="0" y="2582"/>
                      </a:cubicBezTo>
                      <a:cubicBezTo>
                        <a:pt x="0" y="2951"/>
                        <a:pt x="299" y="3250"/>
                        <a:pt x="668" y="3250"/>
                      </a:cubicBezTo>
                      <a:cubicBezTo>
                        <a:pt x="1832" y="3250"/>
                        <a:pt x="1832" y="3250"/>
                        <a:pt x="1832" y="3250"/>
                      </a:cubicBezTo>
                      <a:cubicBezTo>
                        <a:pt x="2201" y="3250"/>
                        <a:pt x="2500" y="2951"/>
                        <a:pt x="2500" y="2582"/>
                      </a:cubicBezTo>
                      <a:cubicBezTo>
                        <a:pt x="2500" y="1875"/>
                        <a:pt x="2500" y="1875"/>
                        <a:pt x="2500" y="1875"/>
                      </a:cubicBez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0D0D0D"/>
                        </a:gs>
                        <a:gs pos="100000">
                          <a:srgbClr val="0D0D0D"/>
                        </a:gs>
                      </a:gsLst>
                      <a:lin ang="5400000" scaled="0"/>
                    </a:gradFill>
                    <a:effectLst/>
                    <a:uLnTx/>
                    <a:uFillTx/>
                    <a:latin typeface="Segoe UI"/>
                    <a:ea typeface="+mn-ea"/>
                    <a:cs typeface="+mn-cs"/>
                  </a:endParaRPr>
                </a:p>
              </p:txBody>
            </p:sp>
            <p:sp>
              <p:nvSpPr>
                <p:cNvPr id="90" name="Dictionary_E82D" title="Icon of a book">
                  <a:extLst>
                    <a:ext uri="{FF2B5EF4-FFF2-40B4-BE49-F238E27FC236}">
                      <a16:creationId xmlns:a16="http://schemas.microsoft.com/office/drawing/2014/main" id="{C92E74DC-B6AD-4037-A9CD-D04EC16F6147}"/>
                    </a:ext>
                  </a:extLst>
                </p:cNvPr>
                <p:cNvSpPr>
                  <a:spLocks noChangeAspect="1" noEditPoints="1"/>
                </p:cNvSpPr>
                <p:nvPr/>
              </p:nvSpPr>
              <p:spPr bwMode="auto">
                <a:xfrm>
                  <a:off x="7677665" y="5998053"/>
                  <a:ext cx="150133" cy="187666"/>
                </a:xfrm>
                <a:custGeom>
                  <a:avLst/>
                  <a:gdLst>
                    <a:gd name="T0" fmla="*/ 0 w 3004"/>
                    <a:gd name="T1" fmla="*/ 3379 h 3754"/>
                    <a:gd name="T2" fmla="*/ 0 w 3004"/>
                    <a:gd name="T3" fmla="*/ 375 h 3754"/>
                    <a:gd name="T4" fmla="*/ 376 w 3004"/>
                    <a:gd name="T5" fmla="*/ 0 h 3754"/>
                    <a:gd name="T6" fmla="*/ 3004 w 3004"/>
                    <a:gd name="T7" fmla="*/ 0 h 3754"/>
                    <a:gd name="T8" fmla="*/ 3004 w 3004"/>
                    <a:gd name="T9" fmla="*/ 3754 h 3754"/>
                    <a:gd name="T10" fmla="*/ 376 w 3004"/>
                    <a:gd name="T11" fmla="*/ 3754 h 3754"/>
                    <a:gd name="T12" fmla="*/ 0 w 3004"/>
                    <a:gd name="T13" fmla="*/ 3379 h 3754"/>
                    <a:gd name="T14" fmla="*/ 376 w 3004"/>
                    <a:gd name="T15" fmla="*/ 3003 h 3754"/>
                    <a:gd name="T16" fmla="*/ 3004 w 3004"/>
                    <a:gd name="T17" fmla="*/ 3003 h 3754"/>
                    <a:gd name="T18" fmla="*/ 751 w 3004"/>
                    <a:gd name="T19" fmla="*/ 1251 h 3754"/>
                    <a:gd name="T20" fmla="*/ 2253 w 3004"/>
                    <a:gd name="T21" fmla="*/ 1251 h 3754"/>
                    <a:gd name="T22" fmla="*/ 2253 w 3004"/>
                    <a:gd name="T23" fmla="*/ 751 h 3754"/>
                    <a:gd name="T24" fmla="*/ 751 w 3004"/>
                    <a:gd name="T25" fmla="*/ 751 h 3754"/>
                    <a:gd name="T26" fmla="*/ 751 w 3004"/>
                    <a:gd name="T27" fmla="*/ 1251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04" h="3754">
                      <a:moveTo>
                        <a:pt x="0" y="3379"/>
                      </a:moveTo>
                      <a:cubicBezTo>
                        <a:pt x="0" y="375"/>
                        <a:pt x="0" y="375"/>
                        <a:pt x="0" y="375"/>
                      </a:cubicBezTo>
                      <a:cubicBezTo>
                        <a:pt x="0" y="186"/>
                        <a:pt x="187" y="0"/>
                        <a:pt x="376" y="0"/>
                      </a:cubicBezTo>
                      <a:cubicBezTo>
                        <a:pt x="3004" y="0"/>
                        <a:pt x="3004" y="0"/>
                        <a:pt x="3004" y="0"/>
                      </a:cubicBezTo>
                      <a:cubicBezTo>
                        <a:pt x="3004" y="3754"/>
                        <a:pt x="3004" y="3754"/>
                        <a:pt x="3004" y="3754"/>
                      </a:cubicBezTo>
                      <a:cubicBezTo>
                        <a:pt x="376" y="3754"/>
                        <a:pt x="376" y="3754"/>
                        <a:pt x="376" y="3754"/>
                      </a:cubicBezTo>
                      <a:cubicBezTo>
                        <a:pt x="168" y="3754"/>
                        <a:pt x="0" y="3586"/>
                        <a:pt x="0" y="3379"/>
                      </a:cubicBezTo>
                      <a:cubicBezTo>
                        <a:pt x="0" y="3172"/>
                        <a:pt x="168" y="3003"/>
                        <a:pt x="376" y="3003"/>
                      </a:cubicBezTo>
                      <a:cubicBezTo>
                        <a:pt x="3004" y="3003"/>
                        <a:pt x="3004" y="3003"/>
                        <a:pt x="3004" y="3003"/>
                      </a:cubicBezTo>
                      <a:moveTo>
                        <a:pt x="751" y="1251"/>
                      </a:moveTo>
                      <a:cubicBezTo>
                        <a:pt x="2253" y="1251"/>
                        <a:pt x="2253" y="1251"/>
                        <a:pt x="2253" y="1251"/>
                      </a:cubicBezTo>
                      <a:cubicBezTo>
                        <a:pt x="2253" y="751"/>
                        <a:pt x="2253" y="751"/>
                        <a:pt x="2253" y="751"/>
                      </a:cubicBezTo>
                      <a:cubicBezTo>
                        <a:pt x="751" y="751"/>
                        <a:pt x="751" y="751"/>
                        <a:pt x="751" y="751"/>
                      </a:cubicBezTo>
                      <a:lnTo>
                        <a:pt x="751" y="1251"/>
                      </a:lnTo>
                      <a:close/>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0D0D0D"/>
                        </a:gs>
                        <a:gs pos="100000">
                          <a:srgbClr val="0D0D0D"/>
                        </a:gs>
                      </a:gsLst>
                      <a:lin ang="5400000" scaled="0"/>
                    </a:gradFill>
                    <a:effectLst/>
                    <a:uLnTx/>
                    <a:uFillTx/>
                    <a:latin typeface="Segoe UI"/>
                    <a:ea typeface="+mn-ea"/>
                    <a:cs typeface="+mn-cs"/>
                  </a:endParaRPr>
                </a:p>
              </p:txBody>
            </p:sp>
            <p:sp>
              <p:nvSpPr>
                <p:cNvPr id="91" name="magnify" title="Icon of a magnifying glass">
                  <a:extLst>
                    <a:ext uri="{FF2B5EF4-FFF2-40B4-BE49-F238E27FC236}">
                      <a16:creationId xmlns:a16="http://schemas.microsoft.com/office/drawing/2014/main" id="{FE1518CB-F813-47DD-828A-CB07511F128C}"/>
                    </a:ext>
                  </a:extLst>
                </p:cNvPr>
                <p:cNvSpPr>
                  <a:spLocks noChangeAspect="1" noEditPoints="1"/>
                </p:cNvSpPr>
                <p:nvPr/>
              </p:nvSpPr>
              <p:spPr bwMode="auto">
                <a:xfrm flipH="1">
                  <a:off x="8227754" y="5995962"/>
                  <a:ext cx="191323" cy="187666"/>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0">
                          <a:srgbClr val="0D0D0D"/>
                        </a:gs>
                        <a:gs pos="100000">
                          <a:srgbClr val="0D0D0D"/>
                        </a:gs>
                      </a:gsLst>
                      <a:lin ang="5400000" scaled="0"/>
                    </a:gradFill>
                    <a:effectLst/>
                    <a:uLnTx/>
                    <a:uFillTx/>
                    <a:latin typeface="Segoe UI"/>
                    <a:ea typeface="+mn-ea"/>
                    <a:cs typeface="+mn-cs"/>
                  </a:endParaRPr>
                </a:p>
              </p:txBody>
            </p:sp>
            <p:sp>
              <p:nvSpPr>
                <p:cNvPr id="92" name="Characters_E8C1" title="Icon of the letter A and a letter in another language">
                  <a:extLst>
                    <a:ext uri="{FF2B5EF4-FFF2-40B4-BE49-F238E27FC236}">
                      <a16:creationId xmlns:a16="http://schemas.microsoft.com/office/drawing/2014/main" id="{808FE96B-41D1-4735-8863-F3A54165C51D}"/>
                    </a:ext>
                  </a:extLst>
                </p:cNvPr>
                <p:cNvSpPr>
                  <a:spLocks noChangeAspect="1" noEditPoints="1"/>
                </p:cNvSpPr>
                <p:nvPr/>
              </p:nvSpPr>
              <p:spPr bwMode="auto">
                <a:xfrm>
                  <a:off x="8781668" y="5998050"/>
                  <a:ext cx="181932" cy="187666"/>
                </a:xfrm>
                <a:custGeom>
                  <a:avLst/>
                  <a:gdLst>
                    <a:gd name="T0" fmla="*/ 0 w 3316"/>
                    <a:gd name="T1" fmla="*/ 3423 h 3423"/>
                    <a:gd name="T2" fmla="*/ 358 w 3316"/>
                    <a:gd name="T3" fmla="*/ 2923 h 3423"/>
                    <a:gd name="T4" fmla="*/ 1329 w 3316"/>
                    <a:gd name="T5" fmla="*/ 3423 h 3423"/>
                    <a:gd name="T6" fmla="*/ 878 w 3316"/>
                    <a:gd name="T7" fmla="*/ 1499 h 3423"/>
                    <a:gd name="T8" fmla="*/ 416 w 3316"/>
                    <a:gd name="T9" fmla="*/ 2749 h 3423"/>
                    <a:gd name="T10" fmla="*/ 1104 w 3316"/>
                    <a:gd name="T11" fmla="*/ 2749 h 3423"/>
                    <a:gd name="T12" fmla="*/ 1252 w 3316"/>
                    <a:gd name="T13" fmla="*/ 491 h 3423"/>
                    <a:gd name="T14" fmla="*/ 1247 w 3316"/>
                    <a:gd name="T15" fmla="*/ 252 h 3423"/>
                    <a:gd name="T16" fmla="*/ 2140 w 3316"/>
                    <a:gd name="T17" fmla="*/ 257 h 3423"/>
                    <a:gd name="T18" fmla="*/ 2130 w 3316"/>
                    <a:gd name="T19" fmla="*/ 0 h 3423"/>
                    <a:gd name="T20" fmla="*/ 2339 w 3316"/>
                    <a:gd name="T21" fmla="*/ 30 h 3423"/>
                    <a:gd name="T22" fmla="*/ 2337 w 3316"/>
                    <a:gd name="T23" fmla="*/ 34 h 3423"/>
                    <a:gd name="T24" fmla="*/ 2324 w 3316"/>
                    <a:gd name="T25" fmla="*/ 257 h 3423"/>
                    <a:gd name="T26" fmla="*/ 3258 w 3316"/>
                    <a:gd name="T27" fmla="*/ 252 h 3423"/>
                    <a:gd name="T28" fmla="*/ 3254 w 3316"/>
                    <a:gd name="T29" fmla="*/ 491 h 3423"/>
                    <a:gd name="T30" fmla="*/ 3073 w 3316"/>
                    <a:gd name="T31" fmla="*/ 764 h 3423"/>
                    <a:gd name="T32" fmla="*/ 1431 w 3316"/>
                    <a:gd name="T33" fmla="*/ 408 h 3423"/>
                    <a:gd name="T34" fmla="*/ 1247 w 3316"/>
                    <a:gd name="T35" fmla="*/ 767 h 3423"/>
                    <a:gd name="T36" fmla="*/ 2351 w 3316"/>
                    <a:gd name="T37" fmla="*/ 1475 h 3423"/>
                    <a:gd name="T38" fmla="*/ 2359 w 3316"/>
                    <a:gd name="T39" fmla="*/ 1983 h 3423"/>
                    <a:gd name="T40" fmla="*/ 1943 w 3316"/>
                    <a:gd name="T41" fmla="*/ 2173 h 3423"/>
                    <a:gd name="T42" fmla="*/ 1884 w 3316"/>
                    <a:gd name="T43" fmla="*/ 2125 h 3423"/>
                    <a:gd name="T44" fmla="*/ 2033 w 3316"/>
                    <a:gd name="T45" fmla="*/ 2002 h 3423"/>
                    <a:gd name="T46" fmla="*/ 2167 w 3316"/>
                    <a:gd name="T47" fmla="*/ 1884 h 3423"/>
                    <a:gd name="T48" fmla="*/ 1506 w 3316"/>
                    <a:gd name="T49" fmla="*/ 1475 h 3423"/>
                    <a:gd name="T50" fmla="*/ 1204 w 3316"/>
                    <a:gd name="T51" fmla="*/ 1311 h 3423"/>
                    <a:gd name="T52" fmla="*/ 2169 w 3316"/>
                    <a:gd name="T53" fmla="*/ 1315 h 3423"/>
                    <a:gd name="T54" fmla="*/ 2157 w 3316"/>
                    <a:gd name="T55" fmla="*/ 1114 h 3423"/>
                    <a:gd name="T56" fmla="*/ 2290 w 3316"/>
                    <a:gd name="T57" fmla="*/ 1128 h 3423"/>
                    <a:gd name="T58" fmla="*/ 2564 w 3316"/>
                    <a:gd name="T59" fmla="*/ 902 h 3423"/>
                    <a:gd name="T60" fmla="*/ 1936 w 3316"/>
                    <a:gd name="T61" fmla="*/ 836 h 3423"/>
                    <a:gd name="T62" fmla="*/ 1620 w 3316"/>
                    <a:gd name="T63" fmla="*/ 678 h 3423"/>
                    <a:gd name="T64" fmla="*/ 2664 w 3316"/>
                    <a:gd name="T65" fmla="*/ 682 h 3423"/>
                    <a:gd name="T66" fmla="*/ 2755 w 3316"/>
                    <a:gd name="T67" fmla="*/ 670 h 3423"/>
                    <a:gd name="T68" fmla="*/ 2846 w 3316"/>
                    <a:gd name="T69" fmla="*/ 730 h 3423"/>
                    <a:gd name="T70" fmla="*/ 2892 w 3316"/>
                    <a:gd name="T71" fmla="*/ 832 h 3423"/>
                    <a:gd name="T72" fmla="*/ 2783 w 3316"/>
                    <a:gd name="T73" fmla="*/ 912 h 3423"/>
                    <a:gd name="T74" fmla="*/ 2351 w 3316"/>
                    <a:gd name="T75" fmla="*/ 1235 h 3423"/>
                    <a:gd name="T76" fmla="*/ 3015 w 3316"/>
                    <a:gd name="T77" fmla="*/ 1315 h 3423"/>
                    <a:gd name="T78" fmla="*/ 3316 w 3316"/>
                    <a:gd name="T79" fmla="*/ 1480 h 3423"/>
                    <a:gd name="T80" fmla="*/ 2351 w 3316"/>
                    <a:gd name="T81" fmla="*/ 1475 h 3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16" h="3423">
                      <a:moveTo>
                        <a:pt x="642" y="1499"/>
                      </a:moveTo>
                      <a:cubicBezTo>
                        <a:pt x="0" y="3423"/>
                        <a:pt x="0" y="3423"/>
                        <a:pt x="0" y="3423"/>
                      </a:cubicBezTo>
                      <a:cubicBezTo>
                        <a:pt x="191" y="3423"/>
                        <a:pt x="191" y="3423"/>
                        <a:pt x="191" y="3423"/>
                      </a:cubicBezTo>
                      <a:cubicBezTo>
                        <a:pt x="358" y="2923"/>
                        <a:pt x="358" y="2923"/>
                        <a:pt x="358" y="2923"/>
                      </a:cubicBezTo>
                      <a:cubicBezTo>
                        <a:pt x="1162" y="2923"/>
                        <a:pt x="1162" y="2923"/>
                        <a:pt x="1162" y="2923"/>
                      </a:cubicBezTo>
                      <a:cubicBezTo>
                        <a:pt x="1329" y="3423"/>
                        <a:pt x="1329" y="3423"/>
                        <a:pt x="1329" y="3423"/>
                      </a:cubicBezTo>
                      <a:cubicBezTo>
                        <a:pt x="1520" y="3423"/>
                        <a:pt x="1520" y="3423"/>
                        <a:pt x="1520" y="3423"/>
                      </a:cubicBezTo>
                      <a:cubicBezTo>
                        <a:pt x="878" y="1499"/>
                        <a:pt x="878" y="1499"/>
                        <a:pt x="878" y="1499"/>
                      </a:cubicBezTo>
                      <a:lnTo>
                        <a:pt x="642" y="1499"/>
                      </a:lnTo>
                      <a:close/>
                      <a:moveTo>
                        <a:pt x="416" y="2749"/>
                      </a:moveTo>
                      <a:cubicBezTo>
                        <a:pt x="760" y="1716"/>
                        <a:pt x="760" y="1716"/>
                        <a:pt x="760" y="1716"/>
                      </a:cubicBezTo>
                      <a:cubicBezTo>
                        <a:pt x="1104" y="2749"/>
                        <a:pt x="1104" y="2749"/>
                        <a:pt x="1104" y="2749"/>
                      </a:cubicBezTo>
                      <a:lnTo>
                        <a:pt x="416" y="2749"/>
                      </a:lnTo>
                      <a:close/>
                      <a:moveTo>
                        <a:pt x="1252" y="491"/>
                      </a:moveTo>
                      <a:cubicBezTo>
                        <a:pt x="1252" y="399"/>
                        <a:pt x="1252" y="399"/>
                        <a:pt x="1252" y="399"/>
                      </a:cubicBezTo>
                      <a:cubicBezTo>
                        <a:pt x="1247" y="252"/>
                        <a:pt x="1247" y="252"/>
                        <a:pt x="1247" y="252"/>
                      </a:cubicBezTo>
                      <a:cubicBezTo>
                        <a:pt x="1563" y="257"/>
                        <a:pt x="1563" y="257"/>
                        <a:pt x="1563" y="257"/>
                      </a:cubicBezTo>
                      <a:cubicBezTo>
                        <a:pt x="2140" y="257"/>
                        <a:pt x="2140" y="257"/>
                        <a:pt x="2140" y="257"/>
                      </a:cubicBezTo>
                      <a:cubicBezTo>
                        <a:pt x="2140" y="197"/>
                        <a:pt x="2140" y="197"/>
                        <a:pt x="2140" y="197"/>
                      </a:cubicBezTo>
                      <a:cubicBezTo>
                        <a:pt x="2140" y="114"/>
                        <a:pt x="2137" y="49"/>
                        <a:pt x="2130" y="0"/>
                      </a:cubicBezTo>
                      <a:cubicBezTo>
                        <a:pt x="2197" y="1"/>
                        <a:pt x="2270" y="5"/>
                        <a:pt x="2347" y="11"/>
                      </a:cubicBezTo>
                      <a:cubicBezTo>
                        <a:pt x="2345" y="16"/>
                        <a:pt x="2343" y="22"/>
                        <a:pt x="2339" y="30"/>
                      </a:cubicBezTo>
                      <a:cubicBezTo>
                        <a:pt x="2338" y="32"/>
                        <a:pt x="2338" y="32"/>
                        <a:pt x="2338" y="32"/>
                      </a:cubicBezTo>
                      <a:cubicBezTo>
                        <a:pt x="2337" y="34"/>
                        <a:pt x="2337" y="34"/>
                        <a:pt x="2337" y="34"/>
                      </a:cubicBezTo>
                      <a:cubicBezTo>
                        <a:pt x="2328" y="64"/>
                        <a:pt x="2324" y="114"/>
                        <a:pt x="2324" y="193"/>
                      </a:cubicBezTo>
                      <a:cubicBezTo>
                        <a:pt x="2324" y="257"/>
                        <a:pt x="2324" y="257"/>
                        <a:pt x="2324" y="257"/>
                      </a:cubicBezTo>
                      <a:cubicBezTo>
                        <a:pt x="2940" y="257"/>
                        <a:pt x="2940" y="257"/>
                        <a:pt x="2940" y="257"/>
                      </a:cubicBezTo>
                      <a:cubicBezTo>
                        <a:pt x="3258" y="252"/>
                        <a:pt x="3258" y="252"/>
                        <a:pt x="3258" y="252"/>
                      </a:cubicBezTo>
                      <a:cubicBezTo>
                        <a:pt x="3254" y="376"/>
                        <a:pt x="3254" y="376"/>
                        <a:pt x="3254" y="376"/>
                      </a:cubicBezTo>
                      <a:cubicBezTo>
                        <a:pt x="3254" y="491"/>
                        <a:pt x="3254" y="491"/>
                        <a:pt x="3254" y="491"/>
                      </a:cubicBezTo>
                      <a:cubicBezTo>
                        <a:pt x="3259" y="764"/>
                        <a:pt x="3259" y="764"/>
                        <a:pt x="3259" y="764"/>
                      </a:cubicBezTo>
                      <a:cubicBezTo>
                        <a:pt x="3073" y="764"/>
                        <a:pt x="3073" y="764"/>
                        <a:pt x="3073" y="764"/>
                      </a:cubicBezTo>
                      <a:cubicBezTo>
                        <a:pt x="3073" y="408"/>
                        <a:pt x="3073" y="408"/>
                        <a:pt x="3073" y="408"/>
                      </a:cubicBezTo>
                      <a:cubicBezTo>
                        <a:pt x="1431" y="408"/>
                        <a:pt x="1431" y="408"/>
                        <a:pt x="1431" y="408"/>
                      </a:cubicBezTo>
                      <a:cubicBezTo>
                        <a:pt x="1431" y="767"/>
                        <a:pt x="1431" y="767"/>
                        <a:pt x="1431" y="767"/>
                      </a:cubicBezTo>
                      <a:cubicBezTo>
                        <a:pt x="1247" y="767"/>
                        <a:pt x="1247" y="767"/>
                        <a:pt x="1247" y="767"/>
                      </a:cubicBezTo>
                      <a:lnTo>
                        <a:pt x="1252" y="491"/>
                      </a:lnTo>
                      <a:close/>
                      <a:moveTo>
                        <a:pt x="2351" y="1475"/>
                      </a:moveTo>
                      <a:cubicBezTo>
                        <a:pt x="2351" y="1640"/>
                        <a:pt x="2351" y="1640"/>
                        <a:pt x="2351" y="1640"/>
                      </a:cubicBezTo>
                      <a:cubicBezTo>
                        <a:pt x="2359" y="1983"/>
                        <a:pt x="2359" y="1983"/>
                        <a:pt x="2359" y="1983"/>
                      </a:cubicBezTo>
                      <a:cubicBezTo>
                        <a:pt x="2358" y="2052"/>
                        <a:pt x="2339" y="2099"/>
                        <a:pt x="2299" y="2129"/>
                      </a:cubicBezTo>
                      <a:cubicBezTo>
                        <a:pt x="2276" y="2145"/>
                        <a:pt x="2200" y="2173"/>
                        <a:pt x="1943" y="2173"/>
                      </a:cubicBezTo>
                      <a:cubicBezTo>
                        <a:pt x="1917" y="2173"/>
                        <a:pt x="1904" y="2172"/>
                        <a:pt x="1898" y="2170"/>
                      </a:cubicBezTo>
                      <a:cubicBezTo>
                        <a:pt x="1896" y="2164"/>
                        <a:pt x="1891" y="2152"/>
                        <a:pt x="1884" y="2125"/>
                      </a:cubicBezTo>
                      <a:cubicBezTo>
                        <a:pt x="1873" y="2081"/>
                        <a:pt x="1857" y="2037"/>
                        <a:pt x="1836" y="1993"/>
                      </a:cubicBezTo>
                      <a:cubicBezTo>
                        <a:pt x="1906" y="1999"/>
                        <a:pt x="1972" y="2002"/>
                        <a:pt x="2033" y="2002"/>
                      </a:cubicBezTo>
                      <a:cubicBezTo>
                        <a:pt x="2084" y="2002"/>
                        <a:pt x="2117" y="1992"/>
                        <a:pt x="2138" y="1972"/>
                      </a:cubicBezTo>
                      <a:cubicBezTo>
                        <a:pt x="2158" y="1953"/>
                        <a:pt x="2167" y="1924"/>
                        <a:pt x="2167" y="1884"/>
                      </a:cubicBezTo>
                      <a:cubicBezTo>
                        <a:pt x="2167" y="1475"/>
                        <a:pt x="2167" y="1475"/>
                        <a:pt x="2167" y="1475"/>
                      </a:cubicBezTo>
                      <a:cubicBezTo>
                        <a:pt x="1506" y="1475"/>
                        <a:pt x="1506" y="1475"/>
                        <a:pt x="1506" y="1475"/>
                      </a:cubicBezTo>
                      <a:cubicBezTo>
                        <a:pt x="1204" y="1480"/>
                        <a:pt x="1204" y="1480"/>
                        <a:pt x="1204" y="1480"/>
                      </a:cubicBezTo>
                      <a:cubicBezTo>
                        <a:pt x="1204" y="1311"/>
                        <a:pt x="1204" y="1311"/>
                        <a:pt x="1204" y="1311"/>
                      </a:cubicBezTo>
                      <a:cubicBezTo>
                        <a:pt x="1505" y="1315"/>
                        <a:pt x="1505" y="1315"/>
                        <a:pt x="1505" y="1315"/>
                      </a:cubicBezTo>
                      <a:cubicBezTo>
                        <a:pt x="2169" y="1315"/>
                        <a:pt x="2169" y="1315"/>
                        <a:pt x="2169" y="1315"/>
                      </a:cubicBezTo>
                      <a:cubicBezTo>
                        <a:pt x="2167" y="1276"/>
                        <a:pt x="2167" y="1276"/>
                        <a:pt x="2167" y="1276"/>
                      </a:cubicBezTo>
                      <a:cubicBezTo>
                        <a:pt x="2165" y="1211"/>
                        <a:pt x="2162" y="1157"/>
                        <a:pt x="2157" y="1114"/>
                      </a:cubicBezTo>
                      <a:cubicBezTo>
                        <a:pt x="2210" y="1119"/>
                        <a:pt x="2250" y="1123"/>
                        <a:pt x="2276" y="1127"/>
                      </a:cubicBezTo>
                      <a:cubicBezTo>
                        <a:pt x="2290" y="1128"/>
                        <a:pt x="2290" y="1128"/>
                        <a:pt x="2290" y="1128"/>
                      </a:cubicBezTo>
                      <a:cubicBezTo>
                        <a:pt x="2302" y="1120"/>
                        <a:pt x="2302" y="1120"/>
                        <a:pt x="2302" y="1120"/>
                      </a:cubicBezTo>
                      <a:cubicBezTo>
                        <a:pt x="2365" y="1077"/>
                        <a:pt x="2452" y="1003"/>
                        <a:pt x="2564" y="902"/>
                      </a:cubicBezTo>
                      <a:cubicBezTo>
                        <a:pt x="2636" y="836"/>
                        <a:pt x="2636" y="836"/>
                        <a:pt x="2636" y="836"/>
                      </a:cubicBezTo>
                      <a:cubicBezTo>
                        <a:pt x="1936" y="836"/>
                        <a:pt x="1936" y="836"/>
                        <a:pt x="1936" y="836"/>
                      </a:cubicBezTo>
                      <a:cubicBezTo>
                        <a:pt x="1620" y="840"/>
                        <a:pt x="1620" y="840"/>
                        <a:pt x="1620" y="840"/>
                      </a:cubicBezTo>
                      <a:cubicBezTo>
                        <a:pt x="1620" y="678"/>
                        <a:pt x="1620" y="678"/>
                        <a:pt x="1620" y="678"/>
                      </a:cubicBezTo>
                      <a:cubicBezTo>
                        <a:pt x="1936" y="682"/>
                        <a:pt x="1936" y="682"/>
                        <a:pt x="1936" y="682"/>
                      </a:cubicBezTo>
                      <a:cubicBezTo>
                        <a:pt x="2664" y="682"/>
                        <a:pt x="2664" y="682"/>
                        <a:pt x="2664" y="682"/>
                      </a:cubicBezTo>
                      <a:cubicBezTo>
                        <a:pt x="2703" y="682"/>
                        <a:pt x="2733" y="678"/>
                        <a:pt x="2754" y="670"/>
                      </a:cubicBezTo>
                      <a:cubicBezTo>
                        <a:pt x="2755" y="670"/>
                        <a:pt x="2755" y="670"/>
                        <a:pt x="2755" y="670"/>
                      </a:cubicBezTo>
                      <a:cubicBezTo>
                        <a:pt x="2763" y="667"/>
                        <a:pt x="2768" y="666"/>
                        <a:pt x="2771" y="665"/>
                      </a:cubicBezTo>
                      <a:cubicBezTo>
                        <a:pt x="2776" y="667"/>
                        <a:pt x="2796" y="677"/>
                        <a:pt x="2846" y="730"/>
                      </a:cubicBezTo>
                      <a:cubicBezTo>
                        <a:pt x="2904" y="792"/>
                        <a:pt x="2910" y="814"/>
                        <a:pt x="2911" y="817"/>
                      </a:cubicBezTo>
                      <a:cubicBezTo>
                        <a:pt x="2910" y="821"/>
                        <a:pt x="2903" y="827"/>
                        <a:pt x="2892" y="832"/>
                      </a:cubicBezTo>
                      <a:cubicBezTo>
                        <a:pt x="2891" y="833"/>
                        <a:pt x="2891" y="833"/>
                        <a:pt x="2891" y="833"/>
                      </a:cubicBezTo>
                      <a:cubicBezTo>
                        <a:pt x="2867" y="846"/>
                        <a:pt x="2831" y="872"/>
                        <a:pt x="2783" y="912"/>
                      </a:cubicBezTo>
                      <a:cubicBezTo>
                        <a:pt x="2612" y="1053"/>
                        <a:pt x="2473" y="1158"/>
                        <a:pt x="2369" y="1224"/>
                      </a:cubicBezTo>
                      <a:cubicBezTo>
                        <a:pt x="2351" y="1235"/>
                        <a:pt x="2351" y="1235"/>
                        <a:pt x="2351" y="1235"/>
                      </a:cubicBezTo>
                      <a:cubicBezTo>
                        <a:pt x="2351" y="1315"/>
                        <a:pt x="2351" y="1315"/>
                        <a:pt x="2351" y="1315"/>
                      </a:cubicBezTo>
                      <a:cubicBezTo>
                        <a:pt x="3015" y="1315"/>
                        <a:pt x="3015" y="1315"/>
                        <a:pt x="3015" y="1315"/>
                      </a:cubicBezTo>
                      <a:cubicBezTo>
                        <a:pt x="3316" y="1311"/>
                        <a:pt x="3316" y="1311"/>
                        <a:pt x="3316" y="1311"/>
                      </a:cubicBezTo>
                      <a:cubicBezTo>
                        <a:pt x="3316" y="1480"/>
                        <a:pt x="3316" y="1480"/>
                        <a:pt x="3316" y="1480"/>
                      </a:cubicBezTo>
                      <a:cubicBezTo>
                        <a:pt x="3016" y="1475"/>
                        <a:pt x="3016" y="1475"/>
                        <a:pt x="3016" y="1475"/>
                      </a:cubicBezTo>
                      <a:lnTo>
                        <a:pt x="2351" y="1475"/>
                      </a:lnTo>
                      <a:close/>
                    </a:path>
                  </a:pathLst>
                </a:custGeom>
                <a:solidFill>
                  <a:schemeClr val="tx1"/>
                </a:solidFill>
                <a:ln w="3175" cap="sq">
                  <a:noFill/>
                </a:ln>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0">
                          <a:srgbClr val="0D0D0D"/>
                        </a:gs>
                        <a:gs pos="100000">
                          <a:srgbClr val="0D0D0D"/>
                        </a:gs>
                      </a:gsLst>
                      <a:lin ang="5400000" scaled="0"/>
                    </a:gradFill>
                    <a:effectLst/>
                    <a:uLnTx/>
                    <a:uFillTx/>
                    <a:latin typeface="Segoe UI"/>
                    <a:ea typeface="+mn-ea"/>
                    <a:cs typeface="+mn-cs"/>
                  </a:endParaRPr>
                </a:p>
              </p:txBody>
            </p:sp>
            <p:sp>
              <p:nvSpPr>
                <p:cNvPr id="93" name="Beaker_F196" title="Icon of a scientific flask with liquid in it">
                  <a:extLst>
                    <a:ext uri="{FF2B5EF4-FFF2-40B4-BE49-F238E27FC236}">
                      <a16:creationId xmlns:a16="http://schemas.microsoft.com/office/drawing/2014/main" id="{37A52012-B5BE-4B73-B425-8733D6020C0E}"/>
                    </a:ext>
                  </a:extLst>
                </p:cNvPr>
                <p:cNvSpPr>
                  <a:spLocks noChangeAspect="1" noEditPoints="1"/>
                </p:cNvSpPr>
                <p:nvPr/>
              </p:nvSpPr>
              <p:spPr bwMode="auto">
                <a:xfrm>
                  <a:off x="7946565" y="5998052"/>
                  <a:ext cx="162419" cy="187666"/>
                </a:xfrm>
                <a:custGeom>
                  <a:avLst/>
                  <a:gdLst>
                    <a:gd name="T0" fmla="*/ 2433 w 3250"/>
                    <a:gd name="T1" fmla="*/ 2127 h 3754"/>
                    <a:gd name="T2" fmla="*/ 1894 w 3250"/>
                    <a:gd name="T3" fmla="*/ 2002 h 3754"/>
                    <a:gd name="T4" fmla="*/ 1355 w 3250"/>
                    <a:gd name="T5" fmla="*/ 2252 h 3754"/>
                    <a:gd name="T6" fmla="*/ 817 w 3250"/>
                    <a:gd name="T7" fmla="*/ 2127 h 3754"/>
                    <a:gd name="T8" fmla="*/ 874 w 3250"/>
                    <a:gd name="T9" fmla="*/ 0 h 3754"/>
                    <a:gd name="T10" fmla="*/ 1249 w 3250"/>
                    <a:gd name="T11" fmla="*/ 0 h 3754"/>
                    <a:gd name="T12" fmla="*/ 1249 w 3250"/>
                    <a:gd name="T13" fmla="*/ 1306 h 3754"/>
                    <a:gd name="T14" fmla="*/ 1213 w 3250"/>
                    <a:gd name="T15" fmla="*/ 1437 h 3754"/>
                    <a:gd name="T16" fmla="*/ 100 w 3250"/>
                    <a:gd name="T17" fmla="*/ 3375 h 3754"/>
                    <a:gd name="T18" fmla="*/ 315 w 3250"/>
                    <a:gd name="T19" fmla="*/ 3754 h 3754"/>
                    <a:gd name="T20" fmla="*/ 2936 w 3250"/>
                    <a:gd name="T21" fmla="*/ 3754 h 3754"/>
                    <a:gd name="T22" fmla="*/ 3150 w 3250"/>
                    <a:gd name="T23" fmla="*/ 3376 h 3754"/>
                    <a:gd name="T24" fmla="*/ 2037 w 3250"/>
                    <a:gd name="T25" fmla="*/ 1437 h 3754"/>
                    <a:gd name="T26" fmla="*/ 2000 w 3250"/>
                    <a:gd name="T27" fmla="*/ 1306 h 3754"/>
                    <a:gd name="T28" fmla="*/ 2000 w 3250"/>
                    <a:gd name="T29" fmla="*/ 0 h 3754"/>
                    <a:gd name="T30" fmla="*/ 2376 w 3250"/>
                    <a:gd name="T31" fmla="*/ 0 h 3754"/>
                    <a:gd name="T32" fmla="*/ 874 w 3250"/>
                    <a:gd name="T33" fmla="*/ 3254 h 3754"/>
                    <a:gd name="T34" fmla="*/ 1124 w 3250"/>
                    <a:gd name="T35" fmla="*/ 3254 h 3754"/>
                    <a:gd name="T36" fmla="*/ 1375 w 3250"/>
                    <a:gd name="T37" fmla="*/ 2905 h 3754"/>
                    <a:gd name="T38" fmla="*/ 1625 w 3250"/>
                    <a:gd name="T39" fmla="*/ 2905 h 3754"/>
                    <a:gd name="T40" fmla="*/ 874 w 3250"/>
                    <a:gd name="T41" fmla="*/ 2601 h 3754"/>
                    <a:gd name="T42" fmla="*/ 1124 w 3250"/>
                    <a:gd name="T43" fmla="*/ 2601 h 3754"/>
                    <a:gd name="T44" fmla="*/ 1875 w 3250"/>
                    <a:gd name="T45" fmla="*/ 2655 h 3754"/>
                    <a:gd name="T46" fmla="*/ 2125 w 3250"/>
                    <a:gd name="T47" fmla="*/ 2655 h 3754"/>
                    <a:gd name="T48" fmla="*/ 2376 w 3250"/>
                    <a:gd name="T49" fmla="*/ 3254 h 3754"/>
                    <a:gd name="T50" fmla="*/ 2626 w 3250"/>
                    <a:gd name="T51" fmla="*/ 3254 h 3754"/>
                    <a:gd name="T52" fmla="*/ 1625 w 3250"/>
                    <a:gd name="T53" fmla="*/ 3375 h 3754"/>
                    <a:gd name="T54" fmla="*/ 1875 w 3250"/>
                    <a:gd name="T55" fmla="*/ 3375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0" h="3754">
                      <a:moveTo>
                        <a:pt x="2433" y="2127"/>
                      </a:moveTo>
                      <a:cubicBezTo>
                        <a:pt x="2433" y="2127"/>
                        <a:pt x="2164" y="2002"/>
                        <a:pt x="1894" y="2002"/>
                      </a:cubicBezTo>
                      <a:cubicBezTo>
                        <a:pt x="1625" y="2002"/>
                        <a:pt x="1625" y="2252"/>
                        <a:pt x="1355" y="2252"/>
                      </a:cubicBezTo>
                      <a:cubicBezTo>
                        <a:pt x="1086" y="2252"/>
                        <a:pt x="817" y="2127"/>
                        <a:pt x="817" y="2127"/>
                      </a:cubicBezTo>
                      <a:moveTo>
                        <a:pt x="874" y="0"/>
                      </a:moveTo>
                      <a:cubicBezTo>
                        <a:pt x="1249" y="0"/>
                        <a:pt x="1249" y="0"/>
                        <a:pt x="1249" y="0"/>
                      </a:cubicBezTo>
                      <a:cubicBezTo>
                        <a:pt x="1249" y="1306"/>
                        <a:pt x="1249" y="1306"/>
                        <a:pt x="1249" y="1306"/>
                      </a:cubicBezTo>
                      <a:cubicBezTo>
                        <a:pt x="1249" y="1352"/>
                        <a:pt x="1237" y="1397"/>
                        <a:pt x="1213" y="1437"/>
                      </a:cubicBezTo>
                      <a:cubicBezTo>
                        <a:pt x="100" y="3375"/>
                        <a:pt x="100" y="3375"/>
                        <a:pt x="100" y="3375"/>
                      </a:cubicBezTo>
                      <a:cubicBezTo>
                        <a:pt x="0" y="3542"/>
                        <a:pt x="120" y="3754"/>
                        <a:pt x="315" y="3754"/>
                      </a:cubicBezTo>
                      <a:cubicBezTo>
                        <a:pt x="2936" y="3754"/>
                        <a:pt x="2936" y="3754"/>
                        <a:pt x="2936" y="3754"/>
                      </a:cubicBezTo>
                      <a:cubicBezTo>
                        <a:pt x="3130" y="3754"/>
                        <a:pt x="3250" y="3543"/>
                        <a:pt x="3150" y="3376"/>
                      </a:cubicBezTo>
                      <a:cubicBezTo>
                        <a:pt x="2037" y="1437"/>
                        <a:pt x="2037" y="1437"/>
                        <a:pt x="2037" y="1437"/>
                      </a:cubicBezTo>
                      <a:cubicBezTo>
                        <a:pt x="2013" y="1397"/>
                        <a:pt x="2000" y="1352"/>
                        <a:pt x="2000" y="1306"/>
                      </a:cubicBezTo>
                      <a:cubicBezTo>
                        <a:pt x="2000" y="0"/>
                        <a:pt x="2000" y="0"/>
                        <a:pt x="2000" y="0"/>
                      </a:cubicBezTo>
                      <a:cubicBezTo>
                        <a:pt x="2376" y="0"/>
                        <a:pt x="2376" y="0"/>
                        <a:pt x="2376" y="0"/>
                      </a:cubicBezTo>
                      <a:moveTo>
                        <a:pt x="874" y="3254"/>
                      </a:moveTo>
                      <a:cubicBezTo>
                        <a:pt x="1124" y="3254"/>
                        <a:pt x="1124" y="3254"/>
                        <a:pt x="1124" y="3254"/>
                      </a:cubicBezTo>
                      <a:moveTo>
                        <a:pt x="1375" y="2905"/>
                      </a:moveTo>
                      <a:cubicBezTo>
                        <a:pt x="1625" y="2905"/>
                        <a:pt x="1625" y="2905"/>
                        <a:pt x="1625" y="2905"/>
                      </a:cubicBezTo>
                      <a:moveTo>
                        <a:pt x="874" y="2601"/>
                      </a:moveTo>
                      <a:cubicBezTo>
                        <a:pt x="1124" y="2601"/>
                        <a:pt x="1124" y="2601"/>
                        <a:pt x="1124" y="2601"/>
                      </a:cubicBezTo>
                      <a:moveTo>
                        <a:pt x="1875" y="2655"/>
                      </a:moveTo>
                      <a:cubicBezTo>
                        <a:pt x="2125" y="2655"/>
                        <a:pt x="2125" y="2655"/>
                        <a:pt x="2125" y="2655"/>
                      </a:cubicBezTo>
                      <a:moveTo>
                        <a:pt x="2376" y="3254"/>
                      </a:moveTo>
                      <a:cubicBezTo>
                        <a:pt x="2626" y="3254"/>
                        <a:pt x="2626" y="3254"/>
                        <a:pt x="2626" y="3254"/>
                      </a:cubicBezTo>
                      <a:moveTo>
                        <a:pt x="1625" y="3375"/>
                      </a:moveTo>
                      <a:cubicBezTo>
                        <a:pt x="1875" y="3375"/>
                        <a:pt x="1875" y="3375"/>
                        <a:pt x="1875" y="3375"/>
                      </a:cubicBez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0">
                          <a:srgbClr val="0D0D0D"/>
                        </a:gs>
                        <a:gs pos="100000">
                          <a:srgbClr val="0D0D0D"/>
                        </a:gs>
                      </a:gsLst>
                      <a:lin ang="5400000" scaled="0"/>
                    </a:gradFill>
                    <a:effectLst/>
                    <a:uLnTx/>
                    <a:uFillTx/>
                    <a:latin typeface="Segoe UI"/>
                    <a:ea typeface="+mn-ea"/>
                    <a:cs typeface="+mn-cs"/>
                  </a:endParaRPr>
                </a:p>
              </p:txBody>
            </p:sp>
          </p:grpSp>
          <p:sp>
            <p:nvSpPr>
              <p:cNvPr id="1244" name="people_24" title="Icon of a person with a shovel digging">
                <a:extLst>
                  <a:ext uri="{FF2B5EF4-FFF2-40B4-BE49-F238E27FC236}">
                    <a16:creationId xmlns:a16="http://schemas.microsoft.com/office/drawing/2014/main" id="{4133AA6F-0088-47E2-8356-9D2BBBDABE4E}"/>
                  </a:ext>
                </a:extLst>
              </p:cNvPr>
              <p:cNvSpPr>
                <a:spLocks noChangeAspect="1" noEditPoints="1"/>
              </p:cNvSpPr>
              <p:nvPr/>
            </p:nvSpPr>
            <p:spPr bwMode="auto">
              <a:xfrm>
                <a:off x="5246591" y="1603449"/>
                <a:ext cx="319036" cy="302281"/>
              </a:xfrm>
              <a:custGeom>
                <a:avLst/>
                <a:gdLst>
                  <a:gd name="T0" fmla="*/ 190 w 333"/>
                  <a:gd name="T1" fmla="*/ 66 h 316"/>
                  <a:gd name="T2" fmla="*/ 213 w 333"/>
                  <a:gd name="T3" fmla="*/ 178 h 316"/>
                  <a:gd name="T4" fmla="*/ 197 w 333"/>
                  <a:gd name="T5" fmla="*/ 203 h 316"/>
                  <a:gd name="T6" fmla="*/ 197 w 333"/>
                  <a:gd name="T7" fmla="*/ 203 h 316"/>
                  <a:gd name="T8" fmla="*/ 172 w 333"/>
                  <a:gd name="T9" fmla="*/ 186 h 316"/>
                  <a:gd name="T10" fmla="*/ 161 w 333"/>
                  <a:gd name="T11" fmla="*/ 134 h 316"/>
                  <a:gd name="T12" fmla="*/ 161 w 333"/>
                  <a:gd name="T13" fmla="*/ 134 h 316"/>
                  <a:gd name="T14" fmla="*/ 161 w 333"/>
                  <a:gd name="T15" fmla="*/ 169 h 316"/>
                  <a:gd name="T16" fmla="*/ 180 w 333"/>
                  <a:gd name="T17" fmla="*/ 228 h 316"/>
                  <a:gd name="T18" fmla="*/ 180 w 333"/>
                  <a:gd name="T19" fmla="*/ 294 h 316"/>
                  <a:gd name="T20" fmla="*/ 157 w 333"/>
                  <a:gd name="T21" fmla="*/ 316 h 316"/>
                  <a:gd name="T22" fmla="*/ 157 w 333"/>
                  <a:gd name="T23" fmla="*/ 316 h 316"/>
                  <a:gd name="T24" fmla="*/ 134 w 333"/>
                  <a:gd name="T25" fmla="*/ 294 h 316"/>
                  <a:gd name="T26" fmla="*/ 134 w 333"/>
                  <a:gd name="T27" fmla="*/ 235 h 316"/>
                  <a:gd name="T28" fmla="*/ 115 w 333"/>
                  <a:gd name="T29" fmla="*/ 199 h 316"/>
                  <a:gd name="T30" fmla="*/ 113 w 333"/>
                  <a:gd name="T31" fmla="*/ 198 h 316"/>
                  <a:gd name="T32" fmla="*/ 112 w 333"/>
                  <a:gd name="T33" fmla="*/ 198 h 316"/>
                  <a:gd name="T34" fmla="*/ 111 w 333"/>
                  <a:gd name="T35" fmla="*/ 201 h 316"/>
                  <a:gd name="T36" fmla="*/ 111 w 333"/>
                  <a:gd name="T37" fmla="*/ 250 h 316"/>
                  <a:gd name="T38" fmla="*/ 61 w 333"/>
                  <a:gd name="T39" fmla="*/ 300 h 316"/>
                  <a:gd name="T40" fmla="*/ 27 w 333"/>
                  <a:gd name="T41" fmla="*/ 300 h 316"/>
                  <a:gd name="T42" fmla="*/ 27 w 333"/>
                  <a:gd name="T43" fmla="*/ 300 h 316"/>
                  <a:gd name="T44" fmla="*/ 27 w 333"/>
                  <a:gd name="T45" fmla="*/ 266 h 316"/>
                  <a:gd name="T46" fmla="*/ 67 w 333"/>
                  <a:gd name="T47" fmla="*/ 227 h 316"/>
                  <a:gd name="T48" fmla="*/ 67 w 333"/>
                  <a:gd name="T49" fmla="*/ 126 h 316"/>
                  <a:gd name="T50" fmla="*/ 204 w 333"/>
                  <a:gd name="T51" fmla="*/ 35 h 316"/>
                  <a:gd name="T52" fmla="*/ 204 w 333"/>
                  <a:gd name="T53" fmla="*/ 35 h 316"/>
                  <a:gd name="T54" fmla="*/ 168 w 333"/>
                  <a:gd name="T55" fmla="*/ 0 h 316"/>
                  <a:gd name="T56" fmla="*/ 168 w 333"/>
                  <a:gd name="T57" fmla="*/ 0 h 316"/>
                  <a:gd name="T58" fmla="*/ 133 w 333"/>
                  <a:gd name="T59" fmla="*/ 35 h 316"/>
                  <a:gd name="T60" fmla="*/ 133 w 333"/>
                  <a:gd name="T61" fmla="*/ 35 h 316"/>
                  <a:gd name="T62" fmla="*/ 168 w 333"/>
                  <a:gd name="T63" fmla="*/ 71 h 316"/>
                  <a:gd name="T64" fmla="*/ 168 w 333"/>
                  <a:gd name="T65" fmla="*/ 71 h 316"/>
                  <a:gd name="T66" fmla="*/ 204 w 333"/>
                  <a:gd name="T67" fmla="*/ 35 h 316"/>
                  <a:gd name="T68" fmla="*/ 131 w 333"/>
                  <a:gd name="T69" fmla="*/ 45 h 316"/>
                  <a:gd name="T70" fmla="*/ 115 w 333"/>
                  <a:gd name="T71" fmla="*/ 45 h 316"/>
                  <a:gd name="T72" fmla="*/ 21 w 333"/>
                  <a:gd name="T73" fmla="*/ 72 h 316"/>
                  <a:gd name="T74" fmla="*/ 21 w 333"/>
                  <a:gd name="T75" fmla="*/ 72 h 316"/>
                  <a:gd name="T76" fmla="*/ 21 w 333"/>
                  <a:gd name="T77" fmla="*/ 125 h 316"/>
                  <a:gd name="T78" fmla="*/ 44 w 333"/>
                  <a:gd name="T79" fmla="*/ 148 h 316"/>
                  <a:gd name="T80" fmla="*/ 44 w 333"/>
                  <a:gd name="T81" fmla="*/ 148 h 316"/>
                  <a:gd name="T82" fmla="*/ 67 w 333"/>
                  <a:gd name="T83" fmla="*/ 125 h 316"/>
                  <a:gd name="T84" fmla="*/ 67 w 333"/>
                  <a:gd name="T85" fmla="*/ 120 h 316"/>
                  <a:gd name="T86" fmla="*/ 67 w 333"/>
                  <a:gd name="T87" fmla="*/ 108 h 316"/>
                  <a:gd name="T88" fmla="*/ 102 w 333"/>
                  <a:gd name="T89" fmla="*/ 98 h 316"/>
                  <a:gd name="T90" fmla="*/ 81 w 333"/>
                  <a:gd name="T91" fmla="*/ 104 h 316"/>
                  <a:gd name="T92" fmla="*/ 252 w 333"/>
                  <a:gd name="T93" fmla="*/ 274 h 316"/>
                  <a:gd name="T94" fmla="*/ 232 w 333"/>
                  <a:gd name="T95" fmla="*/ 316 h 316"/>
                  <a:gd name="T96" fmla="*/ 333 w 333"/>
                  <a:gd name="T97" fmla="*/ 316 h 316"/>
                  <a:gd name="T98" fmla="*/ 283 w 333"/>
                  <a:gd name="T99" fmla="*/ 215 h 316"/>
                  <a:gd name="T100" fmla="*/ 252 w 333"/>
                  <a:gd name="T101" fmla="*/ 274 h 316"/>
                  <a:gd name="T102" fmla="*/ 0 w 333"/>
                  <a:gd name="T103" fmla="*/ 24 h 316"/>
                  <a:gd name="T104" fmla="*/ 42 w 333"/>
                  <a:gd name="T105" fmla="*/ 66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33" h="316">
                    <a:moveTo>
                      <a:pt x="190" y="66"/>
                    </a:moveTo>
                    <a:cubicBezTo>
                      <a:pt x="213" y="178"/>
                      <a:pt x="213" y="178"/>
                      <a:pt x="213" y="178"/>
                    </a:cubicBezTo>
                    <a:cubicBezTo>
                      <a:pt x="216" y="189"/>
                      <a:pt x="208" y="200"/>
                      <a:pt x="197" y="203"/>
                    </a:cubicBezTo>
                    <a:cubicBezTo>
                      <a:pt x="197" y="203"/>
                      <a:pt x="197" y="203"/>
                      <a:pt x="197" y="203"/>
                    </a:cubicBezTo>
                    <a:cubicBezTo>
                      <a:pt x="186" y="205"/>
                      <a:pt x="175" y="198"/>
                      <a:pt x="172" y="186"/>
                    </a:cubicBezTo>
                    <a:cubicBezTo>
                      <a:pt x="161" y="134"/>
                      <a:pt x="161" y="134"/>
                      <a:pt x="161" y="134"/>
                    </a:cubicBezTo>
                    <a:cubicBezTo>
                      <a:pt x="161" y="134"/>
                      <a:pt x="161" y="134"/>
                      <a:pt x="161" y="134"/>
                    </a:cubicBezTo>
                    <a:cubicBezTo>
                      <a:pt x="161" y="169"/>
                      <a:pt x="161" y="169"/>
                      <a:pt x="161" y="169"/>
                    </a:cubicBezTo>
                    <a:cubicBezTo>
                      <a:pt x="180" y="228"/>
                      <a:pt x="180" y="228"/>
                      <a:pt x="180" y="228"/>
                    </a:cubicBezTo>
                    <a:cubicBezTo>
                      <a:pt x="180" y="294"/>
                      <a:pt x="180" y="294"/>
                      <a:pt x="180" y="294"/>
                    </a:cubicBezTo>
                    <a:cubicBezTo>
                      <a:pt x="180" y="306"/>
                      <a:pt x="170" y="316"/>
                      <a:pt x="157" y="316"/>
                    </a:cubicBezTo>
                    <a:cubicBezTo>
                      <a:pt x="157" y="316"/>
                      <a:pt x="157" y="316"/>
                      <a:pt x="157" y="316"/>
                    </a:cubicBezTo>
                    <a:cubicBezTo>
                      <a:pt x="145" y="316"/>
                      <a:pt x="134" y="306"/>
                      <a:pt x="134" y="294"/>
                    </a:cubicBezTo>
                    <a:cubicBezTo>
                      <a:pt x="134" y="235"/>
                      <a:pt x="134" y="235"/>
                      <a:pt x="134" y="235"/>
                    </a:cubicBezTo>
                    <a:cubicBezTo>
                      <a:pt x="115" y="199"/>
                      <a:pt x="115" y="199"/>
                      <a:pt x="115" y="199"/>
                    </a:cubicBezTo>
                    <a:cubicBezTo>
                      <a:pt x="115" y="198"/>
                      <a:pt x="113" y="197"/>
                      <a:pt x="113" y="198"/>
                    </a:cubicBezTo>
                    <a:cubicBezTo>
                      <a:pt x="112" y="198"/>
                      <a:pt x="112" y="198"/>
                      <a:pt x="112" y="198"/>
                    </a:cubicBezTo>
                    <a:cubicBezTo>
                      <a:pt x="111" y="199"/>
                      <a:pt x="111" y="201"/>
                      <a:pt x="111" y="201"/>
                    </a:cubicBezTo>
                    <a:cubicBezTo>
                      <a:pt x="111" y="250"/>
                      <a:pt x="111" y="250"/>
                      <a:pt x="111" y="250"/>
                    </a:cubicBezTo>
                    <a:cubicBezTo>
                      <a:pt x="61" y="300"/>
                      <a:pt x="61" y="300"/>
                      <a:pt x="61" y="300"/>
                    </a:cubicBezTo>
                    <a:cubicBezTo>
                      <a:pt x="52" y="309"/>
                      <a:pt x="37" y="309"/>
                      <a:pt x="27" y="300"/>
                    </a:cubicBezTo>
                    <a:cubicBezTo>
                      <a:pt x="27" y="300"/>
                      <a:pt x="27" y="300"/>
                      <a:pt x="27" y="300"/>
                    </a:cubicBezTo>
                    <a:cubicBezTo>
                      <a:pt x="18" y="290"/>
                      <a:pt x="18" y="275"/>
                      <a:pt x="27" y="266"/>
                    </a:cubicBezTo>
                    <a:cubicBezTo>
                      <a:pt x="67" y="227"/>
                      <a:pt x="67" y="227"/>
                      <a:pt x="67" y="227"/>
                    </a:cubicBezTo>
                    <a:cubicBezTo>
                      <a:pt x="67" y="126"/>
                      <a:pt x="67" y="126"/>
                      <a:pt x="67" y="126"/>
                    </a:cubicBezTo>
                    <a:moveTo>
                      <a:pt x="204" y="35"/>
                    </a:moveTo>
                    <a:cubicBezTo>
                      <a:pt x="204" y="35"/>
                      <a:pt x="204" y="35"/>
                      <a:pt x="204" y="35"/>
                    </a:cubicBezTo>
                    <a:cubicBezTo>
                      <a:pt x="204" y="16"/>
                      <a:pt x="188" y="0"/>
                      <a:pt x="168" y="0"/>
                    </a:cubicBezTo>
                    <a:cubicBezTo>
                      <a:pt x="168" y="0"/>
                      <a:pt x="168" y="0"/>
                      <a:pt x="168" y="0"/>
                    </a:cubicBezTo>
                    <a:cubicBezTo>
                      <a:pt x="149" y="0"/>
                      <a:pt x="133" y="16"/>
                      <a:pt x="133" y="35"/>
                    </a:cubicBezTo>
                    <a:cubicBezTo>
                      <a:pt x="133" y="35"/>
                      <a:pt x="133" y="35"/>
                      <a:pt x="133" y="35"/>
                    </a:cubicBezTo>
                    <a:cubicBezTo>
                      <a:pt x="133" y="55"/>
                      <a:pt x="149" y="71"/>
                      <a:pt x="168" y="71"/>
                    </a:cubicBezTo>
                    <a:cubicBezTo>
                      <a:pt x="168" y="71"/>
                      <a:pt x="168" y="71"/>
                      <a:pt x="168" y="71"/>
                    </a:cubicBezTo>
                    <a:cubicBezTo>
                      <a:pt x="188" y="71"/>
                      <a:pt x="204" y="55"/>
                      <a:pt x="204" y="35"/>
                    </a:cubicBezTo>
                    <a:close/>
                    <a:moveTo>
                      <a:pt x="131" y="45"/>
                    </a:moveTo>
                    <a:cubicBezTo>
                      <a:pt x="115" y="45"/>
                      <a:pt x="115" y="45"/>
                      <a:pt x="115" y="45"/>
                    </a:cubicBezTo>
                    <a:cubicBezTo>
                      <a:pt x="21" y="72"/>
                      <a:pt x="21" y="72"/>
                      <a:pt x="21" y="72"/>
                    </a:cubicBezTo>
                    <a:cubicBezTo>
                      <a:pt x="21" y="72"/>
                      <a:pt x="21" y="72"/>
                      <a:pt x="21" y="72"/>
                    </a:cubicBezTo>
                    <a:cubicBezTo>
                      <a:pt x="21" y="125"/>
                      <a:pt x="21" y="125"/>
                      <a:pt x="21" y="125"/>
                    </a:cubicBezTo>
                    <a:cubicBezTo>
                      <a:pt x="21" y="137"/>
                      <a:pt x="31" y="148"/>
                      <a:pt x="44" y="148"/>
                    </a:cubicBezTo>
                    <a:cubicBezTo>
                      <a:pt x="44" y="148"/>
                      <a:pt x="44" y="148"/>
                      <a:pt x="44" y="148"/>
                    </a:cubicBezTo>
                    <a:cubicBezTo>
                      <a:pt x="56" y="148"/>
                      <a:pt x="67" y="137"/>
                      <a:pt x="67" y="125"/>
                    </a:cubicBezTo>
                    <a:cubicBezTo>
                      <a:pt x="67" y="120"/>
                      <a:pt x="67" y="120"/>
                      <a:pt x="67" y="120"/>
                    </a:cubicBezTo>
                    <a:cubicBezTo>
                      <a:pt x="67" y="108"/>
                      <a:pt x="67" y="108"/>
                      <a:pt x="67" y="108"/>
                    </a:cubicBezTo>
                    <a:cubicBezTo>
                      <a:pt x="102" y="98"/>
                      <a:pt x="102" y="98"/>
                      <a:pt x="102" y="98"/>
                    </a:cubicBezTo>
                    <a:moveTo>
                      <a:pt x="81" y="104"/>
                    </a:moveTo>
                    <a:cubicBezTo>
                      <a:pt x="252" y="274"/>
                      <a:pt x="252" y="274"/>
                      <a:pt x="252" y="274"/>
                    </a:cubicBezTo>
                    <a:cubicBezTo>
                      <a:pt x="232" y="316"/>
                      <a:pt x="232" y="316"/>
                      <a:pt x="232" y="316"/>
                    </a:cubicBezTo>
                    <a:cubicBezTo>
                      <a:pt x="333" y="316"/>
                      <a:pt x="333" y="316"/>
                      <a:pt x="333" y="316"/>
                    </a:cubicBezTo>
                    <a:cubicBezTo>
                      <a:pt x="283" y="215"/>
                      <a:pt x="283" y="215"/>
                      <a:pt x="283" y="215"/>
                    </a:cubicBezTo>
                    <a:cubicBezTo>
                      <a:pt x="252" y="274"/>
                      <a:pt x="252" y="274"/>
                      <a:pt x="252" y="274"/>
                    </a:cubicBezTo>
                    <a:moveTo>
                      <a:pt x="0" y="24"/>
                    </a:moveTo>
                    <a:cubicBezTo>
                      <a:pt x="42" y="66"/>
                      <a:pt x="42" y="66"/>
                      <a:pt x="42" y="66"/>
                    </a:cubicBez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0D0D0D"/>
                      </a:gs>
                      <a:gs pos="100000">
                        <a:srgbClr val="0D0D0D"/>
                      </a:gs>
                    </a:gsLst>
                    <a:lin ang="5400000" scaled="0"/>
                  </a:gradFill>
                  <a:effectLst/>
                  <a:uLnTx/>
                  <a:uFillTx/>
                  <a:latin typeface="Segoe UI"/>
                  <a:ea typeface="+mn-ea"/>
                  <a:cs typeface="+mn-cs"/>
                </a:endParaRPr>
              </a:p>
            </p:txBody>
          </p:sp>
          <p:sp>
            <p:nvSpPr>
              <p:cNvPr id="1245" name="Accessibility" title="Icon of a person in a wheelchair">
                <a:extLst>
                  <a:ext uri="{FF2B5EF4-FFF2-40B4-BE49-F238E27FC236}">
                    <a16:creationId xmlns:a16="http://schemas.microsoft.com/office/drawing/2014/main" id="{56D05176-2F70-4F8A-B956-E9E40946A738}"/>
                  </a:ext>
                </a:extLst>
              </p:cNvPr>
              <p:cNvSpPr>
                <a:spLocks noChangeAspect="1" noEditPoints="1"/>
              </p:cNvSpPr>
              <p:nvPr/>
            </p:nvSpPr>
            <p:spPr bwMode="auto">
              <a:xfrm>
                <a:off x="5653612" y="1884544"/>
                <a:ext cx="259923" cy="302281"/>
              </a:xfrm>
              <a:custGeom>
                <a:avLst/>
                <a:gdLst>
                  <a:gd name="T0" fmla="*/ 284 w 304"/>
                  <a:gd name="T1" fmla="*/ 35 h 354"/>
                  <a:gd name="T2" fmla="*/ 248 w 304"/>
                  <a:gd name="T3" fmla="*/ 71 h 354"/>
                  <a:gd name="T4" fmla="*/ 213 w 304"/>
                  <a:gd name="T5" fmla="*/ 35 h 354"/>
                  <a:gd name="T6" fmla="*/ 248 w 304"/>
                  <a:gd name="T7" fmla="*/ 0 h 354"/>
                  <a:gd name="T8" fmla="*/ 284 w 304"/>
                  <a:gd name="T9" fmla="*/ 35 h 354"/>
                  <a:gd name="T10" fmla="*/ 213 w 304"/>
                  <a:gd name="T11" fmla="*/ 248 h 354"/>
                  <a:gd name="T12" fmla="*/ 107 w 304"/>
                  <a:gd name="T13" fmla="*/ 142 h 354"/>
                  <a:gd name="T14" fmla="*/ 0 w 304"/>
                  <a:gd name="T15" fmla="*/ 248 h 354"/>
                  <a:gd name="T16" fmla="*/ 107 w 304"/>
                  <a:gd name="T17" fmla="*/ 354 h 354"/>
                  <a:gd name="T18" fmla="*/ 213 w 304"/>
                  <a:gd name="T19" fmla="*/ 248 h 354"/>
                  <a:gd name="T20" fmla="*/ 205 w 304"/>
                  <a:gd name="T21" fmla="*/ 207 h 354"/>
                  <a:gd name="T22" fmla="*/ 261 w 304"/>
                  <a:gd name="T23" fmla="*/ 207 h 354"/>
                  <a:gd name="T24" fmla="*/ 242 w 304"/>
                  <a:gd name="T25" fmla="*/ 303 h 354"/>
                  <a:gd name="T26" fmla="*/ 260 w 304"/>
                  <a:gd name="T27" fmla="*/ 325 h 354"/>
                  <a:gd name="T28" fmla="*/ 260 w 304"/>
                  <a:gd name="T29" fmla="*/ 325 h 354"/>
                  <a:gd name="T30" fmla="*/ 278 w 304"/>
                  <a:gd name="T31" fmla="*/ 310 h 354"/>
                  <a:gd name="T32" fmla="*/ 301 w 304"/>
                  <a:gd name="T33" fmla="*/ 192 h 354"/>
                  <a:gd name="T34" fmla="*/ 284 w 304"/>
                  <a:gd name="T35" fmla="*/ 171 h 354"/>
                  <a:gd name="T36" fmla="*/ 180 w 304"/>
                  <a:gd name="T37" fmla="*/ 171 h 354"/>
                  <a:gd name="T38" fmla="*/ 181 w 304"/>
                  <a:gd name="T39" fmla="*/ 172 h 354"/>
                  <a:gd name="T40" fmla="*/ 219 w 304"/>
                  <a:gd name="T41" fmla="*/ 123 h 354"/>
                  <a:gd name="T42" fmla="*/ 210 w 304"/>
                  <a:gd name="T43" fmla="*/ 63 h 354"/>
                  <a:gd name="T44" fmla="*/ 129 w 304"/>
                  <a:gd name="T45" fmla="*/ 9 h 354"/>
                  <a:gd name="T46" fmla="*/ 99 w 304"/>
                  <a:gd name="T47" fmla="*/ 14 h 354"/>
                  <a:gd name="T48" fmla="*/ 61 w 304"/>
                  <a:gd name="T49" fmla="*/ 62 h 354"/>
                  <a:gd name="T50" fmla="*/ 65 w 304"/>
                  <a:gd name="T51" fmla="*/ 89 h 354"/>
                  <a:gd name="T52" fmla="*/ 65 w 304"/>
                  <a:gd name="T53" fmla="*/ 89 h 354"/>
                  <a:gd name="T54" fmla="*/ 90 w 304"/>
                  <a:gd name="T55" fmla="*/ 85 h 354"/>
                  <a:gd name="T56" fmla="*/ 120 w 304"/>
                  <a:gd name="T57" fmla="*/ 46 h 354"/>
                  <a:gd name="T58" fmla="*/ 155 w 304"/>
                  <a:gd name="T59" fmla="*/ 70 h 354"/>
                  <a:gd name="T60" fmla="*/ 99 w 304"/>
                  <a:gd name="T61" fmla="*/ 142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04" h="354">
                    <a:moveTo>
                      <a:pt x="284" y="35"/>
                    </a:moveTo>
                    <a:cubicBezTo>
                      <a:pt x="284" y="55"/>
                      <a:pt x="268" y="71"/>
                      <a:pt x="248" y="71"/>
                    </a:cubicBezTo>
                    <a:cubicBezTo>
                      <a:pt x="229" y="71"/>
                      <a:pt x="213" y="55"/>
                      <a:pt x="213" y="35"/>
                    </a:cubicBezTo>
                    <a:cubicBezTo>
                      <a:pt x="213" y="16"/>
                      <a:pt x="229" y="0"/>
                      <a:pt x="248" y="0"/>
                    </a:cubicBezTo>
                    <a:cubicBezTo>
                      <a:pt x="268" y="0"/>
                      <a:pt x="284" y="16"/>
                      <a:pt x="284" y="35"/>
                    </a:cubicBezTo>
                    <a:close/>
                    <a:moveTo>
                      <a:pt x="213" y="248"/>
                    </a:moveTo>
                    <a:cubicBezTo>
                      <a:pt x="213" y="189"/>
                      <a:pt x="165" y="142"/>
                      <a:pt x="107" y="142"/>
                    </a:cubicBezTo>
                    <a:cubicBezTo>
                      <a:pt x="48" y="142"/>
                      <a:pt x="0" y="189"/>
                      <a:pt x="0" y="248"/>
                    </a:cubicBezTo>
                    <a:cubicBezTo>
                      <a:pt x="0" y="306"/>
                      <a:pt x="48" y="354"/>
                      <a:pt x="107" y="354"/>
                    </a:cubicBezTo>
                    <a:cubicBezTo>
                      <a:pt x="165" y="354"/>
                      <a:pt x="213" y="306"/>
                      <a:pt x="213" y="248"/>
                    </a:cubicBezTo>
                    <a:close/>
                    <a:moveTo>
                      <a:pt x="205" y="207"/>
                    </a:moveTo>
                    <a:cubicBezTo>
                      <a:pt x="261" y="207"/>
                      <a:pt x="261" y="207"/>
                      <a:pt x="261" y="207"/>
                    </a:cubicBezTo>
                    <a:cubicBezTo>
                      <a:pt x="242" y="303"/>
                      <a:pt x="242" y="303"/>
                      <a:pt x="242" y="303"/>
                    </a:cubicBezTo>
                    <a:cubicBezTo>
                      <a:pt x="240" y="314"/>
                      <a:pt x="248" y="325"/>
                      <a:pt x="260" y="325"/>
                    </a:cubicBezTo>
                    <a:cubicBezTo>
                      <a:pt x="260" y="325"/>
                      <a:pt x="260" y="325"/>
                      <a:pt x="260" y="325"/>
                    </a:cubicBezTo>
                    <a:cubicBezTo>
                      <a:pt x="269" y="325"/>
                      <a:pt x="276" y="319"/>
                      <a:pt x="278" y="310"/>
                    </a:cubicBezTo>
                    <a:cubicBezTo>
                      <a:pt x="301" y="192"/>
                      <a:pt x="301" y="192"/>
                      <a:pt x="301" y="192"/>
                    </a:cubicBezTo>
                    <a:cubicBezTo>
                      <a:pt x="304" y="181"/>
                      <a:pt x="295" y="171"/>
                      <a:pt x="284" y="171"/>
                    </a:cubicBezTo>
                    <a:cubicBezTo>
                      <a:pt x="180" y="171"/>
                      <a:pt x="180" y="171"/>
                      <a:pt x="180" y="171"/>
                    </a:cubicBezTo>
                    <a:moveTo>
                      <a:pt x="181" y="172"/>
                    </a:moveTo>
                    <a:cubicBezTo>
                      <a:pt x="219" y="123"/>
                      <a:pt x="219" y="123"/>
                      <a:pt x="219" y="123"/>
                    </a:cubicBezTo>
                    <a:cubicBezTo>
                      <a:pt x="234" y="104"/>
                      <a:pt x="230" y="76"/>
                      <a:pt x="210" y="63"/>
                    </a:cubicBezTo>
                    <a:cubicBezTo>
                      <a:pt x="129" y="9"/>
                      <a:pt x="129" y="9"/>
                      <a:pt x="129" y="9"/>
                    </a:cubicBezTo>
                    <a:cubicBezTo>
                      <a:pt x="120" y="3"/>
                      <a:pt x="106" y="5"/>
                      <a:pt x="99" y="14"/>
                    </a:cubicBezTo>
                    <a:cubicBezTo>
                      <a:pt x="61" y="62"/>
                      <a:pt x="61" y="62"/>
                      <a:pt x="61" y="62"/>
                    </a:cubicBezTo>
                    <a:cubicBezTo>
                      <a:pt x="55" y="71"/>
                      <a:pt x="57" y="83"/>
                      <a:pt x="65" y="89"/>
                    </a:cubicBezTo>
                    <a:cubicBezTo>
                      <a:pt x="65" y="89"/>
                      <a:pt x="65" y="89"/>
                      <a:pt x="65" y="89"/>
                    </a:cubicBezTo>
                    <a:cubicBezTo>
                      <a:pt x="73" y="94"/>
                      <a:pt x="84" y="92"/>
                      <a:pt x="90" y="85"/>
                    </a:cubicBezTo>
                    <a:cubicBezTo>
                      <a:pt x="120" y="46"/>
                      <a:pt x="120" y="46"/>
                      <a:pt x="120" y="46"/>
                    </a:cubicBezTo>
                    <a:cubicBezTo>
                      <a:pt x="155" y="70"/>
                      <a:pt x="155" y="70"/>
                      <a:pt x="155" y="70"/>
                    </a:cubicBezTo>
                    <a:cubicBezTo>
                      <a:pt x="99" y="142"/>
                      <a:pt x="99" y="142"/>
                      <a:pt x="99" y="142"/>
                    </a:cubicBez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0D0D0D"/>
                      </a:gs>
                      <a:gs pos="100000">
                        <a:srgbClr val="0D0D0D"/>
                      </a:gs>
                    </a:gsLst>
                    <a:lin ang="5400000" scaled="0"/>
                  </a:gradFill>
                  <a:effectLst/>
                  <a:uLnTx/>
                  <a:uFillTx/>
                  <a:latin typeface="Segoe UI"/>
                  <a:ea typeface="+mn-ea"/>
                  <a:cs typeface="+mn-cs"/>
                </a:endParaRPr>
              </a:p>
            </p:txBody>
          </p:sp>
          <p:sp>
            <p:nvSpPr>
              <p:cNvPr id="1246" name="people_15" title="Icon of a person behind a podium">
                <a:extLst>
                  <a:ext uri="{FF2B5EF4-FFF2-40B4-BE49-F238E27FC236}">
                    <a16:creationId xmlns:a16="http://schemas.microsoft.com/office/drawing/2014/main" id="{0E2C812B-B6D3-4F02-8F66-1998352713A5}"/>
                  </a:ext>
                </a:extLst>
              </p:cNvPr>
              <p:cNvSpPr>
                <a:spLocks noChangeAspect="1" noEditPoints="1"/>
              </p:cNvSpPr>
              <p:nvPr/>
            </p:nvSpPr>
            <p:spPr bwMode="auto">
              <a:xfrm>
                <a:off x="5351543" y="2023954"/>
                <a:ext cx="248215" cy="302281"/>
              </a:xfrm>
              <a:custGeom>
                <a:avLst/>
                <a:gdLst>
                  <a:gd name="T0" fmla="*/ 95 w 278"/>
                  <a:gd name="T1" fmla="*/ 44 h 340"/>
                  <a:gd name="T2" fmla="*/ 139 w 278"/>
                  <a:gd name="T3" fmla="*/ 0 h 340"/>
                  <a:gd name="T4" fmla="*/ 184 w 278"/>
                  <a:gd name="T5" fmla="*/ 44 h 340"/>
                  <a:gd name="T6" fmla="*/ 139 w 278"/>
                  <a:gd name="T7" fmla="*/ 89 h 340"/>
                  <a:gd name="T8" fmla="*/ 95 w 278"/>
                  <a:gd name="T9" fmla="*/ 44 h 340"/>
                  <a:gd name="T10" fmla="*/ 211 w 278"/>
                  <a:gd name="T11" fmla="*/ 160 h 340"/>
                  <a:gd name="T12" fmla="*/ 139 w 278"/>
                  <a:gd name="T13" fmla="*/ 89 h 340"/>
                  <a:gd name="T14" fmla="*/ 68 w 278"/>
                  <a:gd name="T15" fmla="*/ 160 h 340"/>
                  <a:gd name="T16" fmla="*/ 45 w 278"/>
                  <a:gd name="T17" fmla="*/ 160 h 340"/>
                  <a:gd name="T18" fmla="*/ 45 w 278"/>
                  <a:gd name="T19" fmla="*/ 340 h 340"/>
                  <a:gd name="T20" fmla="*/ 234 w 278"/>
                  <a:gd name="T21" fmla="*/ 340 h 340"/>
                  <a:gd name="T22" fmla="*/ 234 w 278"/>
                  <a:gd name="T23" fmla="*/ 160 h 340"/>
                  <a:gd name="T24" fmla="*/ 0 w 278"/>
                  <a:gd name="T25" fmla="*/ 160 h 340"/>
                  <a:gd name="T26" fmla="*/ 278 w 278"/>
                  <a:gd name="T27" fmla="*/ 16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8" h="340">
                    <a:moveTo>
                      <a:pt x="95" y="44"/>
                    </a:moveTo>
                    <a:cubicBezTo>
                      <a:pt x="95" y="20"/>
                      <a:pt x="115" y="0"/>
                      <a:pt x="139" y="0"/>
                    </a:cubicBezTo>
                    <a:cubicBezTo>
                      <a:pt x="164" y="0"/>
                      <a:pt x="184" y="20"/>
                      <a:pt x="184" y="44"/>
                    </a:cubicBezTo>
                    <a:cubicBezTo>
                      <a:pt x="184" y="69"/>
                      <a:pt x="164" y="89"/>
                      <a:pt x="139" y="89"/>
                    </a:cubicBezTo>
                    <a:cubicBezTo>
                      <a:pt x="115" y="89"/>
                      <a:pt x="95" y="69"/>
                      <a:pt x="95" y="44"/>
                    </a:cubicBezTo>
                    <a:close/>
                    <a:moveTo>
                      <a:pt x="211" y="160"/>
                    </a:moveTo>
                    <a:cubicBezTo>
                      <a:pt x="211" y="121"/>
                      <a:pt x="179" y="89"/>
                      <a:pt x="139" y="89"/>
                    </a:cubicBezTo>
                    <a:cubicBezTo>
                      <a:pt x="100" y="89"/>
                      <a:pt x="68" y="121"/>
                      <a:pt x="68" y="160"/>
                    </a:cubicBezTo>
                    <a:moveTo>
                      <a:pt x="45" y="160"/>
                    </a:moveTo>
                    <a:cubicBezTo>
                      <a:pt x="45" y="340"/>
                      <a:pt x="45" y="340"/>
                      <a:pt x="45" y="340"/>
                    </a:cubicBezTo>
                    <a:cubicBezTo>
                      <a:pt x="234" y="340"/>
                      <a:pt x="234" y="340"/>
                      <a:pt x="234" y="340"/>
                    </a:cubicBezTo>
                    <a:cubicBezTo>
                      <a:pt x="234" y="160"/>
                      <a:pt x="234" y="160"/>
                      <a:pt x="234" y="160"/>
                    </a:cubicBezTo>
                    <a:moveTo>
                      <a:pt x="0" y="160"/>
                    </a:moveTo>
                    <a:cubicBezTo>
                      <a:pt x="278" y="160"/>
                      <a:pt x="278" y="160"/>
                      <a:pt x="278" y="160"/>
                    </a:cubicBez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0D0D0D"/>
                      </a:gs>
                      <a:gs pos="100000">
                        <a:srgbClr val="0D0D0D"/>
                      </a:gs>
                    </a:gsLst>
                    <a:lin ang="5400000" scaled="0"/>
                  </a:gradFill>
                  <a:effectLst/>
                  <a:uLnTx/>
                  <a:uFillTx/>
                  <a:latin typeface="Segoe UI"/>
                  <a:ea typeface="+mn-ea"/>
                  <a:cs typeface="+mn-cs"/>
                </a:endParaRPr>
              </a:p>
            </p:txBody>
          </p:sp>
          <p:sp>
            <p:nvSpPr>
              <p:cNvPr id="1249" name="people_19" title="Icon of a person standing on a circle">
                <a:extLst>
                  <a:ext uri="{FF2B5EF4-FFF2-40B4-BE49-F238E27FC236}">
                    <a16:creationId xmlns:a16="http://schemas.microsoft.com/office/drawing/2014/main" id="{C15B790C-92CA-4FBB-BD0A-9A3D5AF3B5A3}"/>
                  </a:ext>
                </a:extLst>
              </p:cNvPr>
              <p:cNvSpPr>
                <a:spLocks noChangeAspect="1" noEditPoints="1"/>
              </p:cNvSpPr>
              <p:nvPr/>
            </p:nvSpPr>
            <p:spPr bwMode="auto">
              <a:xfrm>
                <a:off x="5940049" y="1990126"/>
                <a:ext cx="262717" cy="340066"/>
              </a:xfrm>
              <a:custGeom>
                <a:avLst/>
                <a:gdLst>
                  <a:gd name="T0" fmla="*/ 100 w 271"/>
                  <a:gd name="T1" fmla="*/ 35 h 352"/>
                  <a:gd name="T2" fmla="*/ 136 w 271"/>
                  <a:gd name="T3" fmla="*/ 0 h 352"/>
                  <a:gd name="T4" fmla="*/ 171 w 271"/>
                  <a:gd name="T5" fmla="*/ 35 h 352"/>
                  <a:gd name="T6" fmla="*/ 136 w 271"/>
                  <a:gd name="T7" fmla="*/ 71 h 352"/>
                  <a:gd name="T8" fmla="*/ 100 w 271"/>
                  <a:gd name="T9" fmla="*/ 35 h 352"/>
                  <a:gd name="T10" fmla="*/ 180 w 271"/>
                  <a:gd name="T11" fmla="*/ 312 h 352"/>
                  <a:gd name="T12" fmla="*/ 181 w 271"/>
                  <a:gd name="T13" fmla="*/ 228 h 352"/>
                  <a:gd name="T14" fmla="*/ 202 w 271"/>
                  <a:gd name="T15" fmla="*/ 207 h 352"/>
                  <a:gd name="T16" fmla="*/ 202 w 271"/>
                  <a:gd name="T17" fmla="*/ 92 h 352"/>
                  <a:gd name="T18" fmla="*/ 181 w 271"/>
                  <a:gd name="T19" fmla="*/ 71 h 352"/>
                  <a:gd name="T20" fmla="*/ 90 w 271"/>
                  <a:gd name="T21" fmla="*/ 71 h 352"/>
                  <a:gd name="T22" fmla="*/ 69 w 271"/>
                  <a:gd name="T23" fmla="*/ 92 h 352"/>
                  <a:gd name="T24" fmla="*/ 69 w 271"/>
                  <a:gd name="T25" fmla="*/ 207 h 352"/>
                  <a:gd name="T26" fmla="*/ 90 w 271"/>
                  <a:gd name="T27" fmla="*/ 228 h 352"/>
                  <a:gd name="T28" fmla="*/ 92 w 271"/>
                  <a:gd name="T29" fmla="*/ 312 h 352"/>
                  <a:gd name="T30" fmla="*/ 136 w 271"/>
                  <a:gd name="T31" fmla="*/ 223 h 352"/>
                  <a:gd name="T32" fmla="*/ 136 w 271"/>
                  <a:gd name="T33" fmla="*/ 312 h 352"/>
                  <a:gd name="T34" fmla="*/ 91 w 271"/>
                  <a:gd name="T35" fmla="*/ 281 h 352"/>
                  <a:gd name="T36" fmla="*/ 0 w 271"/>
                  <a:gd name="T37" fmla="*/ 315 h 352"/>
                  <a:gd name="T38" fmla="*/ 136 w 271"/>
                  <a:gd name="T39" fmla="*/ 352 h 352"/>
                  <a:gd name="T40" fmla="*/ 271 w 271"/>
                  <a:gd name="T41" fmla="*/ 315 h 352"/>
                  <a:gd name="T42" fmla="*/ 180 w 271"/>
                  <a:gd name="T43" fmla="*/ 281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71" h="352">
                    <a:moveTo>
                      <a:pt x="100" y="35"/>
                    </a:moveTo>
                    <a:cubicBezTo>
                      <a:pt x="100" y="16"/>
                      <a:pt x="116" y="0"/>
                      <a:pt x="136" y="0"/>
                    </a:cubicBezTo>
                    <a:cubicBezTo>
                      <a:pt x="155" y="0"/>
                      <a:pt x="171" y="16"/>
                      <a:pt x="171" y="35"/>
                    </a:cubicBezTo>
                    <a:cubicBezTo>
                      <a:pt x="171" y="55"/>
                      <a:pt x="155" y="71"/>
                      <a:pt x="136" y="71"/>
                    </a:cubicBezTo>
                    <a:cubicBezTo>
                      <a:pt x="116" y="71"/>
                      <a:pt x="100" y="55"/>
                      <a:pt x="100" y="35"/>
                    </a:cubicBezTo>
                    <a:close/>
                    <a:moveTo>
                      <a:pt x="180" y="312"/>
                    </a:moveTo>
                    <a:cubicBezTo>
                      <a:pt x="181" y="228"/>
                      <a:pt x="181" y="228"/>
                      <a:pt x="181" y="228"/>
                    </a:cubicBezTo>
                    <a:cubicBezTo>
                      <a:pt x="193" y="228"/>
                      <a:pt x="202" y="218"/>
                      <a:pt x="202" y="207"/>
                    </a:cubicBezTo>
                    <a:cubicBezTo>
                      <a:pt x="202" y="92"/>
                      <a:pt x="202" y="92"/>
                      <a:pt x="202" y="92"/>
                    </a:cubicBezTo>
                    <a:cubicBezTo>
                      <a:pt x="202" y="80"/>
                      <a:pt x="193" y="71"/>
                      <a:pt x="181" y="71"/>
                    </a:cubicBezTo>
                    <a:cubicBezTo>
                      <a:pt x="90" y="71"/>
                      <a:pt x="90" y="71"/>
                      <a:pt x="90" y="71"/>
                    </a:cubicBezTo>
                    <a:cubicBezTo>
                      <a:pt x="78" y="71"/>
                      <a:pt x="69" y="80"/>
                      <a:pt x="69" y="92"/>
                    </a:cubicBezTo>
                    <a:cubicBezTo>
                      <a:pt x="69" y="207"/>
                      <a:pt x="69" y="207"/>
                      <a:pt x="69" y="207"/>
                    </a:cubicBezTo>
                    <a:cubicBezTo>
                      <a:pt x="69" y="218"/>
                      <a:pt x="78" y="228"/>
                      <a:pt x="90" y="228"/>
                    </a:cubicBezTo>
                    <a:cubicBezTo>
                      <a:pt x="92" y="312"/>
                      <a:pt x="92" y="312"/>
                      <a:pt x="92" y="312"/>
                    </a:cubicBezTo>
                    <a:moveTo>
                      <a:pt x="136" y="223"/>
                    </a:moveTo>
                    <a:cubicBezTo>
                      <a:pt x="136" y="312"/>
                      <a:pt x="136" y="312"/>
                      <a:pt x="136" y="312"/>
                    </a:cubicBezTo>
                    <a:moveTo>
                      <a:pt x="91" y="281"/>
                    </a:moveTo>
                    <a:cubicBezTo>
                      <a:pt x="36" y="283"/>
                      <a:pt x="0" y="300"/>
                      <a:pt x="0" y="315"/>
                    </a:cubicBezTo>
                    <a:cubicBezTo>
                      <a:pt x="0" y="336"/>
                      <a:pt x="61" y="352"/>
                      <a:pt x="136" y="352"/>
                    </a:cubicBezTo>
                    <a:cubicBezTo>
                      <a:pt x="211" y="352"/>
                      <a:pt x="271" y="336"/>
                      <a:pt x="271" y="315"/>
                    </a:cubicBezTo>
                    <a:cubicBezTo>
                      <a:pt x="271" y="300"/>
                      <a:pt x="237" y="284"/>
                      <a:pt x="180" y="281"/>
                    </a:cubicBez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0D0D0D"/>
                      </a:gs>
                      <a:gs pos="100000">
                        <a:srgbClr val="0D0D0D"/>
                      </a:gs>
                    </a:gsLst>
                    <a:lin ang="5400000" scaled="0"/>
                  </a:gradFill>
                  <a:effectLst/>
                  <a:uLnTx/>
                  <a:uFillTx/>
                  <a:latin typeface="Segoe UI"/>
                  <a:ea typeface="+mn-ea"/>
                  <a:cs typeface="+mn-cs"/>
                </a:endParaRPr>
              </a:p>
            </p:txBody>
          </p:sp>
          <p:sp>
            <p:nvSpPr>
              <p:cNvPr id="1250" name="people_25" title="Icon of a person climbing a rock formation">
                <a:extLst>
                  <a:ext uri="{FF2B5EF4-FFF2-40B4-BE49-F238E27FC236}">
                    <a16:creationId xmlns:a16="http://schemas.microsoft.com/office/drawing/2014/main" id="{66ACC937-0EDE-4B6E-8C2E-15E85524321C}"/>
                  </a:ext>
                </a:extLst>
              </p:cNvPr>
              <p:cNvSpPr>
                <a:spLocks noChangeAspect="1" noEditPoints="1"/>
              </p:cNvSpPr>
              <p:nvPr/>
            </p:nvSpPr>
            <p:spPr bwMode="auto">
              <a:xfrm>
                <a:off x="6007594" y="1583621"/>
                <a:ext cx="325423" cy="302281"/>
              </a:xfrm>
              <a:custGeom>
                <a:avLst/>
                <a:gdLst>
                  <a:gd name="T0" fmla="*/ 103 w 328"/>
                  <a:gd name="T1" fmla="*/ 120 h 305"/>
                  <a:gd name="T2" fmla="*/ 61 w 328"/>
                  <a:gd name="T3" fmla="*/ 138 h 305"/>
                  <a:gd name="T4" fmla="*/ 43 w 328"/>
                  <a:gd name="T5" fmla="*/ 96 h 305"/>
                  <a:gd name="T6" fmla="*/ 85 w 328"/>
                  <a:gd name="T7" fmla="*/ 78 h 305"/>
                  <a:gd name="T8" fmla="*/ 103 w 328"/>
                  <a:gd name="T9" fmla="*/ 120 h 305"/>
                  <a:gd name="T10" fmla="*/ 328 w 328"/>
                  <a:gd name="T11" fmla="*/ 305 h 305"/>
                  <a:gd name="T12" fmla="*/ 328 w 328"/>
                  <a:gd name="T13" fmla="*/ 185 h 305"/>
                  <a:gd name="T14" fmla="*/ 246 w 328"/>
                  <a:gd name="T15" fmla="*/ 128 h 305"/>
                  <a:gd name="T16" fmla="*/ 236 w 328"/>
                  <a:gd name="T17" fmla="*/ 64 h 305"/>
                  <a:gd name="T18" fmla="*/ 164 w 328"/>
                  <a:gd name="T19" fmla="*/ 0 h 305"/>
                  <a:gd name="T20" fmla="*/ 62 w 328"/>
                  <a:gd name="T21" fmla="*/ 207 h 305"/>
                  <a:gd name="T22" fmla="*/ 110 w 328"/>
                  <a:gd name="T23" fmla="*/ 276 h 305"/>
                  <a:gd name="T24" fmla="*/ 132 w 328"/>
                  <a:gd name="T25" fmla="*/ 284 h 305"/>
                  <a:gd name="T26" fmla="*/ 162 w 328"/>
                  <a:gd name="T27" fmla="*/ 268 h 305"/>
                  <a:gd name="T28" fmla="*/ 215 w 328"/>
                  <a:gd name="T29" fmla="*/ 208 h 305"/>
                  <a:gd name="T30" fmla="*/ 293 w 328"/>
                  <a:gd name="T31" fmla="*/ 225 h 305"/>
                  <a:gd name="T32" fmla="*/ 315 w 328"/>
                  <a:gd name="T33" fmla="*/ 211 h 305"/>
                  <a:gd name="T34" fmla="*/ 315 w 328"/>
                  <a:gd name="T35" fmla="*/ 211 h 305"/>
                  <a:gd name="T36" fmla="*/ 301 w 328"/>
                  <a:gd name="T37" fmla="*/ 190 h 305"/>
                  <a:gd name="T38" fmla="*/ 212 w 328"/>
                  <a:gd name="T39" fmla="*/ 170 h 305"/>
                  <a:gd name="T40" fmla="*/ 195 w 328"/>
                  <a:gd name="T41" fmla="*/ 176 h 305"/>
                  <a:gd name="T42" fmla="*/ 155 w 328"/>
                  <a:gd name="T43" fmla="*/ 214 h 305"/>
                  <a:gd name="T44" fmla="*/ 135 w 328"/>
                  <a:gd name="T45" fmla="*/ 167 h 305"/>
                  <a:gd name="T46" fmla="*/ 178 w 328"/>
                  <a:gd name="T47" fmla="*/ 157 h 305"/>
                  <a:gd name="T48" fmla="*/ 189 w 328"/>
                  <a:gd name="T49" fmla="*/ 149 h 305"/>
                  <a:gd name="T50" fmla="*/ 221 w 328"/>
                  <a:gd name="T51" fmla="*/ 93 h 305"/>
                  <a:gd name="T52" fmla="*/ 215 w 328"/>
                  <a:gd name="T53" fmla="*/ 68 h 305"/>
                  <a:gd name="T54" fmla="*/ 215 w 328"/>
                  <a:gd name="T55" fmla="*/ 68 h 305"/>
                  <a:gd name="T56" fmla="*/ 190 w 328"/>
                  <a:gd name="T57" fmla="*/ 75 h 305"/>
                  <a:gd name="T58" fmla="*/ 162 w 328"/>
                  <a:gd name="T59" fmla="*/ 123 h 305"/>
                  <a:gd name="T60" fmla="*/ 109 w 328"/>
                  <a:gd name="T61" fmla="*/ 136 h 305"/>
                  <a:gd name="T62" fmla="*/ 65 w 328"/>
                  <a:gd name="T63" fmla="*/ 147 h 305"/>
                  <a:gd name="T64" fmla="*/ 50 w 328"/>
                  <a:gd name="T65" fmla="*/ 164 h 305"/>
                  <a:gd name="T66" fmla="*/ 6 w 328"/>
                  <a:gd name="T67" fmla="*/ 220 h 305"/>
                  <a:gd name="T68" fmla="*/ 6 w 328"/>
                  <a:gd name="T69" fmla="*/ 220 h 305"/>
                  <a:gd name="T70" fmla="*/ 7 w 328"/>
                  <a:gd name="T71" fmla="*/ 244 h 305"/>
                  <a:gd name="T72" fmla="*/ 45 w 328"/>
                  <a:gd name="T73" fmla="*/ 286 h 305"/>
                  <a:gd name="T74" fmla="*/ 71 w 328"/>
                  <a:gd name="T75" fmla="*/ 287 h 305"/>
                  <a:gd name="T76" fmla="*/ 71 w 328"/>
                  <a:gd name="T77" fmla="*/ 287 h 305"/>
                  <a:gd name="T78" fmla="*/ 72 w 328"/>
                  <a:gd name="T79" fmla="*/ 261 h 305"/>
                  <a:gd name="T80" fmla="*/ 44 w 328"/>
                  <a:gd name="T81" fmla="*/ 231 h 305"/>
                  <a:gd name="T82" fmla="*/ 74 w 328"/>
                  <a:gd name="T83" fmla="*/ 192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28" h="305">
                    <a:moveTo>
                      <a:pt x="103" y="120"/>
                    </a:moveTo>
                    <a:cubicBezTo>
                      <a:pt x="96" y="137"/>
                      <a:pt x="77" y="145"/>
                      <a:pt x="61" y="138"/>
                    </a:cubicBezTo>
                    <a:cubicBezTo>
                      <a:pt x="44" y="131"/>
                      <a:pt x="36" y="112"/>
                      <a:pt x="43" y="96"/>
                    </a:cubicBezTo>
                    <a:cubicBezTo>
                      <a:pt x="50" y="79"/>
                      <a:pt x="69" y="72"/>
                      <a:pt x="85" y="78"/>
                    </a:cubicBezTo>
                    <a:cubicBezTo>
                      <a:pt x="101" y="85"/>
                      <a:pt x="109" y="104"/>
                      <a:pt x="103" y="120"/>
                    </a:cubicBezTo>
                    <a:close/>
                    <a:moveTo>
                      <a:pt x="328" y="305"/>
                    </a:moveTo>
                    <a:cubicBezTo>
                      <a:pt x="328" y="185"/>
                      <a:pt x="328" y="185"/>
                      <a:pt x="328" y="185"/>
                    </a:cubicBezTo>
                    <a:cubicBezTo>
                      <a:pt x="246" y="128"/>
                      <a:pt x="246" y="128"/>
                      <a:pt x="246" y="128"/>
                    </a:cubicBezTo>
                    <a:cubicBezTo>
                      <a:pt x="236" y="64"/>
                      <a:pt x="236" y="64"/>
                      <a:pt x="236" y="64"/>
                    </a:cubicBezTo>
                    <a:cubicBezTo>
                      <a:pt x="164" y="0"/>
                      <a:pt x="164" y="0"/>
                      <a:pt x="164" y="0"/>
                    </a:cubicBezTo>
                    <a:moveTo>
                      <a:pt x="62" y="207"/>
                    </a:moveTo>
                    <a:cubicBezTo>
                      <a:pt x="76" y="233"/>
                      <a:pt x="107" y="273"/>
                      <a:pt x="110" y="276"/>
                    </a:cubicBezTo>
                    <a:cubicBezTo>
                      <a:pt x="114" y="279"/>
                      <a:pt x="124" y="284"/>
                      <a:pt x="132" y="284"/>
                    </a:cubicBezTo>
                    <a:cubicBezTo>
                      <a:pt x="145" y="283"/>
                      <a:pt x="156" y="277"/>
                      <a:pt x="162" y="268"/>
                    </a:cubicBezTo>
                    <a:cubicBezTo>
                      <a:pt x="215" y="208"/>
                      <a:pt x="215" y="208"/>
                      <a:pt x="215" y="208"/>
                    </a:cubicBezTo>
                    <a:cubicBezTo>
                      <a:pt x="293" y="225"/>
                      <a:pt x="293" y="225"/>
                      <a:pt x="293" y="225"/>
                    </a:cubicBezTo>
                    <a:cubicBezTo>
                      <a:pt x="303" y="227"/>
                      <a:pt x="313" y="221"/>
                      <a:pt x="315" y="211"/>
                    </a:cubicBezTo>
                    <a:cubicBezTo>
                      <a:pt x="315" y="211"/>
                      <a:pt x="315" y="211"/>
                      <a:pt x="315" y="211"/>
                    </a:cubicBezTo>
                    <a:cubicBezTo>
                      <a:pt x="317" y="201"/>
                      <a:pt x="311" y="192"/>
                      <a:pt x="301" y="190"/>
                    </a:cubicBezTo>
                    <a:cubicBezTo>
                      <a:pt x="212" y="170"/>
                      <a:pt x="212" y="170"/>
                      <a:pt x="212" y="170"/>
                    </a:cubicBezTo>
                    <a:cubicBezTo>
                      <a:pt x="206" y="169"/>
                      <a:pt x="199" y="171"/>
                      <a:pt x="195" y="176"/>
                    </a:cubicBezTo>
                    <a:cubicBezTo>
                      <a:pt x="155" y="214"/>
                      <a:pt x="155" y="214"/>
                      <a:pt x="155" y="214"/>
                    </a:cubicBezTo>
                    <a:cubicBezTo>
                      <a:pt x="155" y="214"/>
                      <a:pt x="138" y="174"/>
                      <a:pt x="135" y="167"/>
                    </a:cubicBezTo>
                    <a:cubicBezTo>
                      <a:pt x="178" y="157"/>
                      <a:pt x="178" y="157"/>
                      <a:pt x="178" y="157"/>
                    </a:cubicBezTo>
                    <a:cubicBezTo>
                      <a:pt x="182" y="156"/>
                      <a:pt x="187" y="153"/>
                      <a:pt x="189" y="149"/>
                    </a:cubicBezTo>
                    <a:cubicBezTo>
                      <a:pt x="221" y="93"/>
                      <a:pt x="221" y="93"/>
                      <a:pt x="221" y="93"/>
                    </a:cubicBezTo>
                    <a:cubicBezTo>
                      <a:pt x="226" y="84"/>
                      <a:pt x="223" y="73"/>
                      <a:pt x="215" y="68"/>
                    </a:cubicBezTo>
                    <a:cubicBezTo>
                      <a:pt x="215" y="68"/>
                      <a:pt x="215" y="68"/>
                      <a:pt x="215" y="68"/>
                    </a:cubicBezTo>
                    <a:cubicBezTo>
                      <a:pt x="206" y="63"/>
                      <a:pt x="195" y="66"/>
                      <a:pt x="190" y="75"/>
                    </a:cubicBezTo>
                    <a:cubicBezTo>
                      <a:pt x="162" y="123"/>
                      <a:pt x="162" y="123"/>
                      <a:pt x="162" y="123"/>
                    </a:cubicBezTo>
                    <a:cubicBezTo>
                      <a:pt x="109" y="136"/>
                      <a:pt x="109" y="136"/>
                      <a:pt x="109" y="136"/>
                    </a:cubicBezTo>
                    <a:cubicBezTo>
                      <a:pt x="65" y="147"/>
                      <a:pt x="65" y="147"/>
                      <a:pt x="65" y="147"/>
                    </a:cubicBezTo>
                    <a:cubicBezTo>
                      <a:pt x="50" y="164"/>
                      <a:pt x="50" y="164"/>
                      <a:pt x="50" y="164"/>
                    </a:cubicBezTo>
                    <a:cubicBezTo>
                      <a:pt x="6" y="220"/>
                      <a:pt x="6" y="220"/>
                      <a:pt x="6" y="220"/>
                    </a:cubicBezTo>
                    <a:cubicBezTo>
                      <a:pt x="6" y="220"/>
                      <a:pt x="6" y="220"/>
                      <a:pt x="6" y="220"/>
                    </a:cubicBezTo>
                    <a:cubicBezTo>
                      <a:pt x="0" y="227"/>
                      <a:pt x="0" y="238"/>
                      <a:pt x="7" y="244"/>
                    </a:cubicBezTo>
                    <a:cubicBezTo>
                      <a:pt x="45" y="286"/>
                      <a:pt x="45" y="286"/>
                      <a:pt x="45" y="286"/>
                    </a:cubicBezTo>
                    <a:cubicBezTo>
                      <a:pt x="52" y="293"/>
                      <a:pt x="64" y="294"/>
                      <a:pt x="71" y="287"/>
                    </a:cubicBezTo>
                    <a:cubicBezTo>
                      <a:pt x="71" y="287"/>
                      <a:pt x="71" y="287"/>
                      <a:pt x="71" y="287"/>
                    </a:cubicBezTo>
                    <a:cubicBezTo>
                      <a:pt x="78" y="280"/>
                      <a:pt x="79" y="268"/>
                      <a:pt x="72" y="261"/>
                    </a:cubicBezTo>
                    <a:cubicBezTo>
                      <a:pt x="44" y="231"/>
                      <a:pt x="44" y="231"/>
                      <a:pt x="44" y="231"/>
                    </a:cubicBezTo>
                    <a:cubicBezTo>
                      <a:pt x="74" y="192"/>
                      <a:pt x="74" y="192"/>
                      <a:pt x="74" y="192"/>
                    </a:cubicBez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0D0D0D"/>
                      </a:gs>
                      <a:gs pos="100000">
                        <a:srgbClr val="0D0D0D"/>
                      </a:gs>
                    </a:gsLst>
                    <a:lin ang="5400000" scaled="0"/>
                  </a:gradFill>
                  <a:effectLst/>
                  <a:uLnTx/>
                  <a:uFillTx/>
                  <a:latin typeface="Segoe UI"/>
                  <a:ea typeface="+mn-ea"/>
                  <a:cs typeface="+mn-cs"/>
                </a:endParaRPr>
              </a:p>
            </p:txBody>
          </p:sp>
          <p:sp>
            <p:nvSpPr>
              <p:cNvPr id="1251" name="Telemarketer_E7B9" title="Icon of a person wearing a headset">
                <a:extLst>
                  <a:ext uri="{FF2B5EF4-FFF2-40B4-BE49-F238E27FC236}">
                    <a16:creationId xmlns:a16="http://schemas.microsoft.com/office/drawing/2014/main" id="{C2DC37A8-9FB9-47AA-A2C5-56546591692A}"/>
                  </a:ext>
                </a:extLst>
              </p:cNvPr>
              <p:cNvSpPr>
                <a:spLocks noChangeAspect="1" noEditPoints="1"/>
              </p:cNvSpPr>
              <p:nvPr/>
            </p:nvSpPr>
            <p:spPr bwMode="auto">
              <a:xfrm>
                <a:off x="5687935" y="1545677"/>
                <a:ext cx="173115" cy="206462"/>
              </a:xfrm>
              <a:custGeom>
                <a:avLst/>
                <a:gdLst>
                  <a:gd name="T0" fmla="*/ 0 w 3250"/>
                  <a:gd name="T1" fmla="*/ 3875 h 3875"/>
                  <a:gd name="T2" fmla="*/ 1625 w 3250"/>
                  <a:gd name="T3" fmla="*/ 2250 h 3875"/>
                  <a:gd name="T4" fmla="*/ 3250 w 3250"/>
                  <a:gd name="T5" fmla="*/ 3875 h 3875"/>
                  <a:gd name="T6" fmla="*/ 750 w 3250"/>
                  <a:gd name="T7" fmla="*/ 1750 h 3875"/>
                  <a:gd name="T8" fmla="*/ 750 w 3250"/>
                  <a:gd name="T9" fmla="*/ 750 h 3875"/>
                  <a:gd name="T10" fmla="*/ 500 w 3250"/>
                  <a:gd name="T11" fmla="*/ 500 h 3875"/>
                  <a:gd name="T12" fmla="*/ 250 w 3250"/>
                  <a:gd name="T13" fmla="*/ 750 h 3875"/>
                  <a:gd name="T14" fmla="*/ 250 w 3250"/>
                  <a:gd name="T15" fmla="*/ 1500 h 3875"/>
                  <a:gd name="T16" fmla="*/ 500 w 3250"/>
                  <a:gd name="T17" fmla="*/ 1750 h 3875"/>
                  <a:gd name="T18" fmla="*/ 1500 w 3250"/>
                  <a:gd name="T19" fmla="*/ 1750 h 3875"/>
                  <a:gd name="T20" fmla="*/ 690 w 3250"/>
                  <a:gd name="T21" fmla="*/ 1751 h 3875"/>
                  <a:gd name="T22" fmla="*/ 1625 w 3250"/>
                  <a:gd name="T23" fmla="*/ 2250 h 3875"/>
                  <a:gd name="T24" fmla="*/ 2750 w 3250"/>
                  <a:gd name="T25" fmla="*/ 1125 h 3875"/>
                  <a:gd name="T26" fmla="*/ 1625 w 3250"/>
                  <a:gd name="T27" fmla="*/ 0 h 3875"/>
                  <a:gd name="T28" fmla="*/ 689 w 3250"/>
                  <a:gd name="T29" fmla="*/ 500 h 38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50" h="3875">
                    <a:moveTo>
                      <a:pt x="0" y="3875"/>
                    </a:moveTo>
                    <a:cubicBezTo>
                      <a:pt x="0" y="2978"/>
                      <a:pt x="728" y="2250"/>
                      <a:pt x="1625" y="2250"/>
                    </a:cubicBezTo>
                    <a:cubicBezTo>
                      <a:pt x="2522" y="2250"/>
                      <a:pt x="3250" y="2978"/>
                      <a:pt x="3250" y="3875"/>
                    </a:cubicBezTo>
                    <a:moveTo>
                      <a:pt x="750" y="1750"/>
                    </a:moveTo>
                    <a:cubicBezTo>
                      <a:pt x="750" y="750"/>
                      <a:pt x="750" y="750"/>
                      <a:pt x="750" y="750"/>
                    </a:cubicBezTo>
                    <a:cubicBezTo>
                      <a:pt x="750" y="612"/>
                      <a:pt x="638" y="500"/>
                      <a:pt x="500" y="500"/>
                    </a:cubicBezTo>
                    <a:cubicBezTo>
                      <a:pt x="362" y="500"/>
                      <a:pt x="250" y="612"/>
                      <a:pt x="250" y="750"/>
                    </a:cubicBezTo>
                    <a:cubicBezTo>
                      <a:pt x="250" y="1500"/>
                      <a:pt x="250" y="1500"/>
                      <a:pt x="250" y="1500"/>
                    </a:cubicBezTo>
                    <a:cubicBezTo>
                      <a:pt x="250" y="1638"/>
                      <a:pt x="362" y="1750"/>
                      <a:pt x="500" y="1750"/>
                    </a:cubicBezTo>
                    <a:cubicBezTo>
                      <a:pt x="1500" y="1750"/>
                      <a:pt x="1500" y="1750"/>
                      <a:pt x="1500" y="1750"/>
                    </a:cubicBezTo>
                    <a:moveTo>
                      <a:pt x="690" y="1751"/>
                    </a:moveTo>
                    <a:cubicBezTo>
                      <a:pt x="892" y="2052"/>
                      <a:pt x="1235" y="2250"/>
                      <a:pt x="1625" y="2250"/>
                    </a:cubicBezTo>
                    <a:cubicBezTo>
                      <a:pt x="2246" y="2250"/>
                      <a:pt x="2750" y="1746"/>
                      <a:pt x="2750" y="1125"/>
                    </a:cubicBezTo>
                    <a:cubicBezTo>
                      <a:pt x="2750" y="504"/>
                      <a:pt x="2246" y="0"/>
                      <a:pt x="1625" y="0"/>
                    </a:cubicBezTo>
                    <a:cubicBezTo>
                      <a:pt x="1235" y="0"/>
                      <a:pt x="891" y="199"/>
                      <a:pt x="689" y="500"/>
                    </a:cubicBez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0D0D0D"/>
                      </a:gs>
                      <a:gs pos="100000">
                        <a:srgbClr val="0D0D0D"/>
                      </a:gs>
                    </a:gsLst>
                    <a:lin ang="5400000" scaled="0"/>
                  </a:gradFill>
                  <a:effectLst/>
                  <a:uLnTx/>
                  <a:uFillTx/>
                  <a:latin typeface="Segoe UI"/>
                  <a:ea typeface="+mn-ea"/>
                  <a:cs typeface="+mn-cs"/>
                </a:endParaRPr>
              </a:p>
            </p:txBody>
          </p:sp>
        </p:grpSp>
      </p:grpSp>
      <p:sp>
        <p:nvSpPr>
          <p:cNvPr id="169" name="Rectangle 168">
            <a:extLst>
              <a:ext uri="{FF2B5EF4-FFF2-40B4-BE49-F238E27FC236}">
                <a16:creationId xmlns:a16="http://schemas.microsoft.com/office/drawing/2014/main" id="{03BF04E2-283A-400E-9205-AE5ED62F753B}"/>
              </a:ext>
            </a:extLst>
          </p:cNvPr>
          <p:cNvSpPr/>
          <p:nvPr/>
        </p:nvSpPr>
        <p:spPr>
          <a:xfrm>
            <a:off x="2832784" y="6246703"/>
            <a:ext cx="2256051" cy="326243"/>
          </a:xfrm>
          <a:prstGeom prst="rect">
            <a:avLst/>
          </a:prstGeom>
          <a:noFill/>
        </p:spPr>
        <p:txBody>
          <a:bodyPr wrap="square" lIns="91440" tIns="0" bIns="0">
            <a:spAutoFit/>
          </a:bodyPr>
          <a:lstStyle/>
          <a:p>
            <a:pPr marL="0" marR="0" lvl="0" indent="0" algn="l" defTabSz="914367" rtl="0" eaLnBrk="1" fontAlgn="auto" latinLnBrk="0" hangingPunct="1">
              <a:lnSpc>
                <a:spcPct val="90000"/>
              </a:lnSpc>
              <a:spcBef>
                <a:spcPts val="600"/>
              </a:spcBef>
              <a:spcAft>
                <a:spcPts val="0"/>
              </a:spcAft>
              <a:buClrTx/>
              <a:buSzTx/>
              <a:buFontTx/>
              <a:buNone/>
              <a:tabLst/>
              <a:defRPr/>
            </a:pPr>
            <a:r>
              <a:rPr kumimoji="0" lang="en-AU" sz="900" b="0" i="0" u="none" strike="noStrike" kern="1200" cap="none" spc="0" normalizeH="0" baseline="0" noProof="0">
                <a:ln>
                  <a:noFill/>
                </a:ln>
                <a:gradFill>
                  <a:gsLst>
                    <a:gs pos="0">
                      <a:srgbClr val="0D0D0D"/>
                    </a:gs>
                    <a:gs pos="100000">
                      <a:srgbClr val="0D0D0D"/>
                    </a:gs>
                  </a:gsLst>
                  <a:lin ang="5400000" scaled="0"/>
                </a:gradFill>
                <a:effectLst/>
                <a:uLnTx/>
                <a:uFillTx/>
                <a:latin typeface="Segoe UI"/>
                <a:ea typeface="+mn-ea"/>
                <a:cs typeface="+mn-cs"/>
              </a:rPr>
              <a:t>Remote monitoring and fault detection</a:t>
            </a:r>
          </a:p>
          <a:p>
            <a:pPr marL="0" marR="0" lvl="0" indent="0" algn="l" defTabSz="914367" rtl="0" eaLnBrk="1" fontAlgn="auto" latinLnBrk="0" hangingPunct="1">
              <a:lnSpc>
                <a:spcPct val="90000"/>
              </a:lnSpc>
              <a:spcBef>
                <a:spcPts val="600"/>
              </a:spcBef>
              <a:spcAft>
                <a:spcPts val="0"/>
              </a:spcAft>
              <a:buClrTx/>
              <a:buSzTx/>
              <a:buFontTx/>
              <a:buNone/>
              <a:tabLst/>
              <a:defRPr/>
            </a:pPr>
            <a:r>
              <a:rPr kumimoji="0" lang="en-AU" sz="900" b="0" i="0" u="none" strike="noStrike" kern="1200" cap="none" spc="0" normalizeH="0" baseline="0" noProof="0">
                <a:ln>
                  <a:noFill/>
                </a:ln>
                <a:gradFill>
                  <a:gsLst>
                    <a:gs pos="0">
                      <a:srgbClr val="0D0D0D"/>
                    </a:gs>
                    <a:gs pos="100000">
                      <a:srgbClr val="0D0D0D"/>
                    </a:gs>
                  </a:gsLst>
                  <a:lin ang="5400000" scaled="0"/>
                </a:gradFill>
                <a:effectLst/>
                <a:uLnTx/>
                <a:uFillTx/>
                <a:latin typeface="Segoe UI"/>
                <a:ea typeface="+mn-ea"/>
                <a:cs typeface="+mn-cs"/>
              </a:rPr>
              <a:t>Predictive maintenance</a:t>
            </a:r>
          </a:p>
        </p:txBody>
      </p:sp>
      <p:sp>
        <p:nvSpPr>
          <p:cNvPr id="170" name="Rectangle 169">
            <a:extLst>
              <a:ext uri="{FF2B5EF4-FFF2-40B4-BE49-F238E27FC236}">
                <a16:creationId xmlns:a16="http://schemas.microsoft.com/office/drawing/2014/main" id="{FA836215-71BC-4118-9B28-8FDEC3E16B8D}"/>
              </a:ext>
            </a:extLst>
          </p:cNvPr>
          <p:cNvSpPr/>
          <p:nvPr/>
        </p:nvSpPr>
        <p:spPr>
          <a:xfrm>
            <a:off x="5270283" y="5493369"/>
            <a:ext cx="2594729" cy="931024"/>
          </a:xfrm>
          <a:prstGeom prst="rect">
            <a:avLst/>
          </a:prstGeom>
        </p:spPr>
        <p:txBody>
          <a:bodyPr wrap="square" lIns="91440" tIns="0" bIns="0">
            <a:spAutoFit/>
          </a:bodyPr>
          <a:lstStyle/>
          <a:p>
            <a:pPr marL="0" marR="0" lvl="0" indent="0" algn="l" defTabSz="914367" rtl="0" eaLnBrk="1" fontAlgn="auto" latinLnBrk="0" hangingPunct="1">
              <a:lnSpc>
                <a:spcPct val="90000"/>
              </a:lnSpc>
              <a:spcBef>
                <a:spcPts val="600"/>
              </a:spcBef>
              <a:spcAft>
                <a:spcPts val="0"/>
              </a:spcAft>
              <a:buClrTx/>
              <a:buSzTx/>
              <a:buFontTx/>
              <a:buNone/>
              <a:tabLst/>
              <a:defRPr/>
            </a:pPr>
            <a:r>
              <a:rPr kumimoji="0" lang="en-AU" sz="900" b="0" i="0" u="none" strike="noStrike" kern="1200" cap="none" spc="0" normalizeH="0" baseline="0" noProof="0">
                <a:ln>
                  <a:noFill/>
                </a:ln>
                <a:gradFill>
                  <a:gsLst>
                    <a:gs pos="0">
                      <a:srgbClr val="0D0D0D"/>
                    </a:gs>
                    <a:gs pos="100000">
                      <a:srgbClr val="0D0D0D"/>
                    </a:gs>
                  </a:gsLst>
                  <a:lin ang="5400000" scaled="0"/>
                </a:gradFill>
                <a:effectLst/>
                <a:uLnTx/>
                <a:uFillTx/>
                <a:latin typeface="Segoe UI"/>
                <a:ea typeface="+mn-ea"/>
                <a:cs typeface="+mn-cs"/>
              </a:rPr>
              <a:t>Tenant apps</a:t>
            </a:r>
          </a:p>
          <a:p>
            <a:pPr marL="0" marR="0" lvl="0" indent="0" algn="l" defTabSz="914367" rtl="0" eaLnBrk="1" fontAlgn="auto" latinLnBrk="0" hangingPunct="1">
              <a:lnSpc>
                <a:spcPct val="90000"/>
              </a:lnSpc>
              <a:spcBef>
                <a:spcPts val="600"/>
              </a:spcBef>
              <a:spcAft>
                <a:spcPts val="0"/>
              </a:spcAft>
              <a:buClrTx/>
              <a:buSzTx/>
              <a:buFontTx/>
              <a:buNone/>
              <a:tabLst/>
              <a:defRPr/>
            </a:pPr>
            <a:r>
              <a:rPr kumimoji="0" lang="en-AU" sz="900" b="0" i="0" u="none" strike="noStrike" kern="1200" cap="none" spc="0" normalizeH="0" baseline="0" noProof="0">
                <a:ln>
                  <a:noFill/>
                </a:ln>
                <a:gradFill>
                  <a:gsLst>
                    <a:gs pos="0">
                      <a:srgbClr val="0D0D0D"/>
                    </a:gs>
                    <a:gs pos="100000">
                      <a:srgbClr val="0D0D0D"/>
                    </a:gs>
                  </a:gsLst>
                  <a:lin ang="5400000" scaled="0"/>
                </a:gradFill>
                <a:effectLst/>
                <a:uLnTx/>
                <a:uFillTx/>
                <a:latin typeface="Segoe UI"/>
                <a:ea typeface="+mn-ea"/>
                <a:cs typeface="+mn-cs"/>
              </a:rPr>
              <a:t>Employee productivity, comfort, satisfaction</a:t>
            </a:r>
          </a:p>
          <a:p>
            <a:pPr marL="0" marR="0" lvl="0" indent="0" algn="l" defTabSz="914367" rtl="0" eaLnBrk="1" fontAlgn="auto" latinLnBrk="0" hangingPunct="1">
              <a:lnSpc>
                <a:spcPct val="90000"/>
              </a:lnSpc>
              <a:spcBef>
                <a:spcPts val="600"/>
              </a:spcBef>
              <a:spcAft>
                <a:spcPts val="0"/>
              </a:spcAft>
              <a:buClrTx/>
              <a:buSzTx/>
              <a:buFontTx/>
              <a:buNone/>
              <a:tabLst/>
              <a:defRPr/>
            </a:pPr>
            <a:r>
              <a:rPr kumimoji="0" lang="en-AU" sz="900" b="0" i="0" u="none" strike="noStrike" kern="1200" cap="none" spc="0" normalizeH="0" baseline="0" noProof="0">
                <a:ln>
                  <a:noFill/>
                </a:ln>
                <a:gradFill>
                  <a:gsLst>
                    <a:gs pos="0">
                      <a:srgbClr val="0D0D0D"/>
                    </a:gs>
                    <a:gs pos="100000">
                      <a:srgbClr val="0D0D0D"/>
                    </a:gs>
                  </a:gsLst>
                  <a:lin ang="5400000" scaled="0"/>
                </a:gradFill>
                <a:effectLst/>
                <a:uLnTx/>
                <a:uFillTx/>
                <a:latin typeface="Segoe UI"/>
                <a:ea typeface="+mn-ea"/>
                <a:cs typeface="+mn-cs"/>
              </a:rPr>
              <a:t>Indoor mapping, location, wayfinding</a:t>
            </a:r>
          </a:p>
          <a:p>
            <a:pPr marL="0" marR="0" lvl="0" indent="0" algn="l" defTabSz="914367" rtl="0" eaLnBrk="1" fontAlgn="auto" latinLnBrk="0" hangingPunct="1">
              <a:lnSpc>
                <a:spcPct val="90000"/>
              </a:lnSpc>
              <a:spcBef>
                <a:spcPts val="600"/>
              </a:spcBef>
              <a:spcAft>
                <a:spcPts val="0"/>
              </a:spcAft>
              <a:buClrTx/>
              <a:buSzTx/>
              <a:buFontTx/>
              <a:buNone/>
              <a:tabLst/>
              <a:defRPr/>
            </a:pPr>
            <a:r>
              <a:rPr kumimoji="0" lang="en-AU" sz="900" b="0" i="0" u="none" strike="noStrike" kern="1200" cap="none" spc="0" normalizeH="0" baseline="0" noProof="0">
                <a:ln>
                  <a:noFill/>
                </a:ln>
                <a:gradFill>
                  <a:gsLst>
                    <a:gs pos="0">
                      <a:srgbClr val="0D0D0D"/>
                    </a:gs>
                    <a:gs pos="100000">
                      <a:srgbClr val="0D0D0D"/>
                    </a:gs>
                  </a:gsLst>
                  <a:lin ang="5400000" scaled="0"/>
                </a:gradFill>
                <a:effectLst/>
                <a:uLnTx/>
                <a:uFillTx/>
                <a:latin typeface="Segoe UI"/>
                <a:ea typeface="+mn-ea"/>
                <a:cs typeface="+mn-cs"/>
              </a:rPr>
              <a:t>Mixed reality</a:t>
            </a:r>
          </a:p>
          <a:p>
            <a:pPr marL="0" marR="0" lvl="0" indent="0" algn="l" defTabSz="914367" rtl="0" eaLnBrk="1" fontAlgn="auto" latinLnBrk="0" hangingPunct="1">
              <a:lnSpc>
                <a:spcPct val="90000"/>
              </a:lnSpc>
              <a:spcBef>
                <a:spcPts val="600"/>
              </a:spcBef>
              <a:spcAft>
                <a:spcPts val="0"/>
              </a:spcAft>
              <a:buClrTx/>
              <a:buSzTx/>
              <a:buFontTx/>
              <a:buNone/>
              <a:tabLst/>
              <a:defRPr/>
            </a:pPr>
            <a:r>
              <a:rPr kumimoji="0" lang="en-AU" sz="900" b="0" i="0" u="none" strike="noStrike" kern="1200" cap="none" spc="0" normalizeH="0" baseline="0" noProof="0">
                <a:ln>
                  <a:noFill/>
                </a:ln>
                <a:gradFill>
                  <a:gsLst>
                    <a:gs pos="0">
                      <a:srgbClr val="0D0D0D"/>
                    </a:gs>
                    <a:gs pos="100000">
                      <a:srgbClr val="0D0D0D"/>
                    </a:gs>
                  </a:gsLst>
                  <a:lin ang="5400000" scaled="0"/>
                </a:gradFill>
                <a:effectLst/>
                <a:uLnTx/>
                <a:uFillTx/>
                <a:latin typeface="Segoe UI"/>
                <a:ea typeface="+mn-ea"/>
                <a:cs typeface="+mn-cs"/>
              </a:rPr>
              <a:t>Cognition</a:t>
            </a:r>
          </a:p>
        </p:txBody>
      </p:sp>
      <p:sp>
        <p:nvSpPr>
          <p:cNvPr id="171" name="Rectangle 170">
            <a:extLst>
              <a:ext uri="{FF2B5EF4-FFF2-40B4-BE49-F238E27FC236}">
                <a16:creationId xmlns:a16="http://schemas.microsoft.com/office/drawing/2014/main" id="{45A7D886-721B-43DA-AD3A-7ADC56292284}"/>
              </a:ext>
            </a:extLst>
          </p:cNvPr>
          <p:cNvSpPr/>
          <p:nvPr/>
        </p:nvSpPr>
        <p:spPr>
          <a:xfrm>
            <a:off x="7881031" y="5032196"/>
            <a:ext cx="1923606" cy="798680"/>
          </a:xfrm>
          <a:prstGeom prst="rect">
            <a:avLst/>
          </a:prstGeom>
          <a:noFill/>
        </p:spPr>
        <p:txBody>
          <a:bodyPr wrap="square" lIns="91440" tIns="0" bIns="0">
            <a:spAutoFit/>
          </a:bodyPr>
          <a:lstStyle/>
          <a:p>
            <a:pPr marL="0" marR="0" lvl="0" indent="0" algn="l" defTabSz="914367" rtl="0" eaLnBrk="1" fontAlgn="auto" latinLnBrk="0" hangingPunct="1">
              <a:lnSpc>
                <a:spcPct val="90000"/>
              </a:lnSpc>
              <a:spcBef>
                <a:spcPts val="600"/>
              </a:spcBef>
              <a:spcAft>
                <a:spcPts val="0"/>
              </a:spcAft>
              <a:buClrTx/>
              <a:buSzTx/>
              <a:buFontTx/>
              <a:buNone/>
              <a:tabLst/>
              <a:defRPr/>
            </a:pPr>
            <a:r>
              <a:rPr kumimoji="0" lang="en-AU" sz="900" b="0" i="0" u="none" strike="noStrike" kern="1200" cap="none" spc="0" normalizeH="0" baseline="0" noProof="0">
                <a:ln>
                  <a:noFill/>
                </a:ln>
                <a:gradFill>
                  <a:gsLst>
                    <a:gs pos="0">
                      <a:srgbClr val="0D0D0D"/>
                    </a:gs>
                    <a:gs pos="100000">
                      <a:srgbClr val="0D0D0D"/>
                    </a:gs>
                  </a:gsLst>
                  <a:lin ang="5400000" scaled="0"/>
                </a:gradFill>
                <a:effectLst/>
                <a:uLnTx/>
                <a:uFillTx/>
                <a:latin typeface="Segoe UI"/>
                <a:ea typeface="+mn-ea"/>
                <a:cs typeface="+mn-cs"/>
              </a:rPr>
              <a:t>Occupancy and utilization</a:t>
            </a:r>
          </a:p>
          <a:p>
            <a:pPr marL="0" marR="0" lvl="0" indent="0" algn="l" defTabSz="914367" rtl="0" eaLnBrk="1" fontAlgn="auto" latinLnBrk="0" hangingPunct="1">
              <a:lnSpc>
                <a:spcPct val="90000"/>
              </a:lnSpc>
              <a:spcBef>
                <a:spcPts val="600"/>
              </a:spcBef>
              <a:spcAft>
                <a:spcPts val="0"/>
              </a:spcAft>
              <a:buClrTx/>
              <a:buSzTx/>
              <a:buFontTx/>
              <a:buNone/>
              <a:tabLst/>
              <a:defRPr/>
            </a:pPr>
            <a:r>
              <a:rPr kumimoji="0" lang="en-AU" sz="900" b="0" i="0" u="none" strike="noStrike" kern="1200" cap="none" spc="0" normalizeH="0" baseline="0" noProof="0">
                <a:ln>
                  <a:noFill/>
                </a:ln>
                <a:gradFill>
                  <a:gsLst>
                    <a:gs pos="0">
                      <a:srgbClr val="0D0D0D"/>
                    </a:gs>
                    <a:gs pos="100000">
                      <a:srgbClr val="0D0D0D"/>
                    </a:gs>
                  </a:gsLst>
                  <a:lin ang="5400000" scaled="0"/>
                </a:gradFill>
                <a:effectLst/>
                <a:uLnTx/>
                <a:uFillTx/>
                <a:latin typeface="Segoe UI"/>
                <a:ea typeface="+mn-ea"/>
                <a:cs typeface="+mn-cs"/>
              </a:rPr>
              <a:t>Workplace advisor</a:t>
            </a:r>
          </a:p>
          <a:p>
            <a:pPr marL="0" marR="0" lvl="0" indent="0" algn="l" defTabSz="914367" rtl="0" eaLnBrk="1" fontAlgn="auto" latinLnBrk="0" hangingPunct="1">
              <a:lnSpc>
                <a:spcPct val="90000"/>
              </a:lnSpc>
              <a:spcBef>
                <a:spcPts val="600"/>
              </a:spcBef>
              <a:spcAft>
                <a:spcPts val="0"/>
              </a:spcAft>
              <a:buClrTx/>
              <a:buSzTx/>
              <a:buFontTx/>
              <a:buNone/>
              <a:tabLst/>
              <a:defRPr/>
            </a:pPr>
            <a:r>
              <a:rPr kumimoji="0" lang="en-AU" sz="900" b="0" i="0" u="none" strike="noStrike" kern="1200" cap="none" spc="0" normalizeH="0" baseline="0" noProof="0">
                <a:ln>
                  <a:noFill/>
                </a:ln>
                <a:gradFill>
                  <a:gsLst>
                    <a:gs pos="0">
                      <a:srgbClr val="0D0D0D"/>
                    </a:gs>
                    <a:gs pos="100000">
                      <a:srgbClr val="0D0D0D"/>
                    </a:gs>
                  </a:gsLst>
                  <a:lin ang="5400000" scaled="0"/>
                </a:gradFill>
                <a:effectLst/>
                <a:uLnTx/>
                <a:uFillTx/>
                <a:latin typeface="Segoe UI"/>
                <a:ea typeface="+mn-ea"/>
                <a:cs typeface="+mn-cs"/>
              </a:rPr>
              <a:t>Workplace analytics</a:t>
            </a:r>
          </a:p>
          <a:p>
            <a:pPr marL="0" marR="0" lvl="0" indent="0" algn="l" defTabSz="914367" rtl="0" eaLnBrk="1" fontAlgn="auto" latinLnBrk="0" hangingPunct="1">
              <a:lnSpc>
                <a:spcPct val="90000"/>
              </a:lnSpc>
              <a:spcBef>
                <a:spcPts val="600"/>
              </a:spcBef>
              <a:spcAft>
                <a:spcPts val="0"/>
              </a:spcAft>
              <a:buClrTx/>
              <a:buSzTx/>
              <a:buFontTx/>
              <a:buNone/>
              <a:tabLst/>
              <a:defRPr/>
            </a:pPr>
            <a:endParaRPr kumimoji="0" lang="en-AU" sz="1400" b="0" i="0" u="none" strike="noStrike" kern="1200" cap="none" spc="0" normalizeH="0" baseline="0" noProof="0">
              <a:ln>
                <a:noFill/>
              </a:ln>
              <a:gradFill>
                <a:gsLst>
                  <a:gs pos="0">
                    <a:srgbClr val="0D0D0D"/>
                  </a:gs>
                  <a:gs pos="100000">
                    <a:srgbClr val="0D0D0D"/>
                  </a:gs>
                </a:gsLst>
                <a:lin ang="5400000" scaled="0"/>
              </a:gradFill>
              <a:effectLst/>
              <a:uLnTx/>
              <a:uFillTx/>
              <a:latin typeface="Segoe UI"/>
              <a:ea typeface="+mn-ea"/>
              <a:cs typeface="+mn-cs"/>
            </a:endParaRPr>
          </a:p>
        </p:txBody>
      </p:sp>
      <p:sp>
        <p:nvSpPr>
          <p:cNvPr id="167" name="Rectangle 166">
            <a:extLst>
              <a:ext uri="{FF2B5EF4-FFF2-40B4-BE49-F238E27FC236}">
                <a16:creationId xmlns:a16="http://schemas.microsoft.com/office/drawing/2014/main" id="{2626D270-1F31-479B-8D34-EDAC837E26C3}"/>
              </a:ext>
            </a:extLst>
          </p:cNvPr>
          <p:cNvSpPr/>
          <p:nvPr/>
        </p:nvSpPr>
        <p:spPr bwMode="auto">
          <a:xfrm>
            <a:off x="129236" y="2640644"/>
            <a:ext cx="1270435" cy="1543754"/>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2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extBox 2"/>
          <p:cNvSpPr txBox="1"/>
          <p:nvPr/>
        </p:nvSpPr>
        <p:spPr>
          <a:xfrm>
            <a:off x="588263" y="2098510"/>
            <a:ext cx="1736385" cy="738664"/>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gradFill>
                  <a:gsLst>
                    <a:gs pos="1250">
                      <a:srgbClr val="0D0D0D"/>
                    </a:gs>
                    <a:gs pos="100000">
                      <a:srgbClr val="0D0D0D"/>
                    </a:gs>
                  </a:gsLst>
                  <a:lin ang="5400000" scaled="0"/>
                </a:gradFill>
                <a:effectLst/>
                <a:uLnTx/>
                <a:uFillTx/>
                <a:latin typeface="Segoe UI Semibold"/>
                <a:ea typeface="+mn-ea"/>
                <a:cs typeface="Segoe UI Light" panose="020B0502040204020203" pitchFamily="34" charset="0"/>
              </a:rPr>
              <a:t>Physical world</a:t>
            </a:r>
          </a:p>
        </p:txBody>
      </p:sp>
      <p:grpSp>
        <p:nvGrpSpPr>
          <p:cNvPr id="4" name="Group 3">
            <a:extLst>
              <a:ext uri="{FF2B5EF4-FFF2-40B4-BE49-F238E27FC236}">
                <a16:creationId xmlns:a16="http://schemas.microsoft.com/office/drawing/2014/main" id="{570E5A6A-9E70-4976-B8E7-9DE3D79C604E}"/>
              </a:ext>
            </a:extLst>
          </p:cNvPr>
          <p:cNvGrpSpPr/>
          <p:nvPr/>
        </p:nvGrpSpPr>
        <p:grpSpPr>
          <a:xfrm>
            <a:off x="2109063" y="1511039"/>
            <a:ext cx="2766590" cy="4655832"/>
            <a:chOff x="2109063" y="1511039"/>
            <a:chExt cx="2766590" cy="4655832"/>
          </a:xfrm>
        </p:grpSpPr>
        <p:sp>
          <p:nvSpPr>
            <p:cNvPr id="11" name="TextBox 10"/>
            <p:cNvSpPr txBox="1"/>
            <p:nvPr/>
          </p:nvSpPr>
          <p:spPr>
            <a:xfrm>
              <a:off x="3692106" y="3409729"/>
              <a:ext cx="501291" cy="184666"/>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0">
                        <a:srgbClr val="00188F"/>
                      </a:gs>
                      <a:gs pos="100000">
                        <a:srgbClr val="00188F"/>
                      </a:gs>
                    </a:gsLst>
                    <a:lin ang="5400000" scaled="0"/>
                  </a:gradFill>
                  <a:effectLst/>
                  <a:uLnTx/>
                  <a:uFillTx/>
                  <a:latin typeface="Segoe UI"/>
                  <a:ea typeface="+mn-ea"/>
                  <a:cs typeface="+mn-cs"/>
                </a:rPr>
                <a:t>Control</a:t>
              </a:r>
            </a:p>
          </p:txBody>
        </p:sp>
        <p:sp>
          <p:nvSpPr>
            <p:cNvPr id="15" name="TextBox 14"/>
            <p:cNvSpPr txBox="1"/>
            <p:nvPr/>
          </p:nvSpPr>
          <p:spPr>
            <a:xfrm>
              <a:off x="2529820" y="5159632"/>
              <a:ext cx="579839" cy="184666"/>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0">
                        <a:srgbClr val="0078D4"/>
                      </a:gs>
                      <a:gs pos="100000">
                        <a:srgbClr val="0078D4"/>
                      </a:gs>
                    </a:gsLst>
                    <a:lin ang="5400000" scaled="0"/>
                  </a:gradFill>
                  <a:effectLst/>
                  <a:uLnTx/>
                  <a:uFillTx/>
                  <a:latin typeface="Segoe UI"/>
                  <a:ea typeface="+mn-ea"/>
                  <a:cs typeface="+mn-cs"/>
                </a:rPr>
                <a:t>Measure</a:t>
              </a:r>
            </a:p>
          </p:txBody>
        </p:sp>
        <p:sp>
          <p:nvSpPr>
            <p:cNvPr id="16" name="TextBox 15"/>
            <p:cNvSpPr txBox="1"/>
            <p:nvPr/>
          </p:nvSpPr>
          <p:spPr>
            <a:xfrm>
              <a:off x="3628910" y="4975025"/>
              <a:ext cx="1246743" cy="36933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0">
                        <a:srgbClr val="00188F"/>
                      </a:gs>
                      <a:gs pos="100000">
                        <a:srgbClr val="00188F"/>
                      </a:gs>
                    </a:gsLst>
                    <a:lin ang="5400000" scaled="0"/>
                  </a:gradFill>
                  <a:effectLst/>
                  <a:uLnTx/>
                  <a:uFillTx/>
                  <a:latin typeface="Segoe UI"/>
                  <a:ea typeface="+mn-ea"/>
                  <a:cs typeface="+mn-cs"/>
                </a:rPr>
                <a:t>Insight, optimization</a:t>
              </a:r>
            </a:p>
          </p:txBody>
        </p:sp>
        <p:sp>
          <p:nvSpPr>
            <p:cNvPr id="17" name="TextBox 16"/>
            <p:cNvSpPr txBox="1"/>
            <p:nvPr/>
          </p:nvSpPr>
          <p:spPr>
            <a:xfrm>
              <a:off x="2109063" y="5514463"/>
              <a:ext cx="2563988" cy="246221"/>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0">
                        <a:srgbClr val="0D0D0D"/>
                      </a:gs>
                      <a:gs pos="100000">
                        <a:srgbClr val="0D0D0D"/>
                      </a:gs>
                    </a:gsLst>
                    <a:lin ang="5400000" scaled="0"/>
                  </a:gradFill>
                  <a:effectLst/>
                  <a:uLnTx/>
                  <a:uFillTx/>
                  <a:latin typeface="Segoe UI"/>
                  <a:ea typeface="+mn-ea"/>
                  <a:cs typeface="+mn-cs"/>
                </a:rPr>
                <a:t>Operations</a:t>
              </a:r>
            </a:p>
          </p:txBody>
        </p:sp>
        <p:cxnSp>
          <p:nvCxnSpPr>
            <p:cNvPr id="44" name="Straight Arrow Connector 43"/>
            <p:cNvCxnSpPr/>
            <p:nvPr/>
          </p:nvCxnSpPr>
          <p:spPr>
            <a:xfrm>
              <a:off x="3496713" y="3307773"/>
              <a:ext cx="0" cy="659824"/>
            </a:xfrm>
            <a:prstGeom prst="straightConnector1">
              <a:avLst/>
            </a:prstGeom>
            <a:ln w="92075">
              <a:solidFill>
                <a:schemeClr val="accent1"/>
              </a:solidFill>
              <a:headEnd type="triangle" w="med" len="sm"/>
              <a:tailEnd type="none" w="lg" len="sm"/>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a:cxnSpLocks/>
            </p:cNvCxnSpPr>
            <p:nvPr/>
          </p:nvCxnSpPr>
          <p:spPr>
            <a:xfrm flipV="1">
              <a:off x="3255180" y="4693013"/>
              <a:ext cx="0" cy="659824"/>
            </a:xfrm>
            <a:prstGeom prst="straightConnector1">
              <a:avLst/>
            </a:prstGeom>
            <a:ln w="92075">
              <a:solidFill>
                <a:schemeClr val="accent2"/>
              </a:solidFill>
              <a:headEnd type="triangle" w="med" len="sm"/>
              <a:tailEnd type="none" w="lg" len="sm"/>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nvCxnSpPr>
          <p:spPr>
            <a:xfrm>
              <a:off x="3537816" y="4677342"/>
              <a:ext cx="0" cy="659824"/>
            </a:xfrm>
            <a:prstGeom prst="straightConnector1">
              <a:avLst/>
            </a:prstGeom>
            <a:ln w="92075">
              <a:solidFill>
                <a:schemeClr val="accent1"/>
              </a:solidFill>
              <a:headEnd type="triangle" w="med" len="sm"/>
              <a:tailEnd type="none" w="lg" len="sm"/>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2797097" y="3411808"/>
              <a:ext cx="317395" cy="184666"/>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0">
                        <a:srgbClr val="0078D4"/>
                      </a:gs>
                      <a:gs pos="100000">
                        <a:srgbClr val="0078D4"/>
                      </a:gs>
                    </a:gsLst>
                    <a:lin ang="5400000" scaled="0"/>
                  </a:gradFill>
                  <a:effectLst/>
                  <a:uLnTx/>
                  <a:uFillTx/>
                  <a:latin typeface="Segoe UI"/>
                  <a:ea typeface="+mn-ea"/>
                  <a:cs typeface="+mn-cs"/>
                </a:rPr>
                <a:t>Data</a:t>
              </a:r>
            </a:p>
          </p:txBody>
        </p:sp>
        <p:cxnSp>
          <p:nvCxnSpPr>
            <p:cNvPr id="38" name="Straight Arrow Connector 37"/>
            <p:cNvCxnSpPr>
              <a:cxnSpLocks/>
            </p:cNvCxnSpPr>
            <p:nvPr/>
          </p:nvCxnSpPr>
          <p:spPr>
            <a:xfrm flipV="1">
              <a:off x="3240211" y="3328700"/>
              <a:ext cx="0" cy="659824"/>
            </a:xfrm>
            <a:prstGeom prst="straightConnector1">
              <a:avLst/>
            </a:prstGeom>
            <a:ln w="92075">
              <a:solidFill>
                <a:schemeClr val="accent2"/>
              </a:solidFill>
              <a:headEnd type="triangle" w="med" len="sm"/>
              <a:tailEnd type="none" w="lg" len="sm"/>
            </a:ln>
          </p:spPr>
          <p:style>
            <a:lnRef idx="1">
              <a:schemeClr val="accent1"/>
            </a:lnRef>
            <a:fillRef idx="0">
              <a:schemeClr val="accent1"/>
            </a:fillRef>
            <a:effectRef idx="0">
              <a:schemeClr val="accent1"/>
            </a:effectRef>
            <a:fontRef idx="minor">
              <a:schemeClr val="tx1"/>
            </a:fontRef>
          </p:style>
        </p:cxnSp>
        <p:sp>
          <p:nvSpPr>
            <p:cNvPr id="107" name="TextBox 106">
              <a:extLst>
                <a:ext uri="{FF2B5EF4-FFF2-40B4-BE49-F238E27FC236}">
                  <a16:creationId xmlns:a16="http://schemas.microsoft.com/office/drawing/2014/main" id="{7D70474B-45F7-4244-ADEF-C61E51FC227D}"/>
                </a:ext>
              </a:extLst>
            </p:cNvPr>
            <p:cNvSpPr txBox="1"/>
            <p:nvPr/>
          </p:nvSpPr>
          <p:spPr>
            <a:xfrm rot="608581">
              <a:off x="2823984" y="4085320"/>
              <a:ext cx="207429" cy="369332"/>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70" normalizeH="0" baseline="0" noProof="0">
                  <a:ln>
                    <a:noFill/>
                  </a:ln>
                  <a:gradFill>
                    <a:gsLst>
                      <a:gs pos="0">
                        <a:srgbClr val="0D0D0D"/>
                      </a:gs>
                      <a:gs pos="100000">
                        <a:srgbClr val="0D0D0D"/>
                      </a:gs>
                    </a:gsLst>
                    <a:lin ang="5400000" scaled="0"/>
                  </a:gradFill>
                  <a:effectLst/>
                  <a:uLnTx/>
                  <a:uFillTx/>
                  <a:latin typeface="Segoe UI"/>
                  <a:ea typeface="+mn-ea"/>
                  <a:cs typeface="+mn-cs"/>
                </a:rPr>
                <a:t>D</a:t>
              </a:r>
            </a:p>
          </p:txBody>
        </p:sp>
        <p:sp>
          <p:nvSpPr>
            <p:cNvPr id="108" name="TextBox 107">
              <a:extLst>
                <a:ext uri="{FF2B5EF4-FFF2-40B4-BE49-F238E27FC236}">
                  <a16:creationId xmlns:a16="http://schemas.microsoft.com/office/drawing/2014/main" id="{C2736D7F-F6CA-4973-B657-0DDB3C0AFA68}"/>
                </a:ext>
              </a:extLst>
            </p:cNvPr>
            <p:cNvSpPr txBox="1"/>
            <p:nvPr/>
          </p:nvSpPr>
          <p:spPr>
            <a:xfrm rot="401278">
              <a:off x="3045764" y="4137859"/>
              <a:ext cx="146515" cy="369332"/>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70" normalizeH="0" baseline="0" noProof="0">
                  <a:ln>
                    <a:noFill/>
                  </a:ln>
                  <a:gradFill>
                    <a:gsLst>
                      <a:gs pos="0">
                        <a:srgbClr val="0D0D0D"/>
                      </a:gs>
                      <a:gs pos="100000">
                        <a:srgbClr val="0D0D0D"/>
                      </a:gs>
                    </a:gsLst>
                    <a:lin ang="5400000" scaled="0"/>
                  </a:gradFill>
                  <a:effectLst/>
                  <a:uLnTx/>
                  <a:uFillTx/>
                  <a:latin typeface="Segoe UI"/>
                  <a:ea typeface="+mn-ea"/>
                  <a:cs typeface="+mn-cs"/>
                </a:rPr>
                <a:t>E</a:t>
              </a:r>
            </a:p>
          </p:txBody>
        </p:sp>
        <p:sp>
          <p:nvSpPr>
            <p:cNvPr id="109" name="TextBox 108">
              <a:extLst>
                <a:ext uri="{FF2B5EF4-FFF2-40B4-BE49-F238E27FC236}">
                  <a16:creationId xmlns:a16="http://schemas.microsoft.com/office/drawing/2014/main" id="{F8C679B0-C39E-4062-9EDB-D7E19E71FC59}"/>
                </a:ext>
              </a:extLst>
            </p:cNvPr>
            <p:cNvSpPr txBox="1"/>
            <p:nvPr/>
          </p:nvSpPr>
          <p:spPr>
            <a:xfrm>
              <a:off x="3224578" y="4177148"/>
              <a:ext cx="181781" cy="369332"/>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70" normalizeH="0" baseline="0" noProof="0">
                  <a:ln>
                    <a:noFill/>
                  </a:ln>
                  <a:gradFill>
                    <a:gsLst>
                      <a:gs pos="0">
                        <a:srgbClr val="0D0D0D"/>
                      </a:gs>
                      <a:gs pos="100000">
                        <a:srgbClr val="0D0D0D"/>
                      </a:gs>
                    </a:gsLst>
                    <a:lin ang="5400000" scaled="0"/>
                  </a:gradFill>
                  <a:effectLst/>
                  <a:uLnTx/>
                  <a:uFillTx/>
                  <a:latin typeface="Segoe UI"/>
                  <a:ea typeface="+mn-ea"/>
                  <a:cs typeface="+mn-cs"/>
                </a:rPr>
                <a:t>V</a:t>
              </a:r>
            </a:p>
          </p:txBody>
        </p:sp>
        <p:sp>
          <p:nvSpPr>
            <p:cNvPr id="110" name="TextBox 109">
              <a:extLst>
                <a:ext uri="{FF2B5EF4-FFF2-40B4-BE49-F238E27FC236}">
                  <a16:creationId xmlns:a16="http://schemas.microsoft.com/office/drawing/2014/main" id="{6B3F5268-A221-4B35-85D2-1971508B4173}"/>
                </a:ext>
              </a:extLst>
            </p:cNvPr>
            <p:cNvSpPr txBox="1"/>
            <p:nvPr/>
          </p:nvSpPr>
          <p:spPr>
            <a:xfrm>
              <a:off x="3440517" y="4170761"/>
              <a:ext cx="72777" cy="369332"/>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70" normalizeH="0" baseline="0" noProof="0">
                  <a:ln>
                    <a:noFill/>
                  </a:ln>
                  <a:gradFill>
                    <a:gsLst>
                      <a:gs pos="0">
                        <a:srgbClr val="0D0D0D"/>
                      </a:gs>
                      <a:gs pos="100000">
                        <a:srgbClr val="0D0D0D"/>
                      </a:gs>
                    </a:gsLst>
                    <a:lin ang="5400000" scaled="0"/>
                  </a:gradFill>
                  <a:effectLst/>
                  <a:uLnTx/>
                  <a:uFillTx/>
                  <a:latin typeface="Segoe UI"/>
                  <a:ea typeface="+mn-ea"/>
                  <a:cs typeface="+mn-cs"/>
                </a:rPr>
                <a:t>I</a:t>
              </a:r>
            </a:p>
          </p:txBody>
        </p:sp>
        <p:sp>
          <p:nvSpPr>
            <p:cNvPr id="111" name="TextBox 110">
              <a:extLst>
                <a:ext uri="{FF2B5EF4-FFF2-40B4-BE49-F238E27FC236}">
                  <a16:creationId xmlns:a16="http://schemas.microsoft.com/office/drawing/2014/main" id="{DEC4E9A3-FE96-4218-A818-783466EE1518}"/>
                </a:ext>
              </a:extLst>
            </p:cNvPr>
            <p:cNvSpPr txBox="1"/>
            <p:nvPr/>
          </p:nvSpPr>
          <p:spPr>
            <a:xfrm rot="21187513">
              <a:off x="3531978" y="4158540"/>
              <a:ext cx="181781" cy="36933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70" normalizeH="0" baseline="0" noProof="0">
                  <a:ln>
                    <a:noFill/>
                  </a:ln>
                  <a:gradFill>
                    <a:gsLst>
                      <a:gs pos="0">
                        <a:srgbClr val="0D0D0D"/>
                      </a:gs>
                      <a:gs pos="100000">
                        <a:srgbClr val="0D0D0D"/>
                      </a:gs>
                    </a:gsLst>
                    <a:lin ang="5400000" scaled="0"/>
                  </a:gradFill>
                  <a:effectLst/>
                  <a:uLnTx/>
                  <a:uFillTx/>
                  <a:latin typeface="Segoe UI"/>
                  <a:ea typeface="+mn-ea"/>
                  <a:cs typeface="+mn-cs"/>
                </a:rPr>
                <a:t>C</a:t>
              </a:r>
            </a:p>
          </p:txBody>
        </p:sp>
        <p:sp>
          <p:nvSpPr>
            <p:cNvPr id="112" name="TextBox 111">
              <a:extLst>
                <a:ext uri="{FF2B5EF4-FFF2-40B4-BE49-F238E27FC236}">
                  <a16:creationId xmlns:a16="http://schemas.microsoft.com/office/drawing/2014/main" id="{BB79320A-43F2-47D1-ABD1-7D4B6FA46E51}"/>
                </a:ext>
              </a:extLst>
            </p:cNvPr>
            <p:cNvSpPr txBox="1"/>
            <p:nvPr/>
          </p:nvSpPr>
          <p:spPr>
            <a:xfrm rot="20835242">
              <a:off x="3734346" y="4121009"/>
              <a:ext cx="146515" cy="369332"/>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70" normalizeH="0" baseline="0" noProof="0">
                  <a:ln>
                    <a:noFill/>
                  </a:ln>
                  <a:gradFill>
                    <a:gsLst>
                      <a:gs pos="0">
                        <a:srgbClr val="0D0D0D"/>
                      </a:gs>
                      <a:gs pos="100000">
                        <a:srgbClr val="0D0D0D"/>
                      </a:gs>
                    </a:gsLst>
                    <a:lin ang="5400000" scaled="0"/>
                  </a:gradFill>
                  <a:effectLst/>
                  <a:uLnTx/>
                  <a:uFillTx/>
                  <a:latin typeface="Segoe UI"/>
                  <a:ea typeface="+mn-ea"/>
                  <a:cs typeface="+mn-cs"/>
                </a:rPr>
                <a:t>E</a:t>
              </a:r>
            </a:p>
          </p:txBody>
        </p:sp>
        <p:sp>
          <p:nvSpPr>
            <p:cNvPr id="113" name="TextBox 112">
              <a:extLst>
                <a:ext uri="{FF2B5EF4-FFF2-40B4-BE49-F238E27FC236}">
                  <a16:creationId xmlns:a16="http://schemas.microsoft.com/office/drawing/2014/main" id="{D7B7FAFA-5D54-4088-BC74-BB958119C660}"/>
                </a:ext>
              </a:extLst>
            </p:cNvPr>
            <p:cNvSpPr txBox="1"/>
            <p:nvPr/>
          </p:nvSpPr>
          <p:spPr>
            <a:xfrm rot="20933818">
              <a:off x="3909710" y="4072157"/>
              <a:ext cx="154529" cy="369332"/>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70" normalizeH="0" baseline="0" noProof="0">
                  <a:ln>
                    <a:noFill/>
                  </a:ln>
                  <a:gradFill>
                    <a:gsLst>
                      <a:gs pos="0">
                        <a:srgbClr val="0D0D0D"/>
                      </a:gs>
                      <a:gs pos="100000">
                        <a:srgbClr val="0D0D0D"/>
                      </a:gs>
                    </a:gsLst>
                    <a:lin ang="5400000" scaled="0"/>
                  </a:gradFill>
                  <a:effectLst/>
                  <a:uLnTx/>
                  <a:uFillTx/>
                  <a:latin typeface="Segoe UI"/>
                  <a:ea typeface="+mn-ea"/>
                  <a:cs typeface="+mn-cs"/>
                </a:rPr>
                <a:t>S</a:t>
              </a:r>
            </a:p>
          </p:txBody>
        </p:sp>
        <p:sp>
          <p:nvSpPr>
            <p:cNvPr id="1240" name="construction" title="Icon of a construction helmet">
              <a:extLst>
                <a:ext uri="{FF2B5EF4-FFF2-40B4-BE49-F238E27FC236}">
                  <a16:creationId xmlns:a16="http://schemas.microsoft.com/office/drawing/2014/main" id="{E0FAEF68-574F-4C56-939A-F1D05F1DE218}"/>
                </a:ext>
              </a:extLst>
            </p:cNvPr>
            <p:cNvSpPr>
              <a:spLocks noChangeAspect="1" noEditPoints="1"/>
            </p:cNvSpPr>
            <p:nvPr/>
          </p:nvSpPr>
          <p:spPr bwMode="auto">
            <a:xfrm>
              <a:off x="4363900" y="2609648"/>
              <a:ext cx="309151" cy="194797"/>
            </a:xfrm>
            <a:custGeom>
              <a:avLst/>
              <a:gdLst>
                <a:gd name="T0" fmla="*/ 253 w 286"/>
                <a:gd name="T1" fmla="*/ 150 h 180"/>
                <a:gd name="T2" fmla="*/ 286 w 286"/>
                <a:gd name="T3" fmla="*/ 150 h 180"/>
                <a:gd name="T4" fmla="*/ 286 w 286"/>
                <a:gd name="T5" fmla="*/ 180 h 180"/>
                <a:gd name="T6" fmla="*/ 0 w 286"/>
                <a:gd name="T7" fmla="*/ 180 h 180"/>
                <a:gd name="T8" fmla="*/ 0 w 286"/>
                <a:gd name="T9" fmla="*/ 150 h 180"/>
                <a:gd name="T10" fmla="*/ 33 w 286"/>
                <a:gd name="T11" fmla="*/ 150 h 180"/>
                <a:gd name="T12" fmla="*/ 143 w 286"/>
                <a:gd name="T13" fmla="*/ 0 h 180"/>
                <a:gd name="T14" fmla="*/ 143 w 286"/>
                <a:gd name="T15" fmla="*/ 54 h 180"/>
                <a:gd name="T16" fmla="*/ 177 w 286"/>
                <a:gd name="T17" fmla="*/ 70 h 180"/>
                <a:gd name="T18" fmla="*/ 177 w 286"/>
                <a:gd name="T19" fmla="*/ 0 h 180"/>
                <a:gd name="T20" fmla="*/ 108 w 286"/>
                <a:gd name="T21" fmla="*/ 0 h 180"/>
                <a:gd name="T22" fmla="*/ 108 w 286"/>
                <a:gd name="T23" fmla="*/ 70 h 180"/>
                <a:gd name="T24" fmla="*/ 69 w 286"/>
                <a:gd name="T25" fmla="*/ 150 h 180"/>
                <a:gd name="T26" fmla="*/ 217 w 286"/>
                <a:gd name="T27" fmla="*/ 150 h 180"/>
                <a:gd name="T28" fmla="*/ 265 w 286"/>
                <a:gd name="T29" fmla="*/ 150 h 180"/>
                <a:gd name="T30" fmla="*/ 266 w 286"/>
                <a:gd name="T31" fmla="*/ 145 h 180"/>
                <a:gd name="T32" fmla="*/ 177 w 286"/>
                <a:gd name="T33" fmla="*/ 27 h 180"/>
                <a:gd name="T34" fmla="*/ 108 w 286"/>
                <a:gd name="T35" fmla="*/ 26 h 180"/>
                <a:gd name="T36" fmla="*/ 18 w 286"/>
                <a:gd name="T37" fmla="*/ 145 h 180"/>
                <a:gd name="T38" fmla="*/ 19 w 286"/>
                <a:gd name="T39" fmla="*/ 150 h 180"/>
                <a:gd name="T40" fmla="*/ 142 w 286"/>
                <a:gd name="T41" fmla="*/ 90 h 180"/>
                <a:gd name="T42" fmla="*/ 122 w 286"/>
                <a:gd name="T43" fmla="*/ 110 h 180"/>
                <a:gd name="T44" fmla="*/ 142 w 286"/>
                <a:gd name="T45" fmla="*/ 130 h 180"/>
                <a:gd name="T46" fmla="*/ 162 w 286"/>
                <a:gd name="T47" fmla="*/ 110 h 180"/>
                <a:gd name="T48" fmla="*/ 142 w 286"/>
                <a:gd name="T49" fmla="*/ 9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6" h="180">
                  <a:moveTo>
                    <a:pt x="253" y="150"/>
                  </a:moveTo>
                  <a:cubicBezTo>
                    <a:pt x="286" y="150"/>
                    <a:pt x="286" y="150"/>
                    <a:pt x="286" y="150"/>
                  </a:cubicBezTo>
                  <a:cubicBezTo>
                    <a:pt x="286" y="180"/>
                    <a:pt x="286" y="180"/>
                    <a:pt x="286" y="180"/>
                  </a:cubicBezTo>
                  <a:cubicBezTo>
                    <a:pt x="0" y="180"/>
                    <a:pt x="0" y="180"/>
                    <a:pt x="0" y="180"/>
                  </a:cubicBezTo>
                  <a:cubicBezTo>
                    <a:pt x="0" y="150"/>
                    <a:pt x="0" y="150"/>
                    <a:pt x="0" y="150"/>
                  </a:cubicBezTo>
                  <a:cubicBezTo>
                    <a:pt x="33" y="150"/>
                    <a:pt x="33" y="150"/>
                    <a:pt x="33" y="150"/>
                  </a:cubicBezTo>
                  <a:moveTo>
                    <a:pt x="143" y="0"/>
                  </a:moveTo>
                  <a:cubicBezTo>
                    <a:pt x="143" y="54"/>
                    <a:pt x="143" y="54"/>
                    <a:pt x="143" y="54"/>
                  </a:cubicBezTo>
                  <a:moveTo>
                    <a:pt x="177" y="70"/>
                  </a:moveTo>
                  <a:cubicBezTo>
                    <a:pt x="177" y="0"/>
                    <a:pt x="177" y="0"/>
                    <a:pt x="177" y="0"/>
                  </a:cubicBezTo>
                  <a:cubicBezTo>
                    <a:pt x="108" y="0"/>
                    <a:pt x="108" y="0"/>
                    <a:pt x="108" y="0"/>
                  </a:cubicBezTo>
                  <a:cubicBezTo>
                    <a:pt x="108" y="70"/>
                    <a:pt x="108" y="70"/>
                    <a:pt x="108" y="70"/>
                  </a:cubicBezTo>
                  <a:moveTo>
                    <a:pt x="69" y="150"/>
                  </a:moveTo>
                  <a:cubicBezTo>
                    <a:pt x="217" y="150"/>
                    <a:pt x="217" y="150"/>
                    <a:pt x="217" y="150"/>
                  </a:cubicBezTo>
                  <a:moveTo>
                    <a:pt x="265" y="150"/>
                  </a:moveTo>
                  <a:cubicBezTo>
                    <a:pt x="265" y="148"/>
                    <a:pt x="266" y="147"/>
                    <a:pt x="266" y="145"/>
                  </a:cubicBezTo>
                  <a:cubicBezTo>
                    <a:pt x="266" y="89"/>
                    <a:pt x="228" y="42"/>
                    <a:pt x="177" y="27"/>
                  </a:cubicBezTo>
                  <a:moveTo>
                    <a:pt x="108" y="26"/>
                  </a:moveTo>
                  <a:cubicBezTo>
                    <a:pt x="56" y="39"/>
                    <a:pt x="18" y="89"/>
                    <a:pt x="18" y="145"/>
                  </a:cubicBezTo>
                  <a:cubicBezTo>
                    <a:pt x="18" y="147"/>
                    <a:pt x="18" y="148"/>
                    <a:pt x="19" y="150"/>
                  </a:cubicBezTo>
                  <a:moveTo>
                    <a:pt x="142" y="90"/>
                  </a:moveTo>
                  <a:cubicBezTo>
                    <a:pt x="131" y="90"/>
                    <a:pt x="122" y="99"/>
                    <a:pt x="122" y="110"/>
                  </a:cubicBezTo>
                  <a:cubicBezTo>
                    <a:pt x="122" y="121"/>
                    <a:pt x="131" y="130"/>
                    <a:pt x="142" y="130"/>
                  </a:cubicBezTo>
                  <a:cubicBezTo>
                    <a:pt x="153" y="130"/>
                    <a:pt x="162" y="121"/>
                    <a:pt x="162" y="110"/>
                  </a:cubicBezTo>
                  <a:cubicBezTo>
                    <a:pt x="162" y="99"/>
                    <a:pt x="153" y="90"/>
                    <a:pt x="142" y="90"/>
                  </a:cubicBezTo>
                  <a:close/>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0D0D0D"/>
                    </a:gs>
                    <a:gs pos="100000">
                      <a:srgbClr val="0D0D0D"/>
                    </a:gs>
                  </a:gsLst>
                  <a:lin ang="5400000" scaled="0"/>
                </a:gradFill>
                <a:effectLst/>
                <a:uLnTx/>
                <a:uFillTx/>
                <a:latin typeface="Segoe UI"/>
                <a:ea typeface="+mn-ea"/>
                <a:cs typeface="+mn-cs"/>
              </a:endParaRPr>
            </a:p>
          </p:txBody>
        </p:sp>
        <p:grpSp>
          <p:nvGrpSpPr>
            <p:cNvPr id="1177" name="Group 1176">
              <a:extLst>
                <a:ext uri="{FF2B5EF4-FFF2-40B4-BE49-F238E27FC236}">
                  <a16:creationId xmlns:a16="http://schemas.microsoft.com/office/drawing/2014/main" id="{4CA2698E-91DC-41EE-8CFD-78406BC05DE3}"/>
                </a:ext>
              </a:extLst>
            </p:cNvPr>
            <p:cNvGrpSpPr/>
            <p:nvPr/>
          </p:nvGrpSpPr>
          <p:grpSpPr>
            <a:xfrm>
              <a:off x="3292734" y="2403528"/>
              <a:ext cx="242531" cy="278234"/>
              <a:chOff x="4475897" y="2224607"/>
              <a:chExt cx="506623" cy="590663"/>
            </a:xfrm>
            <a:noFill/>
          </p:grpSpPr>
          <p:sp>
            <p:nvSpPr>
              <p:cNvPr id="1178" name="Freeform 40">
                <a:extLst>
                  <a:ext uri="{FF2B5EF4-FFF2-40B4-BE49-F238E27FC236}">
                    <a16:creationId xmlns:a16="http://schemas.microsoft.com/office/drawing/2014/main" id="{AC1FB152-9F5C-4B9C-BEC1-AB470770748E}"/>
                  </a:ext>
                </a:extLst>
              </p:cNvPr>
              <p:cNvSpPr>
                <a:spLocks noEditPoints="1"/>
              </p:cNvSpPr>
              <p:nvPr/>
            </p:nvSpPr>
            <p:spPr bwMode="auto">
              <a:xfrm>
                <a:off x="4475897" y="2224607"/>
                <a:ext cx="374268" cy="590663"/>
              </a:xfrm>
              <a:custGeom>
                <a:avLst/>
                <a:gdLst>
                  <a:gd name="T0" fmla="*/ 2088 w 2200"/>
                  <a:gd name="T1" fmla="*/ 156 h 3472"/>
                  <a:gd name="T2" fmla="*/ 2088 w 2200"/>
                  <a:gd name="T3" fmla="*/ 140 h 3472"/>
                  <a:gd name="T4" fmla="*/ 2080 w 2200"/>
                  <a:gd name="T5" fmla="*/ 110 h 3472"/>
                  <a:gd name="T6" fmla="*/ 2068 w 2200"/>
                  <a:gd name="T7" fmla="*/ 82 h 3472"/>
                  <a:gd name="T8" fmla="*/ 2050 w 2200"/>
                  <a:gd name="T9" fmla="*/ 56 h 3472"/>
                  <a:gd name="T10" fmla="*/ 2030 w 2200"/>
                  <a:gd name="T11" fmla="*/ 36 h 3472"/>
                  <a:gd name="T12" fmla="*/ 2004 w 2200"/>
                  <a:gd name="T13" fmla="*/ 18 h 3472"/>
                  <a:gd name="T14" fmla="*/ 1974 w 2200"/>
                  <a:gd name="T15" fmla="*/ 6 h 3472"/>
                  <a:gd name="T16" fmla="*/ 1944 w 2200"/>
                  <a:gd name="T17" fmla="*/ 0 h 3472"/>
                  <a:gd name="T18" fmla="*/ 280 w 2200"/>
                  <a:gd name="T19" fmla="*/ 0 h 3472"/>
                  <a:gd name="T20" fmla="*/ 264 w 2200"/>
                  <a:gd name="T21" fmla="*/ 0 h 3472"/>
                  <a:gd name="T22" fmla="*/ 232 w 2200"/>
                  <a:gd name="T23" fmla="*/ 6 h 3472"/>
                  <a:gd name="T24" fmla="*/ 204 w 2200"/>
                  <a:gd name="T25" fmla="*/ 18 h 3472"/>
                  <a:gd name="T26" fmla="*/ 178 w 2200"/>
                  <a:gd name="T27" fmla="*/ 36 h 3472"/>
                  <a:gd name="T28" fmla="*/ 156 w 2200"/>
                  <a:gd name="T29" fmla="*/ 56 h 3472"/>
                  <a:gd name="T30" fmla="*/ 140 w 2200"/>
                  <a:gd name="T31" fmla="*/ 82 h 3472"/>
                  <a:gd name="T32" fmla="*/ 128 w 2200"/>
                  <a:gd name="T33" fmla="*/ 110 h 3472"/>
                  <a:gd name="T34" fmla="*/ 120 w 2200"/>
                  <a:gd name="T35" fmla="*/ 140 h 3472"/>
                  <a:gd name="T36" fmla="*/ 120 w 2200"/>
                  <a:gd name="T37" fmla="*/ 3236 h 3472"/>
                  <a:gd name="T38" fmla="*/ 96 w 2200"/>
                  <a:gd name="T39" fmla="*/ 3244 h 3472"/>
                  <a:gd name="T40" fmla="*/ 54 w 2200"/>
                  <a:gd name="T41" fmla="*/ 3272 h 3472"/>
                  <a:gd name="T42" fmla="*/ 22 w 2200"/>
                  <a:gd name="T43" fmla="*/ 3310 h 3472"/>
                  <a:gd name="T44" fmla="*/ 2 w 2200"/>
                  <a:gd name="T45" fmla="*/ 3358 h 3472"/>
                  <a:gd name="T46" fmla="*/ 0 w 2200"/>
                  <a:gd name="T47" fmla="*/ 3386 h 3472"/>
                  <a:gd name="T48" fmla="*/ 2200 w 2200"/>
                  <a:gd name="T49" fmla="*/ 3472 h 3472"/>
                  <a:gd name="T50" fmla="*/ 2200 w 2200"/>
                  <a:gd name="T51" fmla="*/ 3386 h 3472"/>
                  <a:gd name="T52" fmla="*/ 2192 w 2200"/>
                  <a:gd name="T53" fmla="*/ 3334 h 3472"/>
                  <a:gd name="T54" fmla="*/ 2168 w 2200"/>
                  <a:gd name="T55" fmla="*/ 3290 h 3472"/>
                  <a:gd name="T56" fmla="*/ 2132 w 2200"/>
                  <a:gd name="T57" fmla="*/ 3256 h 3472"/>
                  <a:gd name="T58" fmla="*/ 2088 w 2200"/>
                  <a:gd name="T59" fmla="*/ 3236 h 3472"/>
                  <a:gd name="T60" fmla="*/ 1448 w 2200"/>
                  <a:gd name="T61" fmla="*/ 2122 h 3472"/>
                  <a:gd name="T62" fmla="*/ 976 w 2200"/>
                  <a:gd name="T63" fmla="*/ 2224 h 3472"/>
                  <a:gd name="T64" fmla="*/ 974 w 2200"/>
                  <a:gd name="T65" fmla="*/ 1712 h 3472"/>
                  <a:gd name="T66" fmla="*/ 1164 w 2200"/>
                  <a:gd name="T67" fmla="*/ 2110 h 3472"/>
                  <a:gd name="T68" fmla="*/ 1832 w 2200"/>
                  <a:gd name="T69" fmla="*/ 1272 h 3472"/>
                  <a:gd name="T70" fmla="*/ 376 w 2200"/>
                  <a:gd name="T71" fmla="*/ 264 h 3472"/>
                  <a:gd name="T72" fmla="*/ 1832 w 2200"/>
                  <a:gd name="T73" fmla="*/ 1272 h 3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200" h="3472">
                    <a:moveTo>
                      <a:pt x="2088" y="3236"/>
                    </a:moveTo>
                    <a:lnTo>
                      <a:pt x="2088" y="156"/>
                    </a:lnTo>
                    <a:lnTo>
                      <a:pt x="2088" y="156"/>
                    </a:lnTo>
                    <a:lnTo>
                      <a:pt x="2088" y="140"/>
                    </a:lnTo>
                    <a:lnTo>
                      <a:pt x="2084" y="124"/>
                    </a:lnTo>
                    <a:lnTo>
                      <a:pt x="2080" y="110"/>
                    </a:lnTo>
                    <a:lnTo>
                      <a:pt x="2076" y="94"/>
                    </a:lnTo>
                    <a:lnTo>
                      <a:pt x="2068" y="82"/>
                    </a:lnTo>
                    <a:lnTo>
                      <a:pt x="2060" y="68"/>
                    </a:lnTo>
                    <a:lnTo>
                      <a:pt x="2050" y="56"/>
                    </a:lnTo>
                    <a:lnTo>
                      <a:pt x="2040" y="46"/>
                    </a:lnTo>
                    <a:lnTo>
                      <a:pt x="2030" y="36"/>
                    </a:lnTo>
                    <a:lnTo>
                      <a:pt x="2016" y="26"/>
                    </a:lnTo>
                    <a:lnTo>
                      <a:pt x="2004" y="18"/>
                    </a:lnTo>
                    <a:lnTo>
                      <a:pt x="1990" y="12"/>
                    </a:lnTo>
                    <a:lnTo>
                      <a:pt x="1974" y="6"/>
                    </a:lnTo>
                    <a:lnTo>
                      <a:pt x="1960" y="4"/>
                    </a:lnTo>
                    <a:lnTo>
                      <a:pt x="1944" y="0"/>
                    </a:lnTo>
                    <a:lnTo>
                      <a:pt x="1926" y="0"/>
                    </a:lnTo>
                    <a:lnTo>
                      <a:pt x="280" y="0"/>
                    </a:lnTo>
                    <a:lnTo>
                      <a:pt x="280" y="0"/>
                    </a:lnTo>
                    <a:lnTo>
                      <a:pt x="264" y="0"/>
                    </a:lnTo>
                    <a:lnTo>
                      <a:pt x="248" y="4"/>
                    </a:lnTo>
                    <a:lnTo>
                      <a:pt x="232" y="6"/>
                    </a:lnTo>
                    <a:lnTo>
                      <a:pt x="218" y="12"/>
                    </a:lnTo>
                    <a:lnTo>
                      <a:pt x="204" y="18"/>
                    </a:lnTo>
                    <a:lnTo>
                      <a:pt x="190" y="26"/>
                    </a:lnTo>
                    <a:lnTo>
                      <a:pt x="178" y="36"/>
                    </a:lnTo>
                    <a:lnTo>
                      <a:pt x="166" y="46"/>
                    </a:lnTo>
                    <a:lnTo>
                      <a:pt x="156" y="56"/>
                    </a:lnTo>
                    <a:lnTo>
                      <a:pt x="148" y="68"/>
                    </a:lnTo>
                    <a:lnTo>
                      <a:pt x="140" y="82"/>
                    </a:lnTo>
                    <a:lnTo>
                      <a:pt x="132" y="94"/>
                    </a:lnTo>
                    <a:lnTo>
                      <a:pt x="128" y="110"/>
                    </a:lnTo>
                    <a:lnTo>
                      <a:pt x="124" y="124"/>
                    </a:lnTo>
                    <a:lnTo>
                      <a:pt x="120" y="140"/>
                    </a:lnTo>
                    <a:lnTo>
                      <a:pt x="120" y="156"/>
                    </a:lnTo>
                    <a:lnTo>
                      <a:pt x="120" y="3236"/>
                    </a:lnTo>
                    <a:lnTo>
                      <a:pt x="120" y="3236"/>
                    </a:lnTo>
                    <a:lnTo>
                      <a:pt x="96" y="3244"/>
                    </a:lnTo>
                    <a:lnTo>
                      <a:pt x="74" y="3256"/>
                    </a:lnTo>
                    <a:lnTo>
                      <a:pt x="54" y="3272"/>
                    </a:lnTo>
                    <a:lnTo>
                      <a:pt x="36" y="3290"/>
                    </a:lnTo>
                    <a:lnTo>
                      <a:pt x="22" y="3310"/>
                    </a:lnTo>
                    <a:lnTo>
                      <a:pt x="10" y="3334"/>
                    </a:lnTo>
                    <a:lnTo>
                      <a:pt x="2" y="3358"/>
                    </a:lnTo>
                    <a:lnTo>
                      <a:pt x="0" y="3372"/>
                    </a:lnTo>
                    <a:lnTo>
                      <a:pt x="0" y="3386"/>
                    </a:lnTo>
                    <a:lnTo>
                      <a:pt x="0" y="3472"/>
                    </a:lnTo>
                    <a:lnTo>
                      <a:pt x="2200" y="3472"/>
                    </a:lnTo>
                    <a:lnTo>
                      <a:pt x="2200" y="3386"/>
                    </a:lnTo>
                    <a:lnTo>
                      <a:pt x="2200" y="3386"/>
                    </a:lnTo>
                    <a:lnTo>
                      <a:pt x="2198" y="3358"/>
                    </a:lnTo>
                    <a:lnTo>
                      <a:pt x="2192" y="3334"/>
                    </a:lnTo>
                    <a:lnTo>
                      <a:pt x="2182" y="3310"/>
                    </a:lnTo>
                    <a:lnTo>
                      <a:pt x="2168" y="3290"/>
                    </a:lnTo>
                    <a:lnTo>
                      <a:pt x="2152" y="3272"/>
                    </a:lnTo>
                    <a:lnTo>
                      <a:pt x="2132" y="3256"/>
                    </a:lnTo>
                    <a:lnTo>
                      <a:pt x="2112" y="3244"/>
                    </a:lnTo>
                    <a:lnTo>
                      <a:pt x="2088" y="3236"/>
                    </a:lnTo>
                    <a:lnTo>
                      <a:pt x="2088" y="3236"/>
                    </a:lnTo>
                    <a:close/>
                    <a:moveTo>
                      <a:pt x="1448" y="2122"/>
                    </a:moveTo>
                    <a:lnTo>
                      <a:pt x="676" y="2814"/>
                    </a:lnTo>
                    <a:lnTo>
                      <a:pt x="976" y="2224"/>
                    </a:lnTo>
                    <a:lnTo>
                      <a:pt x="646" y="2224"/>
                    </a:lnTo>
                    <a:lnTo>
                      <a:pt x="974" y="1712"/>
                    </a:lnTo>
                    <a:lnTo>
                      <a:pt x="1558" y="1712"/>
                    </a:lnTo>
                    <a:lnTo>
                      <a:pt x="1164" y="2110"/>
                    </a:lnTo>
                    <a:lnTo>
                      <a:pt x="1448" y="2122"/>
                    </a:lnTo>
                    <a:close/>
                    <a:moveTo>
                      <a:pt x="1832" y="1272"/>
                    </a:moveTo>
                    <a:lnTo>
                      <a:pt x="376" y="1272"/>
                    </a:lnTo>
                    <a:lnTo>
                      <a:pt x="376" y="264"/>
                    </a:lnTo>
                    <a:lnTo>
                      <a:pt x="1832" y="264"/>
                    </a:lnTo>
                    <a:lnTo>
                      <a:pt x="1832" y="1272"/>
                    </a:lnTo>
                    <a:close/>
                  </a:path>
                </a:pathLst>
              </a:custGeom>
              <a:grp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4821" rIns="0" bIns="89642" numCol="1" spcCol="0" rtlCol="0" fromWordArt="0" anchor="ctr" anchorCtr="0" forceAA="0" compatLnSpc="1">
                <a:prstTxWarp prst="textNoShape">
                  <a:avLst/>
                </a:prstTxWarp>
                <a:noAutofit/>
              </a:body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700" b="0" i="0" u="none" strike="noStrike" kern="1200" cap="none" spc="-49" normalizeH="0" baseline="0" noProof="0">
                  <a:ln>
                    <a:noFill/>
                  </a:ln>
                  <a:gradFill>
                    <a:gsLst>
                      <a:gs pos="0">
                        <a:srgbClr val="0D0D0D"/>
                      </a:gs>
                      <a:gs pos="100000">
                        <a:srgbClr val="0D0D0D"/>
                      </a:gs>
                    </a:gsLst>
                    <a:lin ang="5400000" scaled="0"/>
                  </a:gradFill>
                  <a:effectLst/>
                  <a:uLnTx/>
                  <a:uFillTx/>
                  <a:latin typeface="Segoe UI"/>
                  <a:ea typeface="Segoe UI" pitchFamily="34" charset="0"/>
                  <a:cs typeface="Segoe UI" pitchFamily="34" charset="0"/>
                </a:endParaRPr>
              </a:p>
            </p:txBody>
          </p:sp>
          <p:sp>
            <p:nvSpPr>
              <p:cNvPr id="1179" name="Freeform 41">
                <a:extLst>
                  <a:ext uri="{FF2B5EF4-FFF2-40B4-BE49-F238E27FC236}">
                    <a16:creationId xmlns:a16="http://schemas.microsoft.com/office/drawing/2014/main" id="{66D782F9-EB58-4CE3-A390-6AD17C993517}"/>
                  </a:ext>
                </a:extLst>
              </p:cNvPr>
              <p:cNvSpPr>
                <a:spLocks/>
              </p:cNvSpPr>
              <p:nvPr/>
            </p:nvSpPr>
            <p:spPr bwMode="auto">
              <a:xfrm>
                <a:off x="4820224" y="2397451"/>
                <a:ext cx="132015" cy="342966"/>
              </a:xfrm>
              <a:custGeom>
                <a:avLst/>
                <a:gdLst>
                  <a:gd name="T0" fmla="*/ 716 w 776"/>
                  <a:gd name="T1" fmla="*/ 2016 h 2016"/>
                  <a:gd name="T2" fmla="*/ 356 w 776"/>
                  <a:gd name="T3" fmla="*/ 2016 h 2016"/>
                  <a:gd name="T4" fmla="*/ 356 w 776"/>
                  <a:gd name="T5" fmla="*/ 2016 h 2016"/>
                  <a:gd name="T6" fmla="*/ 344 w 776"/>
                  <a:gd name="T7" fmla="*/ 2014 h 2016"/>
                  <a:gd name="T8" fmla="*/ 332 w 776"/>
                  <a:gd name="T9" fmla="*/ 2012 h 2016"/>
                  <a:gd name="T10" fmla="*/ 322 w 776"/>
                  <a:gd name="T11" fmla="*/ 2006 h 2016"/>
                  <a:gd name="T12" fmla="*/ 314 w 776"/>
                  <a:gd name="T13" fmla="*/ 1998 h 2016"/>
                  <a:gd name="T14" fmla="*/ 306 w 776"/>
                  <a:gd name="T15" fmla="*/ 1990 h 2016"/>
                  <a:gd name="T16" fmla="*/ 300 w 776"/>
                  <a:gd name="T17" fmla="*/ 1980 h 2016"/>
                  <a:gd name="T18" fmla="*/ 298 w 776"/>
                  <a:gd name="T19" fmla="*/ 1968 h 2016"/>
                  <a:gd name="T20" fmla="*/ 296 w 776"/>
                  <a:gd name="T21" fmla="*/ 1956 h 2016"/>
                  <a:gd name="T22" fmla="*/ 296 w 776"/>
                  <a:gd name="T23" fmla="*/ 632 h 2016"/>
                  <a:gd name="T24" fmla="*/ 0 w 776"/>
                  <a:gd name="T25" fmla="*/ 632 h 2016"/>
                  <a:gd name="T26" fmla="*/ 0 w 776"/>
                  <a:gd name="T27" fmla="*/ 512 h 2016"/>
                  <a:gd name="T28" fmla="*/ 356 w 776"/>
                  <a:gd name="T29" fmla="*/ 512 h 2016"/>
                  <a:gd name="T30" fmla="*/ 356 w 776"/>
                  <a:gd name="T31" fmla="*/ 512 h 2016"/>
                  <a:gd name="T32" fmla="*/ 368 w 776"/>
                  <a:gd name="T33" fmla="*/ 514 h 2016"/>
                  <a:gd name="T34" fmla="*/ 380 w 776"/>
                  <a:gd name="T35" fmla="*/ 516 h 2016"/>
                  <a:gd name="T36" fmla="*/ 390 w 776"/>
                  <a:gd name="T37" fmla="*/ 522 h 2016"/>
                  <a:gd name="T38" fmla="*/ 398 w 776"/>
                  <a:gd name="T39" fmla="*/ 530 h 2016"/>
                  <a:gd name="T40" fmla="*/ 406 w 776"/>
                  <a:gd name="T41" fmla="*/ 538 h 2016"/>
                  <a:gd name="T42" fmla="*/ 412 w 776"/>
                  <a:gd name="T43" fmla="*/ 548 h 2016"/>
                  <a:gd name="T44" fmla="*/ 414 w 776"/>
                  <a:gd name="T45" fmla="*/ 560 h 2016"/>
                  <a:gd name="T46" fmla="*/ 416 w 776"/>
                  <a:gd name="T47" fmla="*/ 572 h 2016"/>
                  <a:gd name="T48" fmla="*/ 416 w 776"/>
                  <a:gd name="T49" fmla="*/ 1896 h 2016"/>
                  <a:gd name="T50" fmla="*/ 656 w 776"/>
                  <a:gd name="T51" fmla="*/ 1896 h 2016"/>
                  <a:gd name="T52" fmla="*/ 656 w 776"/>
                  <a:gd name="T53" fmla="*/ 0 h 2016"/>
                  <a:gd name="T54" fmla="*/ 776 w 776"/>
                  <a:gd name="T55" fmla="*/ 0 h 2016"/>
                  <a:gd name="T56" fmla="*/ 776 w 776"/>
                  <a:gd name="T57" fmla="*/ 1956 h 2016"/>
                  <a:gd name="T58" fmla="*/ 776 w 776"/>
                  <a:gd name="T59" fmla="*/ 1956 h 2016"/>
                  <a:gd name="T60" fmla="*/ 774 w 776"/>
                  <a:gd name="T61" fmla="*/ 1968 h 2016"/>
                  <a:gd name="T62" fmla="*/ 772 w 776"/>
                  <a:gd name="T63" fmla="*/ 1980 h 2016"/>
                  <a:gd name="T64" fmla="*/ 766 w 776"/>
                  <a:gd name="T65" fmla="*/ 1990 h 2016"/>
                  <a:gd name="T66" fmla="*/ 758 w 776"/>
                  <a:gd name="T67" fmla="*/ 1998 h 2016"/>
                  <a:gd name="T68" fmla="*/ 750 w 776"/>
                  <a:gd name="T69" fmla="*/ 2006 h 2016"/>
                  <a:gd name="T70" fmla="*/ 740 w 776"/>
                  <a:gd name="T71" fmla="*/ 2012 h 2016"/>
                  <a:gd name="T72" fmla="*/ 728 w 776"/>
                  <a:gd name="T73" fmla="*/ 2014 h 2016"/>
                  <a:gd name="T74" fmla="*/ 716 w 776"/>
                  <a:gd name="T75" fmla="*/ 2016 h 2016"/>
                  <a:gd name="T76" fmla="*/ 716 w 776"/>
                  <a:gd name="T77" fmla="*/ 2016 h 20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76" h="2016">
                    <a:moveTo>
                      <a:pt x="716" y="2016"/>
                    </a:moveTo>
                    <a:lnTo>
                      <a:pt x="356" y="2016"/>
                    </a:lnTo>
                    <a:lnTo>
                      <a:pt x="356" y="2016"/>
                    </a:lnTo>
                    <a:lnTo>
                      <a:pt x="344" y="2014"/>
                    </a:lnTo>
                    <a:lnTo>
                      <a:pt x="332" y="2012"/>
                    </a:lnTo>
                    <a:lnTo>
                      <a:pt x="322" y="2006"/>
                    </a:lnTo>
                    <a:lnTo>
                      <a:pt x="314" y="1998"/>
                    </a:lnTo>
                    <a:lnTo>
                      <a:pt x="306" y="1990"/>
                    </a:lnTo>
                    <a:lnTo>
                      <a:pt x="300" y="1980"/>
                    </a:lnTo>
                    <a:lnTo>
                      <a:pt x="298" y="1968"/>
                    </a:lnTo>
                    <a:lnTo>
                      <a:pt x="296" y="1956"/>
                    </a:lnTo>
                    <a:lnTo>
                      <a:pt x="296" y="632"/>
                    </a:lnTo>
                    <a:lnTo>
                      <a:pt x="0" y="632"/>
                    </a:lnTo>
                    <a:lnTo>
                      <a:pt x="0" y="512"/>
                    </a:lnTo>
                    <a:lnTo>
                      <a:pt x="356" y="512"/>
                    </a:lnTo>
                    <a:lnTo>
                      <a:pt x="356" y="512"/>
                    </a:lnTo>
                    <a:lnTo>
                      <a:pt x="368" y="514"/>
                    </a:lnTo>
                    <a:lnTo>
                      <a:pt x="380" y="516"/>
                    </a:lnTo>
                    <a:lnTo>
                      <a:pt x="390" y="522"/>
                    </a:lnTo>
                    <a:lnTo>
                      <a:pt x="398" y="530"/>
                    </a:lnTo>
                    <a:lnTo>
                      <a:pt x="406" y="538"/>
                    </a:lnTo>
                    <a:lnTo>
                      <a:pt x="412" y="548"/>
                    </a:lnTo>
                    <a:lnTo>
                      <a:pt x="414" y="560"/>
                    </a:lnTo>
                    <a:lnTo>
                      <a:pt x="416" y="572"/>
                    </a:lnTo>
                    <a:lnTo>
                      <a:pt x="416" y="1896"/>
                    </a:lnTo>
                    <a:lnTo>
                      <a:pt x="656" y="1896"/>
                    </a:lnTo>
                    <a:lnTo>
                      <a:pt x="656" y="0"/>
                    </a:lnTo>
                    <a:lnTo>
                      <a:pt x="776" y="0"/>
                    </a:lnTo>
                    <a:lnTo>
                      <a:pt x="776" y="1956"/>
                    </a:lnTo>
                    <a:lnTo>
                      <a:pt x="776" y="1956"/>
                    </a:lnTo>
                    <a:lnTo>
                      <a:pt x="774" y="1968"/>
                    </a:lnTo>
                    <a:lnTo>
                      <a:pt x="772" y="1980"/>
                    </a:lnTo>
                    <a:lnTo>
                      <a:pt x="766" y="1990"/>
                    </a:lnTo>
                    <a:lnTo>
                      <a:pt x="758" y="1998"/>
                    </a:lnTo>
                    <a:lnTo>
                      <a:pt x="750" y="2006"/>
                    </a:lnTo>
                    <a:lnTo>
                      <a:pt x="740" y="2012"/>
                    </a:lnTo>
                    <a:lnTo>
                      <a:pt x="728" y="2014"/>
                    </a:lnTo>
                    <a:lnTo>
                      <a:pt x="716" y="2016"/>
                    </a:lnTo>
                    <a:lnTo>
                      <a:pt x="716" y="2016"/>
                    </a:lnTo>
                    <a:close/>
                  </a:path>
                </a:pathLst>
              </a:custGeom>
              <a:solidFill>
                <a:schemeClr val="tx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4821" rIns="0" bIns="89642" numCol="1" spcCol="0" rtlCol="0" fromWordArt="0" anchor="ctr" anchorCtr="0" forceAA="0" compatLnSpc="1">
                <a:prstTxWarp prst="textNoShape">
                  <a:avLst/>
                </a:prstTxWarp>
                <a:noAutofit/>
              </a:body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700" b="0" i="0" u="none" strike="noStrike" kern="1200" cap="none" spc="-49" normalizeH="0" baseline="0" noProof="0">
                  <a:ln>
                    <a:noFill/>
                  </a:ln>
                  <a:gradFill>
                    <a:gsLst>
                      <a:gs pos="0">
                        <a:srgbClr val="0D0D0D"/>
                      </a:gs>
                      <a:gs pos="100000">
                        <a:srgbClr val="0D0D0D"/>
                      </a:gs>
                    </a:gsLst>
                    <a:lin ang="5400000" scaled="0"/>
                  </a:gradFill>
                  <a:effectLst/>
                  <a:uLnTx/>
                  <a:uFillTx/>
                  <a:latin typeface="Segoe UI"/>
                  <a:ea typeface="Segoe UI" pitchFamily="34" charset="0"/>
                  <a:cs typeface="Segoe UI" pitchFamily="34" charset="0"/>
                </a:endParaRPr>
              </a:p>
            </p:txBody>
          </p:sp>
          <p:sp>
            <p:nvSpPr>
              <p:cNvPr id="1180" name="Rectangle 42">
                <a:extLst>
                  <a:ext uri="{FF2B5EF4-FFF2-40B4-BE49-F238E27FC236}">
                    <a16:creationId xmlns:a16="http://schemas.microsoft.com/office/drawing/2014/main" id="{57CDBB42-D8D6-440B-8130-DA09C76E69D1}"/>
                  </a:ext>
                </a:extLst>
              </p:cNvPr>
              <p:cNvSpPr>
                <a:spLocks noChangeArrowheads="1"/>
              </p:cNvSpPr>
              <p:nvPr/>
            </p:nvSpPr>
            <p:spPr bwMode="auto">
              <a:xfrm>
                <a:off x="4901542" y="2381459"/>
                <a:ext cx="80978" cy="67368"/>
              </a:xfrm>
              <a:prstGeom prst="rect">
                <a:avLst/>
              </a:prstGeom>
              <a:solidFill>
                <a:srgbClr val="E6E6E6"/>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4821" rIns="0" bIns="89642" numCol="1" spcCol="0" rtlCol="0" fromWordArt="0" anchor="ctr" anchorCtr="0" forceAA="0" compatLnSpc="1">
                <a:prstTxWarp prst="textNoShape">
                  <a:avLst/>
                </a:prstTxWarp>
                <a:noAutofit/>
              </a:body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700" b="0" i="0" u="none" strike="noStrike" kern="1200" cap="none" spc="-49" normalizeH="0" baseline="0" noProof="0">
                  <a:ln>
                    <a:noFill/>
                  </a:ln>
                  <a:gradFill>
                    <a:gsLst>
                      <a:gs pos="0">
                        <a:srgbClr val="0D0D0D"/>
                      </a:gs>
                      <a:gs pos="100000">
                        <a:srgbClr val="0D0D0D"/>
                      </a:gs>
                    </a:gsLst>
                    <a:lin ang="5400000" scaled="0"/>
                  </a:gradFill>
                  <a:effectLst/>
                  <a:uLnTx/>
                  <a:uFillTx/>
                  <a:latin typeface="Segoe UI"/>
                  <a:ea typeface="Segoe UI" pitchFamily="34" charset="0"/>
                  <a:cs typeface="Segoe UI" pitchFamily="34" charset="0"/>
                </a:endParaRPr>
              </a:p>
            </p:txBody>
          </p:sp>
          <p:sp>
            <p:nvSpPr>
              <p:cNvPr id="1181" name="Rectangle 43">
                <a:extLst>
                  <a:ext uri="{FF2B5EF4-FFF2-40B4-BE49-F238E27FC236}">
                    <a16:creationId xmlns:a16="http://schemas.microsoft.com/office/drawing/2014/main" id="{09626FB0-F10A-4368-8A59-132D11A0EE8D}"/>
                  </a:ext>
                </a:extLst>
              </p:cNvPr>
              <p:cNvSpPr>
                <a:spLocks noChangeArrowheads="1"/>
              </p:cNvSpPr>
              <p:nvPr/>
            </p:nvSpPr>
            <p:spPr bwMode="auto">
              <a:xfrm>
                <a:off x="4915491" y="2322640"/>
                <a:ext cx="17693" cy="48169"/>
              </a:xfrm>
              <a:prstGeom prst="rect">
                <a:avLst/>
              </a:prstGeom>
              <a:solidFill>
                <a:schemeClr val="tx1">
                  <a:lumMod val="65000"/>
                  <a:lumOff val="35000"/>
                </a:schemeClr>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4821" rIns="0" bIns="89642" numCol="1" spcCol="0" rtlCol="0" fromWordArt="0" anchor="ctr" anchorCtr="0" forceAA="0" compatLnSpc="1">
                <a:prstTxWarp prst="textNoShape">
                  <a:avLst/>
                </a:prstTxWarp>
                <a:noAutofit/>
              </a:body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700" b="0" i="0" u="none" strike="noStrike" kern="1200" cap="none" spc="-49" normalizeH="0" baseline="0" noProof="0">
                  <a:ln>
                    <a:noFill/>
                  </a:ln>
                  <a:gradFill>
                    <a:gsLst>
                      <a:gs pos="0">
                        <a:srgbClr val="0D0D0D"/>
                      </a:gs>
                      <a:gs pos="100000">
                        <a:srgbClr val="0D0D0D"/>
                      </a:gs>
                    </a:gsLst>
                    <a:lin ang="5400000" scaled="0"/>
                  </a:gradFill>
                  <a:effectLst/>
                  <a:uLnTx/>
                  <a:uFillTx/>
                  <a:latin typeface="Segoe UI"/>
                  <a:ea typeface="Segoe UI" pitchFamily="34" charset="0"/>
                  <a:cs typeface="Segoe UI" pitchFamily="34" charset="0"/>
                </a:endParaRPr>
              </a:p>
            </p:txBody>
          </p:sp>
          <p:sp>
            <p:nvSpPr>
              <p:cNvPr id="1182" name="Rectangle 44">
                <a:extLst>
                  <a:ext uri="{FF2B5EF4-FFF2-40B4-BE49-F238E27FC236}">
                    <a16:creationId xmlns:a16="http://schemas.microsoft.com/office/drawing/2014/main" id="{149B857C-8B40-41F8-A6D4-E047FCF8E19E}"/>
                  </a:ext>
                </a:extLst>
              </p:cNvPr>
              <p:cNvSpPr>
                <a:spLocks noChangeArrowheads="1"/>
              </p:cNvSpPr>
              <p:nvPr/>
            </p:nvSpPr>
            <p:spPr bwMode="auto">
              <a:xfrm>
                <a:off x="4950877" y="2322640"/>
                <a:ext cx="17693" cy="48169"/>
              </a:xfrm>
              <a:prstGeom prst="rect">
                <a:avLst/>
              </a:prstGeom>
              <a:solidFill>
                <a:schemeClr val="tx1">
                  <a:lumMod val="65000"/>
                  <a:lumOff val="35000"/>
                </a:schemeClr>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4821" rIns="0" bIns="89642" numCol="1" spcCol="0" rtlCol="0" fromWordArt="0" anchor="ctr" anchorCtr="0" forceAA="0" compatLnSpc="1">
                <a:prstTxWarp prst="textNoShape">
                  <a:avLst/>
                </a:prstTxWarp>
                <a:noAutofit/>
              </a:body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700" b="0" i="0" u="none" strike="noStrike" kern="1200" cap="none" spc="-49" normalizeH="0" baseline="0" noProof="0">
                  <a:ln>
                    <a:noFill/>
                  </a:ln>
                  <a:gradFill>
                    <a:gsLst>
                      <a:gs pos="0">
                        <a:srgbClr val="0D0D0D"/>
                      </a:gs>
                      <a:gs pos="100000">
                        <a:srgbClr val="0D0D0D"/>
                      </a:gs>
                    </a:gsLst>
                    <a:lin ang="5400000" scaled="0"/>
                  </a:gradFill>
                  <a:effectLst/>
                  <a:uLnTx/>
                  <a:uFillTx/>
                  <a:latin typeface="Segoe UI"/>
                  <a:ea typeface="Segoe UI" pitchFamily="34" charset="0"/>
                  <a:cs typeface="Segoe UI" pitchFamily="34" charset="0"/>
                </a:endParaRPr>
              </a:p>
            </p:txBody>
          </p:sp>
        </p:grpSp>
        <p:sp>
          <p:nvSpPr>
            <p:cNvPr id="1183" name="Freeform: Shape 1182">
              <a:extLst>
                <a:ext uri="{FF2B5EF4-FFF2-40B4-BE49-F238E27FC236}">
                  <a16:creationId xmlns:a16="http://schemas.microsoft.com/office/drawing/2014/main" id="{7B5B6D08-A09F-4C34-879F-4F4EB840178F}"/>
                </a:ext>
              </a:extLst>
            </p:cNvPr>
            <p:cNvSpPr/>
            <p:nvPr/>
          </p:nvSpPr>
          <p:spPr bwMode="auto">
            <a:xfrm rot="5400000">
              <a:off x="2405906" y="2797415"/>
              <a:ext cx="302170" cy="332448"/>
            </a:xfrm>
            <a:custGeom>
              <a:avLst/>
              <a:gdLst>
                <a:gd name="connsiteX0" fmla="*/ 77 w 799373"/>
                <a:gd name="connsiteY0" fmla="*/ 893997 h 1047121"/>
                <a:gd name="connsiteX1" fmla="*/ 7476 w 799373"/>
                <a:gd name="connsiteY1" fmla="*/ 888009 h 1047121"/>
                <a:gd name="connsiteX2" fmla="*/ 7476 w 799373"/>
                <a:gd name="connsiteY2" fmla="*/ 850855 h 1047121"/>
                <a:gd name="connsiteX3" fmla="*/ 2532 w 799373"/>
                <a:gd name="connsiteY3" fmla="*/ 831065 h 1047121"/>
                <a:gd name="connsiteX4" fmla="*/ 7476 w 799373"/>
                <a:gd name="connsiteY4" fmla="*/ 813700 h 1047121"/>
                <a:gd name="connsiteX5" fmla="*/ 7476 w 799373"/>
                <a:gd name="connsiteY5" fmla="*/ 776546 h 1047121"/>
                <a:gd name="connsiteX6" fmla="*/ 1304 w 799373"/>
                <a:gd name="connsiteY6" fmla="*/ 757137 h 1047121"/>
                <a:gd name="connsiteX7" fmla="*/ 7476 w 799373"/>
                <a:gd name="connsiteY7" fmla="*/ 739392 h 1047121"/>
                <a:gd name="connsiteX8" fmla="*/ 7476 w 799373"/>
                <a:gd name="connsiteY8" fmla="*/ 702238 h 1047121"/>
                <a:gd name="connsiteX9" fmla="*/ 77 w 799373"/>
                <a:gd name="connsiteY9" fmla="*/ 694825 h 1047121"/>
                <a:gd name="connsiteX10" fmla="*/ 18011 w 799373"/>
                <a:gd name="connsiteY10" fmla="*/ 676891 h 1047121"/>
                <a:gd name="connsiteX11" fmla="*/ 32672 w 799373"/>
                <a:gd name="connsiteY11" fmla="*/ 694825 h 1047121"/>
                <a:gd name="connsiteX12" fmla="*/ 35605 w 799373"/>
                <a:gd name="connsiteY12" fmla="*/ 739487 h 1047121"/>
                <a:gd name="connsiteX13" fmla="*/ 36184 w 799373"/>
                <a:gd name="connsiteY13" fmla="*/ 770643 h 1047121"/>
                <a:gd name="connsiteX14" fmla="*/ 128020 w 799373"/>
                <a:gd name="connsiteY14" fmla="*/ 770643 h 1047121"/>
                <a:gd name="connsiteX15" fmla="*/ 128020 w 799373"/>
                <a:gd name="connsiteY15" fmla="*/ 698637 h 1047121"/>
                <a:gd name="connsiteX16" fmla="*/ 137939 w 799373"/>
                <a:gd name="connsiteY16" fmla="*/ 688718 h 1047121"/>
                <a:gd name="connsiteX17" fmla="*/ 147237 w 799373"/>
                <a:gd name="connsiteY17" fmla="*/ 688718 h 1047121"/>
                <a:gd name="connsiteX18" fmla="*/ 147237 w 799373"/>
                <a:gd name="connsiteY18" fmla="*/ 683041 h 1047121"/>
                <a:gd name="connsiteX19" fmla="*/ 154708 w 799373"/>
                <a:gd name="connsiteY19" fmla="*/ 675570 h 1047121"/>
                <a:gd name="connsiteX20" fmla="*/ 157351 w 799373"/>
                <a:gd name="connsiteY20" fmla="*/ 675570 h 1047121"/>
                <a:gd name="connsiteX21" fmla="*/ 157351 w 799373"/>
                <a:gd name="connsiteY21" fmla="*/ 569373 h 1047121"/>
                <a:gd name="connsiteX22" fmla="*/ 185022 w 799373"/>
                <a:gd name="connsiteY22" fmla="*/ 541702 h 1047121"/>
                <a:gd name="connsiteX23" fmla="*/ 228799 w 799373"/>
                <a:gd name="connsiteY23" fmla="*/ 541702 h 1047121"/>
                <a:gd name="connsiteX24" fmla="*/ 229304 w 799373"/>
                <a:gd name="connsiteY24" fmla="*/ 541911 h 1047121"/>
                <a:gd name="connsiteX25" fmla="*/ 307316 w 799373"/>
                <a:gd name="connsiteY25" fmla="*/ 541911 h 1047121"/>
                <a:gd name="connsiteX26" fmla="*/ 307316 w 799373"/>
                <a:gd name="connsiteY26" fmla="*/ 535951 h 1047121"/>
                <a:gd name="connsiteX27" fmla="*/ 323925 w 799373"/>
                <a:gd name="connsiteY27" fmla="*/ 519342 h 1047121"/>
                <a:gd name="connsiteX28" fmla="*/ 390360 w 799373"/>
                <a:gd name="connsiteY28" fmla="*/ 519342 h 1047121"/>
                <a:gd name="connsiteX29" fmla="*/ 406969 w 799373"/>
                <a:gd name="connsiteY29" fmla="*/ 535951 h 1047121"/>
                <a:gd name="connsiteX30" fmla="*/ 406969 w 799373"/>
                <a:gd name="connsiteY30" fmla="*/ 541338 h 1047121"/>
                <a:gd name="connsiteX31" fmla="*/ 423886 w 799373"/>
                <a:gd name="connsiteY31" fmla="*/ 541338 h 1047121"/>
                <a:gd name="connsiteX32" fmla="*/ 430874 w 799373"/>
                <a:gd name="connsiteY32" fmla="*/ 534351 h 1047121"/>
                <a:gd name="connsiteX33" fmla="*/ 430874 w 799373"/>
                <a:gd name="connsiteY33" fmla="*/ 519646 h 1047121"/>
                <a:gd name="connsiteX34" fmla="*/ 424706 w 799373"/>
                <a:gd name="connsiteY34" fmla="*/ 519646 h 1047121"/>
                <a:gd name="connsiteX35" fmla="*/ 408097 w 799373"/>
                <a:gd name="connsiteY35" fmla="*/ 503037 h 1047121"/>
                <a:gd name="connsiteX36" fmla="*/ 408097 w 799373"/>
                <a:gd name="connsiteY36" fmla="*/ 436602 h 1047121"/>
                <a:gd name="connsiteX37" fmla="*/ 424706 w 799373"/>
                <a:gd name="connsiteY37" fmla="*/ 419993 h 1047121"/>
                <a:gd name="connsiteX38" fmla="*/ 430874 w 799373"/>
                <a:gd name="connsiteY38" fmla="*/ 419993 h 1047121"/>
                <a:gd name="connsiteX39" fmla="*/ 430874 w 799373"/>
                <a:gd name="connsiteY39" fmla="*/ 238395 h 1047121"/>
                <a:gd name="connsiteX40" fmla="*/ 424706 w 799373"/>
                <a:gd name="connsiteY40" fmla="*/ 238395 h 1047121"/>
                <a:gd name="connsiteX41" fmla="*/ 408097 w 799373"/>
                <a:gd name="connsiteY41" fmla="*/ 221786 h 1047121"/>
                <a:gd name="connsiteX42" fmla="*/ 408097 w 799373"/>
                <a:gd name="connsiteY42" fmla="*/ 155351 h 1047121"/>
                <a:gd name="connsiteX43" fmla="*/ 424706 w 799373"/>
                <a:gd name="connsiteY43" fmla="*/ 138742 h 1047121"/>
                <a:gd name="connsiteX44" fmla="*/ 430874 w 799373"/>
                <a:gd name="connsiteY44" fmla="*/ 138742 h 1047121"/>
                <a:gd name="connsiteX45" fmla="*/ 430874 w 799373"/>
                <a:gd name="connsiteY45" fmla="*/ 125036 h 1047121"/>
                <a:gd name="connsiteX46" fmla="*/ 537514 w 799373"/>
                <a:gd name="connsiteY46" fmla="*/ 18396 h 1047121"/>
                <a:gd name="connsiteX47" fmla="*/ 568964 w 799373"/>
                <a:gd name="connsiteY47" fmla="*/ 18396 h 1047121"/>
                <a:gd name="connsiteX48" fmla="*/ 568964 w 799373"/>
                <a:gd name="connsiteY48" fmla="*/ 16609 h 1047121"/>
                <a:gd name="connsiteX49" fmla="*/ 585573 w 799373"/>
                <a:gd name="connsiteY49" fmla="*/ 0 h 1047121"/>
                <a:gd name="connsiteX50" fmla="*/ 652008 w 799373"/>
                <a:gd name="connsiteY50" fmla="*/ 0 h 1047121"/>
                <a:gd name="connsiteX51" fmla="*/ 668617 w 799373"/>
                <a:gd name="connsiteY51" fmla="*/ 16609 h 1047121"/>
                <a:gd name="connsiteX52" fmla="*/ 668617 w 799373"/>
                <a:gd name="connsiteY52" fmla="*/ 18396 h 1047121"/>
                <a:gd name="connsiteX53" fmla="*/ 782764 w 799373"/>
                <a:gd name="connsiteY53" fmla="*/ 18396 h 1047121"/>
                <a:gd name="connsiteX54" fmla="*/ 799373 w 799373"/>
                <a:gd name="connsiteY54" fmla="*/ 35005 h 1047121"/>
                <a:gd name="connsiteX55" fmla="*/ 799373 w 799373"/>
                <a:gd name="connsiteY55" fmla="*/ 101440 h 1047121"/>
                <a:gd name="connsiteX56" fmla="*/ 782764 w 799373"/>
                <a:gd name="connsiteY56" fmla="*/ 118049 h 1047121"/>
                <a:gd name="connsiteX57" fmla="*/ 668617 w 799373"/>
                <a:gd name="connsiteY57" fmla="*/ 118049 h 1047121"/>
                <a:gd name="connsiteX58" fmla="*/ 668617 w 799373"/>
                <a:gd name="connsiteY58" fmla="*/ 128096 h 1047121"/>
                <a:gd name="connsiteX59" fmla="*/ 652008 w 799373"/>
                <a:gd name="connsiteY59" fmla="*/ 144705 h 1047121"/>
                <a:gd name="connsiteX60" fmla="*/ 585573 w 799373"/>
                <a:gd name="connsiteY60" fmla="*/ 144705 h 1047121"/>
                <a:gd name="connsiteX61" fmla="*/ 568964 w 799373"/>
                <a:gd name="connsiteY61" fmla="*/ 128096 h 1047121"/>
                <a:gd name="connsiteX62" fmla="*/ 568964 w 799373"/>
                <a:gd name="connsiteY62" fmla="*/ 118049 h 1047121"/>
                <a:gd name="connsiteX63" fmla="*/ 537514 w 799373"/>
                <a:gd name="connsiteY63" fmla="*/ 118049 h 1047121"/>
                <a:gd name="connsiteX64" fmla="*/ 530526 w 799373"/>
                <a:gd name="connsiteY64" fmla="*/ 125037 h 1047121"/>
                <a:gd name="connsiteX65" fmla="*/ 530526 w 799373"/>
                <a:gd name="connsiteY65" fmla="*/ 138742 h 1047121"/>
                <a:gd name="connsiteX66" fmla="*/ 536193 w 799373"/>
                <a:gd name="connsiteY66" fmla="*/ 138742 h 1047121"/>
                <a:gd name="connsiteX67" fmla="*/ 552802 w 799373"/>
                <a:gd name="connsiteY67" fmla="*/ 155351 h 1047121"/>
                <a:gd name="connsiteX68" fmla="*/ 552802 w 799373"/>
                <a:gd name="connsiteY68" fmla="*/ 221786 h 1047121"/>
                <a:gd name="connsiteX69" fmla="*/ 536193 w 799373"/>
                <a:gd name="connsiteY69" fmla="*/ 238395 h 1047121"/>
                <a:gd name="connsiteX70" fmla="*/ 530527 w 799373"/>
                <a:gd name="connsiteY70" fmla="*/ 238395 h 1047121"/>
                <a:gd name="connsiteX71" fmla="*/ 530527 w 799373"/>
                <a:gd name="connsiteY71" fmla="*/ 419993 h 1047121"/>
                <a:gd name="connsiteX72" fmla="*/ 536193 w 799373"/>
                <a:gd name="connsiteY72" fmla="*/ 419993 h 1047121"/>
                <a:gd name="connsiteX73" fmla="*/ 552802 w 799373"/>
                <a:gd name="connsiteY73" fmla="*/ 436602 h 1047121"/>
                <a:gd name="connsiteX74" fmla="*/ 552802 w 799373"/>
                <a:gd name="connsiteY74" fmla="*/ 503037 h 1047121"/>
                <a:gd name="connsiteX75" fmla="*/ 536193 w 799373"/>
                <a:gd name="connsiteY75" fmla="*/ 519646 h 1047121"/>
                <a:gd name="connsiteX76" fmla="*/ 530527 w 799373"/>
                <a:gd name="connsiteY76" fmla="*/ 519646 h 1047121"/>
                <a:gd name="connsiteX77" fmla="*/ 530527 w 799373"/>
                <a:gd name="connsiteY77" fmla="*/ 534351 h 1047121"/>
                <a:gd name="connsiteX78" fmla="*/ 423886 w 799373"/>
                <a:gd name="connsiteY78" fmla="*/ 640991 h 1047121"/>
                <a:gd name="connsiteX79" fmla="*/ 406969 w 799373"/>
                <a:gd name="connsiteY79" fmla="*/ 640991 h 1047121"/>
                <a:gd name="connsiteX80" fmla="*/ 406969 w 799373"/>
                <a:gd name="connsiteY80" fmla="*/ 647438 h 1047121"/>
                <a:gd name="connsiteX81" fmla="*/ 390360 w 799373"/>
                <a:gd name="connsiteY81" fmla="*/ 664047 h 1047121"/>
                <a:gd name="connsiteX82" fmla="*/ 323925 w 799373"/>
                <a:gd name="connsiteY82" fmla="*/ 664047 h 1047121"/>
                <a:gd name="connsiteX83" fmla="*/ 307316 w 799373"/>
                <a:gd name="connsiteY83" fmla="*/ 647438 h 1047121"/>
                <a:gd name="connsiteX84" fmla="*/ 307316 w 799373"/>
                <a:gd name="connsiteY84" fmla="*/ 641564 h 1047121"/>
                <a:gd name="connsiteX85" fmla="*/ 256470 w 799373"/>
                <a:gd name="connsiteY85" fmla="*/ 641564 h 1047121"/>
                <a:gd name="connsiteX86" fmla="*/ 256470 w 799373"/>
                <a:gd name="connsiteY86" fmla="*/ 675570 h 1047121"/>
                <a:gd name="connsiteX87" fmla="*/ 257090 w 799373"/>
                <a:gd name="connsiteY87" fmla="*/ 675570 h 1047121"/>
                <a:gd name="connsiteX88" fmla="*/ 264561 w 799373"/>
                <a:gd name="connsiteY88" fmla="*/ 683041 h 1047121"/>
                <a:gd name="connsiteX89" fmla="*/ 264561 w 799373"/>
                <a:gd name="connsiteY89" fmla="*/ 688718 h 1047121"/>
                <a:gd name="connsiteX90" fmla="*/ 273859 w 799373"/>
                <a:gd name="connsiteY90" fmla="*/ 688718 h 1047121"/>
                <a:gd name="connsiteX91" fmla="*/ 283778 w 799373"/>
                <a:gd name="connsiteY91" fmla="*/ 698637 h 1047121"/>
                <a:gd name="connsiteX92" fmla="*/ 283778 w 799373"/>
                <a:gd name="connsiteY92" fmla="*/ 890185 h 1047121"/>
                <a:gd name="connsiteX93" fmla="*/ 273859 w 799373"/>
                <a:gd name="connsiteY93" fmla="*/ 900104 h 1047121"/>
                <a:gd name="connsiteX94" fmla="*/ 264561 w 799373"/>
                <a:gd name="connsiteY94" fmla="*/ 900104 h 1047121"/>
                <a:gd name="connsiteX95" fmla="*/ 264561 w 799373"/>
                <a:gd name="connsiteY95" fmla="*/ 905782 h 1047121"/>
                <a:gd name="connsiteX96" fmla="*/ 257090 w 799373"/>
                <a:gd name="connsiteY96" fmla="*/ 913253 h 1047121"/>
                <a:gd name="connsiteX97" fmla="*/ 256470 w 799373"/>
                <a:gd name="connsiteY97" fmla="*/ 913253 h 1047121"/>
                <a:gd name="connsiteX98" fmla="*/ 256470 w 799373"/>
                <a:gd name="connsiteY98" fmla="*/ 1019450 h 1047121"/>
                <a:gd name="connsiteX99" fmla="*/ 228799 w 799373"/>
                <a:gd name="connsiteY99" fmla="*/ 1047121 h 1047121"/>
                <a:gd name="connsiteX100" fmla="*/ 185022 w 799373"/>
                <a:gd name="connsiteY100" fmla="*/ 1047121 h 1047121"/>
                <a:gd name="connsiteX101" fmla="*/ 157351 w 799373"/>
                <a:gd name="connsiteY101" fmla="*/ 1019450 h 1047121"/>
                <a:gd name="connsiteX102" fmla="*/ 157351 w 799373"/>
                <a:gd name="connsiteY102" fmla="*/ 913253 h 1047121"/>
                <a:gd name="connsiteX103" fmla="*/ 154708 w 799373"/>
                <a:gd name="connsiteY103" fmla="*/ 913253 h 1047121"/>
                <a:gd name="connsiteX104" fmla="*/ 147237 w 799373"/>
                <a:gd name="connsiteY104" fmla="*/ 905782 h 1047121"/>
                <a:gd name="connsiteX105" fmla="*/ 147237 w 799373"/>
                <a:gd name="connsiteY105" fmla="*/ 900104 h 1047121"/>
                <a:gd name="connsiteX106" fmla="*/ 137939 w 799373"/>
                <a:gd name="connsiteY106" fmla="*/ 900104 h 1047121"/>
                <a:gd name="connsiteX107" fmla="*/ 128020 w 799373"/>
                <a:gd name="connsiteY107" fmla="*/ 890185 h 1047121"/>
                <a:gd name="connsiteX108" fmla="*/ 128020 w 799373"/>
                <a:gd name="connsiteY108" fmla="*/ 822225 h 1047121"/>
                <a:gd name="connsiteX109" fmla="*/ 35825 w 799373"/>
                <a:gd name="connsiteY109" fmla="*/ 822225 h 1047121"/>
                <a:gd name="connsiteX110" fmla="*/ 35094 w 799373"/>
                <a:gd name="connsiteY110" fmla="*/ 848000 h 1047121"/>
                <a:gd name="connsiteX111" fmla="*/ 31854 w 799373"/>
                <a:gd name="connsiteY111" fmla="*/ 891951 h 1047121"/>
                <a:gd name="connsiteX112" fmla="*/ 18011 w 799373"/>
                <a:gd name="connsiteY112" fmla="*/ 911932 h 1047121"/>
                <a:gd name="connsiteX113" fmla="*/ 77 w 799373"/>
                <a:gd name="connsiteY113" fmla="*/ 893997 h 1047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799373" h="1047121">
                  <a:moveTo>
                    <a:pt x="77" y="893997"/>
                  </a:moveTo>
                  <a:cubicBezTo>
                    <a:pt x="-731" y="889955"/>
                    <a:pt x="5010" y="890005"/>
                    <a:pt x="7476" y="888009"/>
                  </a:cubicBezTo>
                  <a:lnTo>
                    <a:pt x="7476" y="850855"/>
                  </a:lnTo>
                  <a:cubicBezTo>
                    <a:pt x="5828" y="844258"/>
                    <a:pt x="1725" y="852393"/>
                    <a:pt x="2532" y="831065"/>
                  </a:cubicBezTo>
                  <a:cubicBezTo>
                    <a:pt x="1588" y="814092"/>
                    <a:pt x="4737" y="819215"/>
                    <a:pt x="7476" y="813700"/>
                  </a:cubicBezTo>
                  <a:lnTo>
                    <a:pt x="7476" y="776546"/>
                  </a:lnTo>
                  <a:cubicBezTo>
                    <a:pt x="5419" y="770076"/>
                    <a:pt x="2134" y="778338"/>
                    <a:pt x="1304" y="757137"/>
                  </a:cubicBezTo>
                  <a:cubicBezTo>
                    <a:pt x="1316" y="738946"/>
                    <a:pt x="5419" y="745307"/>
                    <a:pt x="7476" y="739392"/>
                  </a:cubicBezTo>
                  <a:lnTo>
                    <a:pt x="7476" y="702238"/>
                  </a:lnTo>
                  <a:cubicBezTo>
                    <a:pt x="5010" y="699767"/>
                    <a:pt x="88" y="699751"/>
                    <a:pt x="77" y="694825"/>
                  </a:cubicBezTo>
                  <a:cubicBezTo>
                    <a:pt x="77" y="684920"/>
                    <a:pt x="12579" y="676891"/>
                    <a:pt x="18011" y="676891"/>
                  </a:cubicBezTo>
                  <a:cubicBezTo>
                    <a:pt x="23444" y="676891"/>
                    <a:pt x="30253" y="675345"/>
                    <a:pt x="32672" y="694825"/>
                  </a:cubicBezTo>
                  <a:cubicBezTo>
                    <a:pt x="33882" y="704565"/>
                    <a:pt x="34903" y="721190"/>
                    <a:pt x="35605" y="739487"/>
                  </a:cubicBezTo>
                  <a:lnTo>
                    <a:pt x="36184" y="770643"/>
                  </a:lnTo>
                  <a:lnTo>
                    <a:pt x="128020" y="770643"/>
                  </a:lnTo>
                  <a:lnTo>
                    <a:pt x="128020" y="698637"/>
                  </a:lnTo>
                  <a:cubicBezTo>
                    <a:pt x="128020" y="693159"/>
                    <a:pt x="132461" y="688718"/>
                    <a:pt x="137939" y="688718"/>
                  </a:cubicBezTo>
                  <a:lnTo>
                    <a:pt x="147237" y="688718"/>
                  </a:lnTo>
                  <a:lnTo>
                    <a:pt x="147237" y="683041"/>
                  </a:lnTo>
                  <a:cubicBezTo>
                    <a:pt x="147237" y="678915"/>
                    <a:pt x="150582" y="675570"/>
                    <a:pt x="154708" y="675570"/>
                  </a:cubicBezTo>
                  <a:lnTo>
                    <a:pt x="157351" y="675570"/>
                  </a:lnTo>
                  <a:lnTo>
                    <a:pt x="157351" y="569373"/>
                  </a:lnTo>
                  <a:cubicBezTo>
                    <a:pt x="157351" y="554091"/>
                    <a:pt x="169740" y="541702"/>
                    <a:pt x="185022" y="541702"/>
                  </a:cubicBezTo>
                  <a:lnTo>
                    <a:pt x="228799" y="541702"/>
                  </a:lnTo>
                  <a:lnTo>
                    <a:pt x="229304" y="541911"/>
                  </a:lnTo>
                  <a:lnTo>
                    <a:pt x="307316" y="541911"/>
                  </a:lnTo>
                  <a:lnTo>
                    <a:pt x="307316" y="535951"/>
                  </a:lnTo>
                  <a:cubicBezTo>
                    <a:pt x="307316" y="526778"/>
                    <a:pt x="314752" y="519342"/>
                    <a:pt x="323925" y="519342"/>
                  </a:cubicBezTo>
                  <a:lnTo>
                    <a:pt x="390360" y="519342"/>
                  </a:lnTo>
                  <a:cubicBezTo>
                    <a:pt x="399533" y="519342"/>
                    <a:pt x="406969" y="526778"/>
                    <a:pt x="406969" y="535951"/>
                  </a:cubicBezTo>
                  <a:lnTo>
                    <a:pt x="406969" y="541338"/>
                  </a:lnTo>
                  <a:lnTo>
                    <a:pt x="423886" y="541338"/>
                  </a:lnTo>
                  <a:cubicBezTo>
                    <a:pt x="427746" y="541338"/>
                    <a:pt x="430874" y="538210"/>
                    <a:pt x="430874" y="534351"/>
                  </a:cubicBezTo>
                  <a:lnTo>
                    <a:pt x="430874" y="519646"/>
                  </a:lnTo>
                  <a:lnTo>
                    <a:pt x="424706" y="519646"/>
                  </a:lnTo>
                  <a:cubicBezTo>
                    <a:pt x="415533" y="519646"/>
                    <a:pt x="408097" y="512210"/>
                    <a:pt x="408097" y="503037"/>
                  </a:cubicBezTo>
                  <a:lnTo>
                    <a:pt x="408097" y="436602"/>
                  </a:lnTo>
                  <a:cubicBezTo>
                    <a:pt x="408097" y="427429"/>
                    <a:pt x="415533" y="419993"/>
                    <a:pt x="424706" y="419993"/>
                  </a:cubicBezTo>
                  <a:lnTo>
                    <a:pt x="430874" y="419993"/>
                  </a:lnTo>
                  <a:lnTo>
                    <a:pt x="430874" y="238395"/>
                  </a:lnTo>
                  <a:lnTo>
                    <a:pt x="424706" y="238395"/>
                  </a:lnTo>
                  <a:cubicBezTo>
                    <a:pt x="415533" y="238395"/>
                    <a:pt x="408097" y="230959"/>
                    <a:pt x="408097" y="221786"/>
                  </a:cubicBezTo>
                  <a:lnTo>
                    <a:pt x="408097" y="155351"/>
                  </a:lnTo>
                  <a:cubicBezTo>
                    <a:pt x="408097" y="146178"/>
                    <a:pt x="415533" y="138742"/>
                    <a:pt x="424706" y="138742"/>
                  </a:cubicBezTo>
                  <a:lnTo>
                    <a:pt x="430874" y="138742"/>
                  </a:lnTo>
                  <a:lnTo>
                    <a:pt x="430874" y="125036"/>
                  </a:lnTo>
                  <a:cubicBezTo>
                    <a:pt x="430874" y="66140"/>
                    <a:pt x="478618" y="18396"/>
                    <a:pt x="537514" y="18396"/>
                  </a:cubicBezTo>
                  <a:lnTo>
                    <a:pt x="568964" y="18396"/>
                  </a:lnTo>
                  <a:lnTo>
                    <a:pt x="568964" y="16609"/>
                  </a:lnTo>
                  <a:cubicBezTo>
                    <a:pt x="568964" y="7436"/>
                    <a:pt x="576400" y="0"/>
                    <a:pt x="585573" y="0"/>
                  </a:cubicBezTo>
                  <a:lnTo>
                    <a:pt x="652008" y="0"/>
                  </a:lnTo>
                  <a:cubicBezTo>
                    <a:pt x="661181" y="0"/>
                    <a:pt x="668617" y="7436"/>
                    <a:pt x="668617" y="16609"/>
                  </a:cubicBezTo>
                  <a:lnTo>
                    <a:pt x="668617" y="18396"/>
                  </a:lnTo>
                  <a:lnTo>
                    <a:pt x="782764" y="18396"/>
                  </a:lnTo>
                  <a:cubicBezTo>
                    <a:pt x="791937" y="18396"/>
                    <a:pt x="799373" y="25832"/>
                    <a:pt x="799373" y="35005"/>
                  </a:cubicBezTo>
                  <a:lnTo>
                    <a:pt x="799373" y="101440"/>
                  </a:lnTo>
                  <a:cubicBezTo>
                    <a:pt x="799373" y="110613"/>
                    <a:pt x="791937" y="118049"/>
                    <a:pt x="782764" y="118049"/>
                  </a:cubicBezTo>
                  <a:lnTo>
                    <a:pt x="668617" y="118049"/>
                  </a:lnTo>
                  <a:lnTo>
                    <a:pt x="668617" y="128096"/>
                  </a:lnTo>
                  <a:cubicBezTo>
                    <a:pt x="668617" y="137269"/>
                    <a:pt x="661181" y="144705"/>
                    <a:pt x="652008" y="144705"/>
                  </a:cubicBezTo>
                  <a:lnTo>
                    <a:pt x="585573" y="144705"/>
                  </a:lnTo>
                  <a:cubicBezTo>
                    <a:pt x="576400" y="144705"/>
                    <a:pt x="568964" y="137269"/>
                    <a:pt x="568964" y="128096"/>
                  </a:cubicBezTo>
                  <a:lnTo>
                    <a:pt x="568964" y="118049"/>
                  </a:lnTo>
                  <a:lnTo>
                    <a:pt x="537514" y="118049"/>
                  </a:lnTo>
                  <a:cubicBezTo>
                    <a:pt x="533655" y="118049"/>
                    <a:pt x="530526" y="121178"/>
                    <a:pt x="530526" y="125037"/>
                  </a:cubicBezTo>
                  <a:lnTo>
                    <a:pt x="530526" y="138742"/>
                  </a:lnTo>
                  <a:lnTo>
                    <a:pt x="536193" y="138742"/>
                  </a:lnTo>
                  <a:cubicBezTo>
                    <a:pt x="545366" y="138742"/>
                    <a:pt x="552802" y="146178"/>
                    <a:pt x="552802" y="155351"/>
                  </a:cubicBezTo>
                  <a:lnTo>
                    <a:pt x="552802" y="221786"/>
                  </a:lnTo>
                  <a:cubicBezTo>
                    <a:pt x="552802" y="230959"/>
                    <a:pt x="545366" y="238395"/>
                    <a:pt x="536193" y="238395"/>
                  </a:cubicBezTo>
                  <a:lnTo>
                    <a:pt x="530527" y="238395"/>
                  </a:lnTo>
                  <a:lnTo>
                    <a:pt x="530527" y="419993"/>
                  </a:lnTo>
                  <a:lnTo>
                    <a:pt x="536193" y="419993"/>
                  </a:lnTo>
                  <a:cubicBezTo>
                    <a:pt x="545366" y="419993"/>
                    <a:pt x="552802" y="427429"/>
                    <a:pt x="552802" y="436602"/>
                  </a:cubicBezTo>
                  <a:lnTo>
                    <a:pt x="552802" y="503037"/>
                  </a:lnTo>
                  <a:cubicBezTo>
                    <a:pt x="552802" y="512210"/>
                    <a:pt x="545366" y="519646"/>
                    <a:pt x="536193" y="519646"/>
                  </a:cubicBezTo>
                  <a:lnTo>
                    <a:pt x="530527" y="519646"/>
                  </a:lnTo>
                  <a:lnTo>
                    <a:pt x="530527" y="534351"/>
                  </a:lnTo>
                  <a:cubicBezTo>
                    <a:pt x="530527" y="593246"/>
                    <a:pt x="482782" y="640991"/>
                    <a:pt x="423886" y="640991"/>
                  </a:cubicBezTo>
                  <a:lnTo>
                    <a:pt x="406969" y="640991"/>
                  </a:lnTo>
                  <a:lnTo>
                    <a:pt x="406969" y="647438"/>
                  </a:lnTo>
                  <a:cubicBezTo>
                    <a:pt x="406969" y="656611"/>
                    <a:pt x="399533" y="664047"/>
                    <a:pt x="390360" y="664047"/>
                  </a:cubicBezTo>
                  <a:lnTo>
                    <a:pt x="323925" y="664047"/>
                  </a:lnTo>
                  <a:cubicBezTo>
                    <a:pt x="314752" y="664047"/>
                    <a:pt x="307316" y="656611"/>
                    <a:pt x="307316" y="647438"/>
                  </a:cubicBezTo>
                  <a:lnTo>
                    <a:pt x="307316" y="641564"/>
                  </a:lnTo>
                  <a:lnTo>
                    <a:pt x="256470" y="641564"/>
                  </a:lnTo>
                  <a:lnTo>
                    <a:pt x="256470" y="675570"/>
                  </a:lnTo>
                  <a:lnTo>
                    <a:pt x="257090" y="675570"/>
                  </a:lnTo>
                  <a:cubicBezTo>
                    <a:pt x="261216" y="675570"/>
                    <a:pt x="264561" y="678915"/>
                    <a:pt x="264561" y="683041"/>
                  </a:cubicBezTo>
                  <a:lnTo>
                    <a:pt x="264561" y="688718"/>
                  </a:lnTo>
                  <a:lnTo>
                    <a:pt x="273859" y="688718"/>
                  </a:lnTo>
                  <a:cubicBezTo>
                    <a:pt x="279337" y="688718"/>
                    <a:pt x="283778" y="693159"/>
                    <a:pt x="283778" y="698637"/>
                  </a:cubicBezTo>
                  <a:lnTo>
                    <a:pt x="283778" y="890185"/>
                  </a:lnTo>
                  <a:cubicBezTo>
                    <a:pt x="283778" y="895663"/>
                    <a:pt x="279337" y="900104"/>
                    <a:pt x="273859" y="900104"/>
                  </a:cubicBezTo>
                  <a:lnTo>
                    <a:pt x="264561" y="900104"/>
                  </a:lnTo>
                  <a:lnTo>
                    <a:pt x="264561" y="905782"/>
                  </a:lnTo>
                  <a:cubicBezTo>
                    <a:pt x="264561" y="909908"/>
                    <a:pt x="261216" y="913253"/>
                    <a:pt x="257090" y="913253"/>
                  </a:cubicBezTo>
                  <a:lnTo>
                    <a:pt x="256470" y="913253"/>
                  </a:lnTo>
                  <a:lnTo>
                    <a:pt x="256470" y="1019450"/>
                  </a:lnTo>
                  <a:cubicBezTo>
                    <a:pt x="256470" y="1034732"/>
                    <a:pt x="244081" y="1047121"/>
                    <a:pt x="228799" y="1047121"/>
                  </a:cubicBezTo>
                  <a:lnTo>
                    <a:pt x="185022" y="1047121"/>
                  </a:lnTo>
                  <a:cubicBezTo>
                    <a:pt x="169740" y="1047121"/>
                    <a:pt x="157351" y="1034732"/>
                    <a:pt x="157351" y="1019450"/>
                  </a:cubicBezTo>
                  <a:lnTo>
                    <a:pt x="157351" y="913253"/>
                  </a:lnTo>
                  <a:lnTo>
                    <a:pt x="154708" y="913253"/>
                  </a:lnTo>
                  <a:cubicBezTo>
                    <a:pt x="150582" y="913253"/>
                    <a:pt x="147237" y="909908"/>
                    <a:pt x="147237" y="905782"/>
                  </a:cubicBezTo>
                  <a:lnTo>
                    <a:pt x="147237" y="900104"/>
                  </a:lnTo>
                  <a:lnTo>
                    <a:pt x="137939" y="900104"/>
                  </a:lnTo>
                  <a:cubicBezTo>
                    <a:pt x="132461" y="900104"/>
                    <a:pt x="128020" y="895663"/>
                    <a:pt x="128020" y="890185"/>
                  </a:cubicBezTo>
                  <a:lnTo>
                    <a:pt x="128020" y="822225"/>
                  </a:lnTo>
                  <a:lnTo>
                    <a:pt x="35825" y="822225"/>
                  </a:lnTo>
                  <a:lnTo>
                    <a:pt x="35094" y="848000"/>
                  </a:lnTo>
                  <a:cubicBezTo>
                    <a:pt x="34221" y="865875"/>
                    <a:pt x="33064" y="882104"/>
                    <a:pt x="31854" y="891951"/>
                  </a:cubicBezTo>
                  <a:cubicBezTo>
                    <a:pt x="31854" y="901856"/>
                    <a:pt x="23307" y="911591"/>
                    <a:pt x="18011" y="911932"/>
                  </a:cubicBezTo>
                  <a:cubicBezTo>
                    <a:pt x="12715" y="912273"/>
                    <a:pt x="77" y="903902"/>
                    <a:pt x="77" y="893997"/>
                  </a:cubicBez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4821" rIns="0" bIns="89642" numCol="1" spcCol="0" rtlCol="0" fromWordArt="0" anchor="ctr" anchorCtr="0" forceAA="0" compatLnSpc="1">
              <a:prstTxWarp prst="textNoShape">
                <a:avLst/>
              </a:prstTxWarp>
              <a:noAutofit/>
            </a:body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700" b="0" i="0" u="none" strike="noStrike" kern="1200" cap="none" spc="-49" normalizeH="0" baseline="0" noProof="0">
                <a:ln>
                  <a:noFill/>
                </a:ln>
                <a:gradFill>
                  <a:gsLst>
                    <a:gs pos="0">
                      <a:srgbClr val="0D0D0D"/>
                    </a:gs>
                    <a:gs pos="100000">
                      <a:srgbClr val="0D0D0D"/>
                    </a:gs>
                  </a:gsLst>
                  <a:lin ang="5400000" scaled="0"/>
                </a:gradFill>
                <a:effectLst/>
                <a:uLnTx/>
                <a:uFillTx/>
                <a:latin typeface="Segoe UI"/>
                <a:ea typeface="Segoe UI" pitchFamily="34" charset="0"/>
                <a:cs typeface="Segoe UI" pitchFamily="34" charset="0"/>
              </a:endParaRPr>
            </a:p>
          </p:txBody>
        </p:sp>
        <p:grpSp>
          <p:nvGrpSpPr>
            <p:cNvPr id="1184" name="Group 1183">
              <a:extLst>
                <a:ext uri="{FF2B5EF4-FFF2-40B4-BE49-F238E27FC236}">
                  <a16:creationId xmlns:a16="http://schemas.microsoft.com/office/drawing/2014/main" id="{3F8ACDCF-DEBD-4E0F-8CE4-D97A703E30DD}"/>
                </a:ext>
              </a:extLst>
            </p:cNvPr>
            <p:cNvGrpSpPr/>
            <p:nvPr/>
          </p:nvGrpSpPr>
          <p:grpSpPr>
            <a:xfrm>
              <a:off x="2215746" y="2442899"/>
              <a:ext cx="567189" cy="253540"/>
              <a:chOff x="873122" y="1363662"/>
              <a:chExt cx="10268052" cy="4664605"/>
            </a:xfrm>
            <a:solidFill>
              <a:schemeClr val="tx1">
                <a:lumMod val="65000"/>
                <a:lumOff val="35000"/>
              </a:schemeClr>
            </a:solidFill>
          </p:grpSpPr>
          <p:grpSp>
            <p:nvGrpSpPr>
              <p:cNvPr id="1185" name="Group 1184">
                <a:extLst>
                  <a:ext uri="{FF2B5EF4-FFF2-40B4-BE49-F238E27FC236}">
                    <a16:creationId xmlns:a16="http://schemas.microsoft.com/office/drawing/2014/main" id="{51DC7BCC-780C-4E28-93A1-CB8F3F23D7A6}"/>
                  </a:ext>
                </a:extLst>
              </p:cNvPr>
              <p:cNvGrpSpPr/>
              <p:nvPr/>
            </p:nvGrpSpPr>
            <p:grpSpPr>
              <a:xfrm>
                <a:off x="873122" y="1363662"/>
                <a:ext cx="3857627" cy="4664605"/>
                <a:chOff x="873122" y="1363662"/>
                <a:chExt cx="3857627" cy="4664605"/>
              </a:xfrm>
              <a:grpFill/>
            </p:grpSpPr>
            <p:sp>
              <p:nvSpPr>
                <p:cNvPr id="1206" name="Parallelogram 1205">
                  <a:extLst>
                    <a:ext uri="{FF2B5EF4-FFF2-40B4-BE49-F238E27FC236}">
                      <a16:creationId xmlns:a16="http://schemas.microsoft.com/office/drawing/2014/main" id="{DB1C6A86-9D93-45BD-A2F5-A108DF83FA95}"/>
                    </a:ext>
                  </a:extLst>
                </p:cNvPr>
                <p:cNvSpPr/>
                <p:nvPr/>
              </p:nvSpPr>
              <p:spPr bwMode="auto">
                <a:xfrm>
                  <a:off x="1811867" y="1363662"/>
                  <a:ext cx="880534" cy="4101571"/>
                </a:xfrm>
                <a:prstGeom prst="parallelogram">
                  <a:avLst>
                    <a:gd name="adj" fmla="val 74193"/>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0"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00" b="0" i="0" u="none" strike="noStrike" kern="1200" cap="none" spc="0" normalizeH="0" baseline="0" noProof="0">
                    <a:ln>
                      <a:noFill/>
                    </a:ln>
                    <a:gradFill>
                      <a:gsLst>
                        <a:gs pos="0">
                          <a:srgbClr val="0D0D0D"/>
                        </a:gs>
                        <a:gs pos="100000">
                          <a:srgbClr val="0D0D0D"/>
                        </a:gs>
                      </a:gsLst>
                      <a:lin ang="5400000" scaled="0"/>
                    </a:gradFill>
                    <a:effectLst/>
                    <a:uLnTx/>
                    <a:uFillTx/>
                    <a:latin typeface="Segoe UI"/>
                    <a:ea typeface="Segoe UI" pitchFamily="34" charset="0"/>
                    <a:cs typeface="Segoe UI" pitchFamily="34" charset="0"/>
                  </a:endParaRPr>
                </a:p>
              </p:txBody>
            </p:sp>
            <p:sp>
              <p:nvSpPr>
                <p:cNvPr id="1207" name="Parallelogram 1206">
                  <a:extLst>
                    <a:ext uri="{FF2B5EF4-FFF2-40B4-BE49-F238E27FC236}">
                      <a16:creationId xmlns:a16="http://schemas.microsoft.com/office/drawing/2014/main" id="{D77B5905-F88E-475D-92BD-36F0DB2ACE09}"/>
                    </a:ext>
                  </a:extLst>
                </p:cNvPr>
                <p:cNvSpPr/>
                <p:nvPr/>
              </p:nvSpPr>
              <p:spPr bwMode="auto">
                <a:xfrm flipH="1">
                  <a:off x="2907770" y="1363662"/>
                  <a:ext cx="880534" cy="4101571"/>
                </a:xfrm>
                <a:prstGeom prst="parallelogram">
                  <a:avLst>
                    <a:gd name="adj" fmla="val 74193"/>
                  </a:avLst>
                </a:prstGeom>
                <a:solidFill>
                  <a:schemeClr val="tx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0"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00" b="0" i="0" u="none" strike="noStrike" kern="1200" cap="none" spc="0" normalizeH="0" baseline="0" noProof="0">
                    <a:ln>
                      <a:noFill/>
                    </a:ln>
                    <a:gradFill>
                      <a:gsLst>
                        <a:gs pos="0">
                          <a:srgbClr val="0D0D0D"/>
                        </a:gs>
                        <a:gs pos="100000">
                          <a:srgbClr val="0D0D0D"/>
                        </a:gs>
                      </a:gsLst>
                      <a:lin ang="5400000" scaled="0"/>
                    </a:gradFill>
                    <a:effectLst/>
                    <a:uLnTx/>
                    <a:uFillTx/>
                    <a:latin typeface="Segoe UI"/>
                    <a:ea typeface="Segoe UI" pitchFamily="34" charset="0"/>
                    <a:cs typeface="Segoe UI" pitchFamily="34" charset="0"/>
                  </a:endParaRPr>
                </a:p>
              </p:txBody>
            </p:sp>
            <p:sp>
              <p:nvSpPr>
                <p:cNvPr id="1208" name="Trapezoid 1207">
                  <a:extLst>
                    <a:ext uri="{FF2B5EF4-FFF2-40B4-BE49-F238E27FC236}">
                      <a16:creationId xmlns:a16="http://schemas.microsoft.com/office/drawing/2014/main" id="{46821CBB-5059-4D5C-AA35-7B3BAD238FBC}"/>
                    </a:ext>
                  </a:extLst>
                </p:cNvPr>
                <p:cNvSpPr/>
                <p:nvPr/>
              </p:nvSpPr>
              <p:spPr bwMode="auto">
                <a:xfrm>
                  <a:off x="2475970" y="1363662"/>
                  <a:ext cx="626533" cy="219605"/>
                </a:xfrm>
                <a:prstGeom prst="trapezoid">
                  <a:avLst/>
                </a:prstGeom>
                <a:grp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0"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00" b="0" i="0" u="none" strike="noStrike" kern="1200" cap="none" spc="0" normalizeH="0" baseline="0" noProof="0">
                    <a:ln>
                      <a:noFill/>
                    </a:ln>
                    <a:gradFill>
                      <a:gsLst>
                        <a:gs pos="0">
                          <a:srgbClr val="0D0D0D"/>
                        </a:gs>
                        <a:gs pos="100000">
                          <a:srgbClr val="0D0D0D"/>
                        </a:gs>
                      </a:gsLst>
                      <a:lin ang="5400000" scaled="0"/>
                    </a:gradFill>
                    <a:effectLst/>
                    <a:uLnTx/>
                    <a:uFillTx/>
                    <a:latin typeface="Segoe UI"/>
                    <a:ea typeface="Segoe UI" pitchFamily="34" charset="0"/>
                    <a:cs typeface="Segoe UI" pitchFamily="34" charset="0"/>
                  </a:endParaRPr>
                </a:p>
              </p:txBody>
            </p:sp>
            <p:sp>
              <p:nvSpPr>
                <p:cNvPr id="1209" name="Rectangle: Rounded Corners 1208">
                  <a:extLst>
                    <a:ext uri="{FF2B5EF4-FFF2-40B4-BE49-F238E27FC236}">
                      <a16:creationId xmlns:a16="http://schemas.microsoft.com/office/drawing/2014/main" id="{D01F8706-FF95-4269-86D9-7324CD40F622}"/>
                    </a:ext>
                  </a:extLst>
                </p:cNvPr>
                <p:cNvSpPr/>
                <p:nvPr/>
              </p:nvSpPr>
              <p:spPr bwMode="auto">
                <a:xfrm>
                  <a:off x="1203961" y="5439832"/>
                  <a:ext cx="3173306" cy="588435"/>
                </a:xfrm>
                <a:prstGeom prst="round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0"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00" b="0" i="0" u="none" strike="noStrike" kern="1200" cap="none" spc="0" normalizeH="0" baseline="0" noProof="0">
                    <a:ln>
                      <a:noFill/>
                    </a:ln>
                    <a:gradFill>
                      <a:gsLst>
                        <a:gs pos="0">
                          <a:srgbClr val="0D0D0D"/>
                        </a:gs>
                        <a:gs pos="100000">
                          <a:srgbClr val="0D0D0D"/>
                        </a:gs>
                      </a:gsLst>
                      <a:lin ang="5400000" scaled="0"/>
                    </a:gradFill>
                    <a:effectLst/>
                    <a:uLnTx/>
                    <a:uFillTx/>
                    <a:latin typeface="Segoe UI"/>
                    <a:ea typeface="Segoe UI" pitchFamily="34" charset="0"/>
                    <a:cs typeface="Segoe UI" pitchFamily="34" charset="0"/>
                  </a:endParaRPr>
                </a:p>
              </p:txBody>
            </p:sp>
            <p:sp>
              <p:nvSpPr>
                <p:cNvPr id="1210" name="Freeform: Shape 1209">
                  <a:extLst>
                    <a:ext uri="{FF2B5EF4-FFF2-40B4-BE49-F238E27FC236}">
                      <a16:creationId xmlns:a16="http://schemas.microsoft.com/office/drawing/2014/main" id="{891DDA1A-099A-4918-A33D-E54B7D3C13BF}"/>
                    </a:ext>
                  </a:extLst>
                </p:cNvPr>
                <p:cNvSpPr/>
                <p:nvPr/>
              </p:nvSpPr>
              <p:spPr bwMode="auto">
                <a:xfrm>
                  <a:off x="1921933" y="1921933"/>
                  <a:ext cx="1549400" cy="3589866"/>
                </a:xfrm>
                <a:custGeom>
                  <a:avLst/>
                  <a:gdLst>
                    <a:gd name="connsiteX0" fmla="*/ 1075267 w 1549400"/>
                    <a:gd name="connsiteY0" fmla="*/ 33867 h 3581400"/>
                    <a:gd name="connsiteX1" fmla="*/ 567267 w 1549400"/>
                    <a:gd name="connsiteY1" fmla="*/ 474134 h 3581400"/>
                    <a:gd name="connsiteX2" fmla="*/ 533400 w 1549400"/>
                    <a:gd name="connsiteY2" fmla="*/ 922867 h 3581400"/>
                    <a:gd name="connsiteX3" fmla="*/ 1024467 w 1549400"/>
                    <a:gd name="connsiteY3" fmla="*/ 1312334 h 3581400"/>
                    <a:gd name="connsiteX4" fmla="*/ 372534 w 1549400"/>
                    <a:gd name="connsiteY4" fmla="*/ 1727200 h 3581400"/>
                    <a:gd name="connsiteX5" fmla="*/ 330200 w 1549400"/>
                    <a:gd name="connsiteY5" fmla="*/ 2065867 h 3581400"/>
                    <a:gd name="connsiteX6" fmla="*/ 1168400 w 1549400"/>
                    <a:gd name="connsiteY6" fmla="*/ 2700867 h 3581400"/>
                    <a:gd name="connsiteX7" fmla="*/ 0 w 1549400"/>
                    <a:gd name="connsiteY7" fmla="*/ 3539067 h 3581400"/>
                    <a:gd name="connsiteX8" fmla="*/ 558800 w 1549400"/>
                    <a:gd name="connsiteY8" fmla="*/ 3581400 h 3581400"/>
                    <a:gd name="connsiteX9" fmla="*/ 1549400 w 1549400"/>
                    <a:gd name="connsiteY9" fmla="*/ 2802467 h 3581400"/>
                    <a:gd name="connsiteX10" fmla="*/ 1490134 w 1549400"/>
                    <a:gd name="connsiteY10" fmla="*/ 2523067 h 3581400"/>
                    <a:gd name="connsiteX11" fmla="*/ 643467 w 1549400"/>
                    <a:gd name="connsiteY11" fmla="*/ 1913467 h 3581400"/>
                    <a:gd name="connsiteX12" fmla="*/ 1337734 w 1549400"/>
                    <a:gd name="connsiteY12" fmla="*/ 1447800 h 3581400"/>
                    <a:gd name="connsiteX13" fmla="*/ 1270000 w 1549400"/>
                    <a:gd name="connsiteY13" fmla="*/ 1100667 h 3581400"/>
                    <a:gd name="connsiteX14" fmla="*/ 728134 w 1549400"/>
                    <a:gd name="connsiteY14" fmla="*/ 719667 h 3581400"/>
                    <a:gd name="connsiteX15" fmla="*/ 1168400 w 1549400"/>
                    <a:gd name="connsiteY15" fmla="*/ 330200 h 3581400"/>
                    <a:gd name="connsiteX16" fmla="*/ 1134534 w 1549400"/>
                    <a:gd name="connsiteY16" fmla="*/ 0 h 3581400"/>
                    <a:gd name="connsiteX17" fmla="*/ 1075267 w 1549400"/>
                    <a:gd name="connsiteY17" fmla="*/ 33867 h 3581400"/>
                    <a:gd name="connsiteX0" fmla="*/ 1075267 w 1549400"/>
                    <a:gd name="connsiteY0" fmla="*/ 33867 h 3581400"/>
                    <a:gd name="connsiteX1" fmla="*/ 567267 w 1549400"/>
                    <a:gd name="connsiteY1" fmla="*/ 474134 h 3581400"/>
                    <a:gd name="connsiteX2" fmla="*/ 533400 w 1549400"/>
                    <a:gd name="connsiteY2" fmla="*/ 922867 h 3581400"/>
                    <a:gd name="connsiteX3" fmla="*/ 1024467 w 1549400"/>
                    <a:gd name="connsiteY3" fmla="*/ 1312334 h 3581400"/>
                    <a:gd name="connsiteX4" fmla="*/ 372534 w 1549400"/>
                    <a:gd name="connsiteY4" fmla="*/ 1727200 h 3581400"/>
                    <a:gd name="connsiteX5" fmla="*/ 330200 w 1549400"/>
                    <a:gd name="connsiteY5" fmla="*/ 2065867 h 3581400"/>
                    <a:gd name="connsiteX6" fmla="*/ 1168400 w 1549400"/>
                    <a:gd name="connsiteY6" fmla="*/ 2700867 h 3581400"/>
                    <a:gd name="connsiteX7" fmla="*/ 0 w 1549400"/>
                    <a:gd name="connsiteY7" fmla="*/ 3539067 h 3581400"/>
                    <a:gd name="connsiteX8" fmla="*/ 389467 w 1549400"/>
                    <a:gd name="connsiteY8" fmla="*/ 3581400 h 3581400"/>
                    <a:gd name="connsiteX9" fmla="*/ 1549400 w 1549400"/>
                    <a:gd name="connsiteY9" fmla="*/ 2802467 h 3581400"/>
                    <a:gd name="connsiteX10" fmla="*/ 1490134 w 1549400"/>
                    <a:gd name="connsiteY10" fmla="*/ 2523067 h 3581400"/>
                    <a:gd name="connsiteX11" fmla="*/ 643467 w 1549400"/>
                    <a:gd name="connsiteY11" fmla="*/ 1913467 h 3581400"/>
                    <a:gd name="connsiteX12" fmla="*/ 1337734 w 1549400"/>
                    <a:gd name="connsiteY12" fmla="*/ 1447800 h 3581400"/>
                    <a:gd name="connsiteX13" fmla="*/ 1270000 w 1549400"/>
                    <a:gd name="connsiteY13" fmla="*/ 1100667 h 3581400"/>
                    <a:gd name="connsiteX14" fmla="*/ 728134 w 1549400"/>
                    <a:gd name="connsiteY14" fmla="*/ 719667 h 3581400"/>
                    <a:gd name="connsiteX15" fmla="*/ 1168400 w 1549400"/>
                    <a:gd name="connsiteY15" fmla="*/ 330200 h 3581400"/>
                    <a:gd name="connsiteX16" fmla="*/ 1134534 w 1549400"/>
                    <a:gd name="connsiteY16" fmla="*/ 0 h 3581400"/>
                    <a:gd name="connsiteX17" fmla="*/ 1075267 w 1549400"/>
                    <a:gd name="connsiteY17" fmla="*/ 33867 h 3581400"/>
                    <a:gd name="connsiteX0" fmla="*/ 1075267 w 1549400"/>
                    <a:gd name="connsiteY0" fmla="*/ 33867 h 3589866"/>
                    <a:gd name="connsiteX1" fmla="*/ 567267 w 1549400"/>
                    <a:gd name="connsiteY1" fmla="*/ 474134 h 3589866"/>
                    <a:gd name="connsiteX2" fmla="*/ 533400 w 1549400"/>
                    <a:gd name="connsiteY2" fmla="*/ 922867 h 3589866"/>
                    <a:gd name="connsiteX3" fmla="*/ 1024467 w 1549400"/>
                    <a:gd name="connsiteY3" fmla="*/ 1312334 h 3589866"/>
                    <a:gd name="connsiteX4" fmla="*/ 372534 w 1549400"/>
                    <a:gd name="connsiteY4" fmla="*/ 1727200 h 3589866"/>
                    <a:gd name="connsiteX5" fmla="*/ 330200 w 1549400"/>
                    <a:gd name="connsiteY5" fmla="*/ 2065867 h 3589866"/>
                    <a:gd name="connsiteX6" fmla="*/ 1168400 w 1549400"/>
                    <a:gd name="connsiteY6" fmla="*/ 2700867 h 3589866"/>
                    <a:gd name="connsiteX7" fmla="*/ 0 w 1549400"/>
                    <a:gd name="connsiteY7" fmla="*/ 3539067 h 3589866"/>
                    <a:gd name="connsiteX8" fmla="*/ 457200 w 1549400"/>
                    <a:gd name="connsiteY8" fmla="*/ 3589866 h 3589866"/>
                    <a:gd name="connsiteX9" fmla="*/ 1549400 w 1549400"/>
                    <a:gd name="connsiteY9" fmla="*/ 2802467 h 3589866"/>
                    <a:gd name="connsiteX10" fmla="*/ 1490134 w 1549400"/>
                    <a:gd name="connsiteY10" fmla="*/ 2523067 h 3589866"/>
                    <a:gd name="connsiteX11" fmla="*/ 643467 w 1549400"/>
                    <a:gd name="connsiteY11" fmla="*/ 1913467 h 3589866"/>
                    <a:gd name="connsiteX12" fmla="*/ 1337734 w 1549400"/>
                    <a:gd name="connsiteY12" fmla="*/ 1447800 h 3589866"/>
                    <a:gd name="connsiteX13" fmla="*/ 1270000 w 1549400"/>
                    <a:gd name="connsiteY13" fmla="*/ 1100667 h 3589866"/>
                    <a:gd name="connsiteX14" fmla="*/ 728134 w 1549400"/>
                    <a:gd name="connsiteY14" fmla="*/ 719667 h 3589866"/>
                    <a:gd name="connsiteX15" fmla="*/ 1168400 w 1549400"/>
                    <a:gd name="connsiteY15" fmla="*/ 330200 h 3589866"/>
                    <a:gd name="connsiteX16" fmla="*/ 1134534 w 1549400"/>
                    <a:gd name="connsiteY16" fmla="*/ 0 h 3589866"/>
                    <a:gd name="connsiteX17" fmla="*/ 1075267 w 1549400"/>
                    <a:gd name="connsiteY17" fmla="*/ 33867 h 358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49400" h="3589866">
                      <a:moveTo>
                        <a:pt x="1075267" y="33867"/>
                      </a:moveTo>
                      <a:lnTo>
                        <a:pt x="567267" y="474134"/>
                      </a:lnTo>
                      <a:lnTo>
                        <a:pt x="533400" y="922867"/>
                      </a:lnTo>
                      <a:lnTo>
                        <a:pt x="1024467" y="1312334"/>
                      </a:lnTo>
                      <a:lnTo>
                        <a:pt x="372534" y="1727200"/>
                      </a:lnTo>
                      <a:lnTo>
                        <a:pt x="330200" y="2065867"/>
                      </a:lnTo>
                      <a:lnTo>
                        <a:pt x="1168400" y="2700867"/>
                      </a:lnTo>
                      <a:lnTo>
                        <a:pt x="0" y="3539067"/>
                      </a:lnTo>
                      <a:lnTo>
                        <a:pt x="457200" y="3589866"/>
                      </a:lnTo>
                      <a:lnTo>
                        <a:pt x="1549400" y="2802467"/>
                      </a:lnTo>
                      <a:lnTo>
                        <a:pt x="1490134" y="2523067"/>
                      </a:lnTo>
                      <a:lnTo>
                        <a:pt x="643467" y="1913467"/>
                      </a:lnTo>
                      <a:lnTo>
                        <a:pt x="1337734" y="1447800"/>
                      </a:lnTo>
                      <a:lnTo>
                        <a:pt x="1270000" y="1100667"/>
                      </a:lnTo>
                      <a:lnTo>
                        <a:pt x="728134" y="719667"/>
                      </a:lnTo>
                      <a:lnTo>
                        <a:pt x="1168400" y="330200"/>
                      </a:lnTo>
                      <a:lnTo>
                        <a:pt x="1134534" y="0"/>
                      </a:lnTo>
                      <a:lnTo>
                        <a:pt x="1075267" y="33867"/>
                      </a:lnTo>
                      <a:close/>
                    </a:path>
                  </a:pathLst>
                </a:cu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0"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00" b="0" i="0" u="none" strike="noStrike" kern="1200" cap="none" spc="0" normalizeH="0" baseline="0" noProof="0">
                    <a:ln>
                      <a:noFill/>
                    </a:ln>
                    <a:gradFill>
                      <a:gsLst>
                        <a:gs pos="0">
                          <a:srgbClr val="0D0D0D"/>
                        </a:gs>
                        <a:gs pos="100000">
                          <a:srgbClr val="0D0D0D"/>
                        </a:gs>
                      </a:gsLst>
                      <a:lin ang="5400000" scaled="0"/>
                    </a:gradFill>
                    <a:effectLst/>
                    <a:uLnTx/>
                    <a:uFillTx/>
                    <a:latin typeface="Segoe UI"/>
                    <a:ea typeface="Segoe UI" pitchFamily="34" charset="0"/>
                    <a:cs typeface="Segoe UI" pitchFamily="34" charset="0"/>
                  </a:endParaRPr>
                </a:p>
              </p:txBody>
            </p:sp>
            <p:sp>
              <p:nvSpPr>
                <p:cNvPr id="1211" name="Trapezoid 1210">
                  <a:extLst>
                    <a:ext uri="{FF2B5EF4-FFF2-40B4-BE49-F238E27FC236}">
                      <a16:creationId xmlns:a16="http://schemas.microsoft.com/office/drawing/2014/main" id="{4F1C2DED-3F53-4E0B-9F2B-81042467829D}"/>
                    </a:ext>
                  </a:extLst>
                </p:cNvPr>
                <p:cNvSpPr/>
                <p:nvPr/>
              </p:nvSpPr>
              <p:spPr bwMode="auto">
                <a:xfrm flipV="1">
                  <a:off x="873122" y="2048574"/>
                  <a:ext cx="3857627" cy="173925"/>
                </a:xfrm>
                <a:prstGeom prst="trapezoid">
                  <a:avLst>
                    <a:gd name="adj" fmla="val 90718"/>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0"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00" b="0" i="0" u="none" strike="noStrike" kern="1200" cap="none" spc="0" normalizeH="0" baseline="0" noProof="0">
                    <a:ln>
                      <a:noFill/>
                    </a:ln>
                    <a:gradFill>
                      <a:gsLst>
                        <a:gs pos="0">
                          <a:srgbClr val="0D0D0D"/>
                        </a:gs>
                        <a:gs pos="100000">
                          <a:srgbClr val="0D0D0D"/>
                        </a:gs>
                      </a:gsLst>
                      <a:lin ang="5400000" scaled="0"/>
                    </a:gradFill>
                    <a:effectLst/>
                    <a:uLnTx/>
                    <a:uFillTx/>
                    <a:latin typeface="Segoe UI"/>
                    <a:ea typeface="Segoe UI" pitchFamily="34" charset="0"/>
                    <a:cs typeface="Segoe UI" pitchFamily="34" charset="0"/>
                  </a:endParaRPr>
                </a:p>
              </p:txBody>
            </p:sp>
            <p:sp>
              <p:nvSpPr>
                <p:cNvPr id="1212" name="Trapezoid 1211">
                  <a:extLst>
                    <a:ext uri="{FF2B5EF4-FFF2-40B4-BE49-F238E27FC236}">
                      <a16:creationId xmlns:a16="http://schemas.microsoft.com/office/drawing/2014/main" id="{AB155B1F-FAAD-459C-BF97-ACD699F706A6}"/>
                    </a:ext>
                  </a:extLst>
                </p:cNvPr>
                <p:cNvSpPr/>
                <p:nvPr/>
              </p:nvSpPr>
              <p:spPr bwMode="auto">
                <a:xfrm flipV="1">
                  <a:off x="873122" y="2837846"/>
                  <a:ext cx="3857627" cy="173925"/>
                </a:xfrm>
                <a:prstGeom prst="trapezoid">
                  <a:avLst>
                    <a:gd name="adj" fmla="val 90718"/>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0"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00" b="0" i="0" u="none" strike="noStrike" kern="1200" cap="none" spc="0" normalizeH="0" baseline="0" noProof="0">
                    <a:ln>
                      <a:noFill/>
                    </a:ln>
                    <a:gradFill>
                      <a:gsLst>
                        <a:gs pos="0">
                          <a:srgbClr val="0D0D0D"/>
                        </a:gs>
                        <a:gs pos="100000">
                          <a:srgbClr val="0D0D0D"/>
                        </a:gs>
                      </a:gsLst>
                      <a:lin ang="5400000" scaled="0"/>
                    </a:gradFill>
                    <a:effectLst/>
                    <a:uLnTx/>
                    <a:uFillTx/>
                    <a:latin typeface="Segoe UI"/>
                    <a:ea typeface="Segoe UI" pitchFamily="34" charset="0"/>
                    <a:cs typeface="Segoe UI" pitchFamily="34" charset="0"/>
                  </a:endParaRPr>
                </a:p>
              </p:txBody>
            </p:sp>
            <p:sp>
              <p:nvSpPr>
                <p:cNvPr id="1213" name="Rectangle: Top Corners Rounded 1212">
                  <a:extLst>
                    <a:ext uri="{FF2B5EF4-FFF2-40B4-BE49-F238E27FC236}">
                      <a16:creationId xmlns:a16="http://schemas.microsoft.com/office/drawing/2014/main" id="{670D2BBF-FFFD-41F5-B1D1-71A4DDD67ABB}"/>
                    </a:ext>
                  </a:extLst>
                </p:cNvPr>
                <p:cNvSpPr/>
                <p:nvPr/>
              </p:nvSpPr>
              <p:spPr bwMode="auto">
                <a:xfrm>
                  <a:off x="3724878" y="1865842"/>
                  <a:ext cx="183548" cy="194733"/>
                </a:xfrm>
                <a:prstGeom prst="round2SameRect">
                  <a:avLst>
                    <a:gd name="adj1" fmla="val 50000"/>
                    <a:gd name="adj2" fmla="val 0"/>
                  </a:avLst>
                </a:prstGeom>
                <a:grp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0"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00" b="0" i="0" u="none" strike="noStrike" kern="1200" cap="none" spc="0" normalizeH="0" baseline="0" noProof="0">
                    <a:ln>
                      <a:noFill/>
                    </a:ln>
                    <a:gradFill>
                      <a:gsLst>
                        <a:gs pos="0">
                          <a:srgbClr val="0D0D0D"/>
                        </a:gs>
                        <a:gs pos="100000">
                          <a:srgbClr val="0D0D0D"/>
                        </a:gs>
                      </a:gsLst>
                      <a:lin ang="5400000" scaled="0"/>
                    </a:gradFill>
                    <a:effectLst/>
                    <a:uLnTx/>
                    <a:uFillTx/>
                    <a:latin typeface="Segoe UI"/>
                    <a:ea typeface="Segoe UI" pitchFamily="34" charset="0"/>
                    <a:cs typeface="Segoe UI" pitchFamily="34" charset="0"/>
                  </a:endParaRPr>
                </a:p>
              </p:txBody>
            </p:sp>
            <p:sp>
              <p:nvSpPr>
                <p:cNvPr id="1214" name="Rectangle: Top Corners Rounded 1213">
                  <a:extLst>
                    <a:ext uri="{FF2B5EF4-FFF2-40B4-BE49-F238E27FC236}">
                      <a16:creationId xmlns:a16="http://schemas.microsoft.com/office/drawing/2014/main" id="{B53E8583-EB59-4962-9E6A-DB5C74B14FD6}"/>
                    </a:ext>
                  </a:extLst>
                </p:cNvPr>
                <p:cNvSpPr/>
                <p:nvPr/>
              </p:nvSpPr>
              <p:spPr bwMode="auto">
                <a:xfrm>
                  <a:off x="4105878" y="1865842"/>
                  <a:ext cx="183548" cy="194733"/>
                </a:xfrm>
                <a:prstGeom prst="round2SameRect">
                  <a:avLst>
                    <a:gd name="adj1" fmla="val 50000"/>
                    <a:gd name="adj2" fmla="val 0"/>
                  </a:avLst>
                </a:prstGeom>
                <a:grp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0"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00" b="0" i="0" u="none" strike="noStrike" kern="1200" cap="none" spc="0" normalizeH="0" baseline="0" noProof="0">
                    <a:ln>
                      <a:noFill/>
                    </a:ln>
                    <a:gradFill>
                      <a:gsLst>
                        <a:gs pos="0">
                          <a:srgbClr val="0D0D0D"/>
                        </a:gs>
                        <a:gs pos="100000">
                          <a:srgbClr val="0D0D0D"/>
                        </a:gs>
                      </a:gsLst>
                      <a:lin ang="5400000" scaled="0"/>
                    </a:gradFill>
                    <a:effectLst/>
                    <a:uLnTx/>
                    <a:uFillTx/>
                    <a:latin typeface="Segoe UI"/>
                    <a:ea typeface="Segoe UI" pitchFamily="34" charset="0"/>
                    <a:cs typeface="Segoe UI" pitchFamily="34" charset="0"/>
                  </a:endParaRPr>
                </a:p>
              </p:txBody>
            </p:sp>
            <p:sp>
              <p:nvSpPr>
                <p:cNvPr id="1215" name="Rectangle: Top Corners Rounded 1214">
                  <a:extLst>
                    <a:ext uri="{FF2B5EF4-FFF2-40B4-BE49-F238E27FC236}">
                      <a16:creationId xmlns:a16="http://schemas.microsoft.com/office/drawing/2014/main" id="{E8143D82-BF30-4ECF-8C56-890490988C9F}"/>
                    </a:ext>
                  </a:extLst>
                </p:cNvPr>
                <p:cNvSpPr/>
                <p:nvPr/>
              </p:nvSpPr>
              <p:spPr bwMode="auto">
                <a:xfrm>
                  <a:off x="1273778" y="1865842"/>
                  <a:ext cx="183548" cy="194733"/>
                </a:xfrm>
                <a:prstGeom prst="round2SameRect">
                  <a:avLst>
                    <a:gd name="adj1" fmla="val 50000"/>
                    <a:gd name="adj2" fmla="val 0"/>
                  </a:avLst>
                </a:prstGeom>
                <a:grp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0"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00" b="0" i="0" u="none" strike="noStrike" kern="1200" cap="none" spc="0" normalizeH="0" baseline="0" noProof="0">
                    <a:ln>
                      <a:noFill/>
                    </a:ln>
                    <a:gradFill>
                      <a:gsLst>
                        <a:gs pos="0">
                          <a:srgbClr val="0D0D0D"/>
                        </a:gs>
                        <a:gs pos="100000">
                          <a:srgbClr val="0D0D0D"/>
                        </a:gs>
                      </a:gsLst>
                      <a:lin ang="5400000" scaled="0"/>
                    </a:gradFill>
                    <a:effectLst/>
                    <a:uLnTx/>
                    <a:uFillTx/>
                    <a:latin typeface="Segoe UI"/>
                    <a:ea typeface="Segoe UI" pitchFamily="34" charset="0"/>
                    <a:cs typeface="Segoe UI" pitchFamily="34" charset="0"/>
                  </a:endParaRPr>
                </a:p>
              </p:txBody>
            </p:sp>
            <p:sp>
              <p:nvSpPr>
                <p:cNvPr id="1216" name="Rectangle: Top Corners Rounded 1215">
                  <a:extLst>
                    <a:ext uri="{FF2B5EF4-FFF2-40B4-BE49-F238E27FC236}">
                      <a16:creationId xmlns:a16="http://schemas.microsoft.com/office/drawing/2014/main" id="{BE9CAC2E-D149-4F0C-AB31-87BF368B1A7B}"/>
                    </a:ext>
                  </a:extLst>
                </p:cNvPr>
                <p:cNvSpPr/>
                <p:nvPr/>
              </p:nvSpPr>
              <p:spPr bwMode="auto">
                <a:xfrm>
                  <a:off x="1654778" y="1865842"/>
                  <a:ext cx="183548" cy="194733"/>
                </a:xfrm>
                <a:prstGeom prst="round2SameRect">
                  <a:avLst>
                    <a:gd name="adj1" fmla="val 50000"/>
                    <a:gd name="adj2" fmla="val 0"/>
                  </a:avLst>
                </a:prstGeom>
                <a:grp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0"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00" b="0" i="0" u="none" strike="noStrike" kern="1200" cap="none" spc="0" normalizeH="0" baseline="0" noProof="0">
                    <a:ln>
                      <a:noFill/>
                    </a:ln>
                    <a:gradFill>
                      <a:gsLst>
                        <a:gs pos="0">
                          <a:srgbClr val="0D0D0D"/>
                        </a:gs>
                        <a:gs pos="100000">
                          <a:srgbClr val="0D0D0D"/>
                        </a:gs>
                      </a:gsLst>
                      <a:lin ang="5400000" scaled="0"/>
                    </a:gradFill>
                    <a:effectLst/>
                    <a:uLnTx/>
                    <a:uFillTx/>
                    <a:latin typeface="Segoe UI"/>
                    <a:ea typeface="Segoe UI" pitchFamily="34" charset="0"/>
                    <a:cs typeface="Segoe UI" pitchFamily="34" charset="0"/>
                  </a:endParaRPr>
                </a:p>
              </p:txBody>
            </p:sp>
            <p:sp>
              <p:nvSpPr>
                <p:cNvPr id="1217" name="Rectangle: Top Corners Rounded 1216">
                  <a:extLst>
                    <a:ext uri="{FF2B5EF4-FFF2-40B4-BE49-F238E27FC236}">
                      <a16:creationId xmlns:a16="http://schemas.microsoft.com/office/drawing/2014/main" id="{73CC5D20-55DB-4A96-B162-46A032DE3A5F}"/>
                    </a:ext>
                  </a:extLst>
                </p:cNvPr>
                <p:cNvSpPr/>
                <p:nvPr/>
              </p:nvSpPr>
              <p:spPr bwMode="auto">
                <a:xfrm>
                  <a:off x="3724878" y="2644775"/>
                  <a:ext cx="183548" cy="194733"/>
                </a:xfrm>
                <a:prstGeom prst="round2SameRect">
                  <a:avLst>
                    <a:gd name="adj1" fmla="val 50000"/>
                    <a:gd name="adj2" fmla="val 0"/>
                  </a:avLst>
                </a:prstGeom>
                <a:grp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0"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00" b="0" i="0" u="none" strike="noStrike" kern="1200" cap="none" spc="0" normalizeH="0" baseline="0" noProof="0">
                    <a:ln>
                      <a:noFill/>
                    </a:ln>
                    <a:gradFill>
                      <a:gsLst>
                        <a:gs pos="0">
                          <a:srgbClr val="0D0D0D"/>
                        </a:gs>
                        <a:gs pos="100000">
                          <a:srgbClr val="0D0D0D"/>
                        </a:gs>
                      </a:gsLst>
                      <a:lin ang="5400000" scaled="0"/>
                    </a:gradFill>
                    <a:effectLst/>
                    <a:uLnTx/>
                    <a:uFillTx/>
                    <a:latin typeface="Segoe UI"/>
                    <a:ea typeface="Segoe UI" pitchFamily="34" charset="0"/>
                    <a:cs typeface="Segoe UI" pitchFamily="34" charset="0"/>
                  </a:endParaRPr>
                </a:p>
              </p:txBody>
            </p:sp>
            <p:sp>
              <p:nvSpPr>
                <p:cNvPr id="1218" name="Rectangle: Top Corners Rounded 1217">
                  <a:extLst>
                    <a:ext uri="{FF2B5EF4-FFF2-40B4-BE49-F238E27FC236}">
                      <a16:creationId xmlns:a16="http://schemas.microsoft.com/office/drawing/2014/main" id="{24CD7512-6277-4210-962A-ABC2C9E938FB}"/>
                    </a:ext>
                  </a:extLst>
                </p:cNvPr>
                <p:cNvSpPr/>
                <p:nvPr/>
              </p:nvSpPr>
              <p:spPr bwMode="auto">
                <a:xfrm>
                  <a:off x="4105878" y="2644775"/>
                  <a:ext cx="183548" cy="194733"/>
                </a:xfrm>
                <a:prstGeom prst="round2SameRect">
                  <a:avLst>
                    <a:gd name="adj1" fmla="val 50000"/>
                    <a:gd name="adj2" fmla="val 0"/>
                  </a:avLst>
                </a:prstGeom>
                <a:grp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0"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00" b="0" i="0" u="none" strike="noStrike" kern="1200" cap="none" spc="0" normalizeH="0" baseline="0" noProof="0">
                    <a:ln>
                      <a:noFill/>
                    </a:ln>
                    <a:gradFill>
                      <a:gsLst>
                        <a:gs pos="0">
                          <a:srgbClr val="0D0D0D"/>
                        </a:gs>
                        <a:gs pos="100000">
                          <a:srgbClr val="0D0D0D"/>
                        </a:gs>
                      </a:gsLst>
                      <a:lin ang="5400000" scaled="0"/>
                    </a:gradFill>
                    <a:effectLst/>
                    <a:uLnTx/>
                    <a:uFillTx/>
                    <a:latin typeface="Segoe UI"/>
                    <a:ea typeface="Segoe UI" pitchFamily="34" charset="0"/>
                    <a:cs typeface="Segoe UI" pitchFamily="34" charset="0"/>
                  </a:endParaRPr>
                </a:p>
              </p:txBody>
            </p:sp>
            <p:sp>
              <p:nvSpPr>
                <p:cNvPr id="1219" name="Rectangle: Top Corners Rounded 1218">
                  <a:extLst>
                    <a:ext uri="{FF2B5EF4-FFF2-40B4-BE49-F238E27FC236}">
                      <a16:creationId xmlns:a16="http://schemas.microsoft.com/office/drawing/2014/main" id="{B52C5A31-D8B5-4402-B1E8-CFC72102B6B0}"/>
                    </a:ext>
                  </a:extLst>
                </p:cNvPr>
                <p:cNvSpPr/>
                <p:nvPr/>
              </p:nvSpPr>
              <p:spPr bwMode="auto">
                <a:xfrm>
                  <a:off x="1273778" y="2644775"/>
                  <a:ext cx="183548" cy="194733"/>
                </a:xfrm>
                <a:prstGeom prst="round2SameRect">
                  <a:avLst>
                    <a:gd name="adj1" fmla="val 50000"/>
                    <a:gd name="adj2" fmla="val 0"/>
                  </a:avLst>
                </a:prstGeom>
                <a:grp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0"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00" b="0" i="0" u="none" strike="noStrike" kern="1200" cap="none" spc="0" normalizeH="0" baseline="0" noProof="0">
                    <a:ln>
                      <a:noFill/>
                    </a:ln>
                    <a:gradFill>
                      <a:gsLst>
                        <a:gs pos="0">
                          <a:srgbClr val="0D0D0D"/>
                        </a:gs>
                        <a:gs pos="100000">
                          <a:srgbClr val="0D0D0D"/>
                        </a:gs>
                      </a:gsLst>
                      <a:lin ang="5400000" scaled="0"/>
                    </a:gradFill>
                    <a:effectLst/>
                    <a:uLnTx/>
                    <a:uFillTx/>
                    <a:latin typeface="Segoe UI"/>
                    <a:ea typeface="Segoe UI" pitchFamily="34" charset="0"/>
                    <a:cs typeface="Segoe UI" pitchFamily="34" charset="0"/>
                  </a:endParaRPr>
                </a:p>
              </p:txBody>
            </p:sp>
            <p:sp>
              <p:nvSpPr>
                <p:cNvPr id="1220" name="Rectangle: Top Corners Rounded 1219">
                  <a:extLst>
                    <a:ext uri="{FF2B5EF4-FFF2-40B4-BE49-F238E27FC236}">
                      <a16:creationId xmlns:a16="http://schemas.microsoft.com/office/drawing/2014/main" id="{526F8804-7A18-44D1-A4E5-D05B65DABB0E}"/>
                    </a:ext>
                  </a:extLst>
                </p:cNvPr>
                <p:cNvSpPr/>
                <p:nvPr/>
              </p:nvSpPr>
              <p:spPr bwMode="auto">
                <a:xfrm>
                  <a:off x="1654778" y="2644775"/>
                  <a:ext cx="183548" cy="194733"/>
                </a:xfrm>
                <a:prstGeom prst="round2SameRect">
                  <a:avLst>
                    <a:gd name="adj1" fmla="val 50000"/>
                    <a:gd name="adj2" fmla="val 0"/>
                  </a:avLst>
                </a:prstGeom>
                <a:grp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0"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00" b="0" i="0" u="none" strike="noStrike" kern="1200" cap="none" spc="0" normalizeH="0" baseline="0" noProof="0">
                    <a:ln>
                      <a:noFill/>
                    </a:ln>
                    <a:gradFill>
                      <a:gsLst>
                        <a:gs pos="0">
                          <a:srgbClr val="0D0D0D"/>
                        </a:gs>
                        <a:gs pos="100000">
                          <a:srgbClr val="0D0D0D"/>
                        </a:gs>
                      </a:gsLst>
                      <a:lin ang="5400000" scaled="0"/>
                    </a:gradFill>
                    <a:effectLst/>
                    <a:uLnTx/>
                    <a:uFillTx/>
                    <a:latin typeface="Segoe UI"/>
                    <a:ea typeface="Segoe UI" pitchFamily="34" charset="0"/>
                    <a:cs typeface="Segoe UI" pitchFamily="34" charset="0"/>
                  </a:endParaRPr>
                </a:p>
              </p:txBody>
            </p:sp>
          </p:grpSp>
          <p:grpSp>
            <p:nvGrpSpPr>
              <p:cNvPr id="1186" name="Group 1185">
                <a:extLst>
                  <a:ext uri="{FF2B5EF4-FFF2-40B4-BE49-F238E27FC236}">
                    <a16:creationId xmlns:a16="http://schemas.microsoft.com/office/drawing/2014/main" id="{77E2643E-B20E-4AD3-8AD1-2B7263553737}"/>
                  </a:ext>
                </a:extLst>
              </p:cNvPr>
              <p:cNvGrpSpPr/>
              <p:nvPr/>
            </p:nvGrpSpPr>
            <p:grpSpPr>
              <a:xfrm>
                <a:off x="7283547" y="1363662"/>
                <a:ext cx="3857627" cy="4664605"/>
                <a:chOff x="873122" y="1363662"/>
                <a:chExt cx="3857627" cy="4664605"/>
              </a:xfrm>
              <a:grpFill/>
            </p:grpSpPr>
            <p:sp>
              <p:nvSpPr>
                <p:cNvPr id="1191" name="Parallelogram 1190">
                  <a:extLst>
                    <a:ext uri="{FF2B5EF4-FFF2-40B4-BE49-F238E27FC236}">
                      <a16:creationId xmlns:a16="http://schemas.microsoft.com/office/drawing/2014/main" id="{CC64A60D-C765-4D04-BEC2-8E8C1B0FF001}"/>
                    </a:ext>
                  </a:extLst>
                </p:cNvPr>
                <p:cNvSpPr/>
                <p:nvPr/>
              </p:nvSpPr>
              <p:spPr bwMode="auto">
                <a:xfrm>
                  <a:off x="1811867" y="1363662"/>
                  <a:ext cx="880534" cy="4101571"/>
                </a:xfrm>
                <a:prstGeom prst="parallelogram">
                  <a:avLst>
                    <a:gd name="adj" fmla="val 74193"/>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0"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00" b="0" i="0" u="none" strike="noStrike" kern="1200" cap="none" spc="0" normalizeH="0" baseline="0" noProof="0">
                    <a:ln>
                      <a:noFill/>
                    </a:ln>
                    <a:gradFill>
                      <a:gsLst>
                        <a:gs pos="0">
                          <a:srgbClr val="0D0D0D"/>
                        </a:gs>
                        <a:gs pos="100000">
                          <a:srgbClr val="0D0D0D"/>
                        </a:gs>
                      </a:gsLst>
                      <a:lin ang="5400000" scaled="0"/>
                    </a:gradFill>
                    <a:effectLst/>
                    <a:uLnTx/>
                    <a:uFillTx/>
                    <a:latin typeface="Segoe UI"/>
                    <a:ea typeface="Segoe UI" pitchFamily="34" charset="0"/>
                    <a:cs typeface="Segoe UI" pitchFamily="34" charset="0"/>
                  </a:endParaRPr>
                </a:p>
              </p:txBody>
            </p:sp>
            <p:sp>
              <p:nvSpPr>
                <p:cNvPr id="1192" name="Parallelogram 1191">
                  <a:extLst>
                    <a:ext uri="{FF2B5EF4-FFF2-40B4-BE49-F238E27FC236}">
                      <a16:creationId xmlns:a16="http://schemas.microsoft.com/office/drawing/2014/main" id="{6D6FE3A2-0311-4E60-97F0-88D04F0E7354}"/>
                    </a:ext>
                  </a:extLst>
                </p:cNvPr>
                <p:cNvSpPr/>
                <p:nvPr/>
              </p:nvSpPr>
              <p:spPr bwMode="auto">
                <a:xfrm flipH="1">
                  <a:off x="2907770" y="1363662"/>
                  <a:ext cx="880534" cy="4101571"/>
                </a:xfrm>
                <a:prstGeom prst="parallelogram">
                  <a:avLst>
                    <a:gd name="adj" fmla="val 74193"/>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0"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00" b="0" i="0" u="none" strike="noStrike" kern="1200" cap="none" spc="0" normalizeH="0" baseline="0" noProof="0">
                    <a:ln>
                      <a:noFill/>
                    </a:ln>
                    <a:gradFill>
                      <a:gsLst>
                        <a:gs pos="0">
                          <a:srgbClr val="0D0D0D"/>
                        </a:gs>
                        <a:gs pos="100000">
                          <a:srgbClr val="0D0D0D"/>
                        </a:gs>
                      </a:gsLst>
                      <a:lin ang="5400000" scaled="0"/>
                    </a:gradFill>
                    <a:effectLst/>
                    <a:uLnTx/>
                    <a:uFillTx/>
                    <a:latin typeface="Segoe UI"/>
                    <a:ea typeface="Segoe UI" pitchFamily="34" charset="0"/>
                    <a:cs typeface="Segoe UI" pitchFamily="34" charset="0"/>
                  </a:endParaRPr>
                </a:p>
              </p:txBody>
            </p:sp>
            <p:sp>
              <p:nvSpPr>
                <p:cNvPr id="1193" name="Trapezoid 1192">
                  <a:extLst>
                    <a:ext uri="{FF2B5EF4-FFF2-40B4-BE49-F238E27FC236}">
                      <a16:creationId xmlns:a16="http://schemas.microsoft.com/office/drawing/2014/main" id="{1D0CC2F7-1686-4128-945D-508F1389F452}"/>
                    </a:ext>
                  </a:extLst>
                </p:cNvPr>
                <p:cNvSpPr/>
                <p:nvPr/>
              </p:nvSpPr>
              <p:spPr bwMode="auto">
                <a:xfrm>
                  <a:off x="2475970" y="1363662"/>
                  <a:ext cx="626533" cy="219605"/>
                </a:xfrm>
                <a:prstGeom prst="trapezoid">
                  <a:avLst/>
                </a:prstGeom>
                <a:grp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0"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00" b="0" i="0" u="none" strike="noStrike" kern="1200" cap="none" spc="0" normalizeH="0" baseline="0" noProof="0">
                    <a:ln>
                      <a:noFill/>
                    </a:ln>
                    <a:gradFill>
                      <a:gsLst>
                        <a:gs pos="0">
                          <a:srgbClr val="0D0D0D"/>
                        </a:gs>
                        <a:gs pos="100000">
                          <a:srgbClr val="0D0D0D"/>
                        </a:gs>
                      </a:gsLst>
                      <a:lin ang="5400000" scaled="0"/>
                    </a:gradFill>
                    <a:effectLst/>
                    <a:uLnTx/>
                    <a:uFillTx/>
                    <a:latin typeface="Segoe UI"/>
                    <a:ea typeface="Segoe UI" pitchFamily="34" charset="0"/>
                    <a:cs typeface="Segoe UI" pitchFamily="34" charset="0"/>
                  </a:endParaRPr>
                </a:p>
              </p:txBody>
            </p:sp>
            <p:sp>
              <p:nvSpPr>
                <p:cNvPr id="1194" name="Rectangle: Rounded Corners 1193">
                  <a:extLst>
                    <a:ext uri="{FF2B5EF4-FFF2-40B4-BE49-F238E27FC236}">
                      <a16:creationId xmlns:a16="http://schemas.microsoft.com/office/drawing/2014/main" id="{6674C4AE-58C5-4AE6-A50F-DD84F725D847}"/>
                    </a:ext>
                  </a:extLst>
                </p:cNvPr>
                <p:cNvSpPr/>
                <p:nvPr/>
              </p:nvSpPr>
              <p:spPr bwMode="auto">
                <a:xfrm>
                  <a:off x="1203961" y="5439832"/>
                  <a:ext cx="3173306" cy="588435"/>
                </a:xfrm>
                <a:prstGeom prst="round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0"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00" b="0" i="0" u="none" strike="noStrike" kern="1200" cap="none" spc="0" normalizeH="0" baseline="0" noProof="0">
                    <a:ln>
                      <a:noFill/>
                    </a:ln>
                    <a:gradFill>
                      <a:gsLst>
                        <a:gs pos="0">
                          <a:srgbClr val="0D0D0D"/>
                        </a:gs>
                        <a:gs pos="100000">
                          <a:srgbClr val="0D0D0D"/>
                        </a:gs>
                      </a:gsLst>
                      <a:lin ang="5400000" scaled="0"/>
                    </a:gradFill>
                    <a:effectLst/>
                    <a:uLnTx/>
                    <a:uFillTx/>
                    <a:latin typeface="Segoe UI"/>
                    <a:ea typeface="Segoe UI" pitchFamily="34" charset="0"/>
                    <a:cs typeface="Segoe UI" pitchFamily="34" charset="0"/>
                  </a:endParaRPr>
                </a:p>
              </p:txBody>
            </p:sp>
            <p:sp>
              <p:nvSpPr>
                <p:cNvPr id="1195" name="Freeform: Shape 1194">
                  <a:extLst>
                    <a:ext uri="{FF2B5EF4-FFF2-40B4-BE49-F238E27FC236}">
                      <a16:creationId xmlns:a16="http://schemas.microsoft.com/office/drawing/2014/main" id="{12CE5577-3A21-4185-9366-3D85DF5223B2}"/>
                    </a:ext>
                  </a:extLst>
                </p:cNvPr>
                <p:cNvSpPr/>
                <p:nvPr/>
              </p:nvSpPr>
              <p:spPr bwMode="auto">
                <a:xfrm>
                  <a:off x="1921933" y="1921933"/>
                  <a:ext cx="1549400" cy="3589866"/>
                </a:xfrm>
                <a:custGeom>
                  <a:avLst/>
                  <a:gdLst>
                    <a:gd name="connsiteX0" fmla="*/ 1075267 w 1549400"/>
                    <a:gd name="connsiteY0" fmla="*/ 33867 h 3581400"/>
                    <a:gd name="connsiteX1" fmla="*/ 567267 w 1549400"/>
                    <a:gd name="connsiteY1" fmla="*/ 474134 h 3581400"/>
                    <a:gd name="connsiteX2" fmla="*/ 533400 w 1549400"/>
                    <a:gd name="connsiteY2" fmla="*/ 922867 h 3581400"/>
                    <a:gd name="connsiteX3" fmla="*/ 1024467 w 1549400"/>
                    <a:gd name="connsiteY3" fmla="*/ 1312334 h 3581400"/>
                    <a:gd name="connsiteX4" fmla="*/ 372534 w 1549400"/>
                    <a:gd name="connsiteY4" fmla="*/ 1727200 h 3581400"/>
                    <a:gd name="connsiteX5" fmla="*/ 330200 w 1549400"/>
                    <a:gd name="connsiteY5" fmla="*/ 2065867 h 3581400"/>
                    <a:gd name="connsiteX6" fmla="*/ 1168400 w 1549400"/>
                    <a:gd name="connsiteY6" fmla="*/ 2700867 h 3581400"/>
                    <a:gd name="connsiteX7" fmla="*/ 0 w 1549400"/>
                    <a:gd name="connsiteY7" fmla="*/ 3539067 h 3581400"/>
                    <a:gd name="connsiteX8" fmla="*/ 558800 w 1549400"/>
                    <a:gd name="connsiteY8" fmla="*/ 3581400 h 3581400"/>
                    <a:gd name="connsiteX9" fmla="*/ 1549400 w 1549400"/>
                    <a:gd name="connsiteY9" fmla="*/ 2802467 h 3581400"/>
                    <a:gd name="connsiteX10" fmla="*/ 1490134 w 1549400"/>
                    <a:gd name="connsiteY10" fmla="*/ 2523067 h 3581400"/>
                    <a:gd name="connsiteX11" fmla="*/ 643467 w 1549400"/>
                    <a:gd name="connsiteY11" fmla="*/ 1913467 h 3581400"/>
                    <a:gd name="connsiteX12" fmla="*/ 1337734 w 1549400"/>
                    <a:gd name="connsiteY12" fmla="*/ 1447800 h 3581400"/>
                    <a:gd name="connsiteX13" fmla="*/ 1270000 w 1549400"/>
                    <a:gd name="connsiteY13" fmla="*/ 1100667 h 3581400"/>
                    <a:gd name="connsiteX14" fmla="*/ 728134 w 1549400"/>
                    <a:gd name="connsiteY14" fmla="*/ 719667 h 3581400"/>
                    <a:gd name="connsiteX15" fmla="*/ 1168400 w 1549400"/>
                    <a:gd name="connsiteY15" fmla="*/ 330200 h 3581400"/>
                    <a:gd name="connsiteX16" fmla="*/ 1134534 w 1549400"/>
                    <a:gd name="connsiteY16" fmla="*/ 0 h 3581400"/>
                    <a:gd name="connsiteX17" fmla="*/ 1075267 w 1549400"/>
                    <a:gd name="connsiteY17" fmla="*/ 33867 h 3581400"/>
                    <a:gd name="connsiteX0" fmla="*/ 1075267 w 1549400"/>
                    <a:gd name="connsiteY0" fmla="*/ 33867 h 3581400"/>
                    <a:gd name="connsiteX1" fmla="*/ 567267 w 1549400"/>
                    <a:gd name="connsiteY1" fmla="*/ 474134 h 3581400"/>
                    <a:gd name="connsiteX2" fmla="*/ 533400 w 1549400"/>
                    <a:gd name="connsiteY2" fmla="*/ 922867 h 3581400"/>
                    <a:gd name="connsiteX3" fmla="*/ 1024467 w 1549400"/>
                    <a:gd name="connsiteY3" fmla="*/ 1312334 h 3581400"/>
                    <a:gd name="connsiteX4" fmla="*/ 372534 w 1549400"/>
                    <a:gd name="connsiteY4" fmla="*/ 1727200 h 3581400"/>
                    <a:gd name="connsiteX5" fmla="*/ 330200 w 1549400"/>
                    <a:gd name="connsiteY5" fmla="*/ 2065867 h 3581400"/>
                    <a:gd name="connsiteX6" fmla="*/ 1168400 w 1549400"/>
                    <a:gd name="connsiteY6" fmla="*/ 2700867 h 3581400"/>
                    <a:gd name="connsiteX7" fmla="*/ 0 w 1549400"/>
                    <a:gd name="connsiteY7" fmla="*/ 3539067 h 3581400"/>
                    <a:gd name="connsiteX8" fmla="*/ 389467 w 1549400"/>
                    <a:gd name="connsiteY8" fmla="*/ 3581400 h 3581400"/>
                    <a:gd name="connsiteX9" fmla="*/ 1549400 w 1549400"/>
                    <a:gd name="connsiteY9" fmla="*/ 2802467 h 3581400"/>
                    <a:gd name="connsiteX10" fmla="*/ 1490134 w 1549400"/>
                    <a:gd name="connsiteY10" fmla="*/ 2523067 h 3581400"/>
                    <a:gd name="connsiteX11" fmla="*/ 643467 w 1549400"/>
                    <a:gd name="connsiteY11" fmla="*/ 1913467 h 3581400"/>
                    <a:gd name="connsiteX12" fmla="*/ 1337734 w 1549400"/>
                    <a:gd name="connsiteY12" fmla="*/ 1447800 h 3581400"/>
                    <a:gd name="connsiteX13" fmla="*/ 1270000 w 1549400"/>
                    <a:gd name="connsiteY13" fmla="*/ 1100667 h 3581400"/>
                    <a:gd name="connsiteX14" fmla="*/ 728134 w 1549400"/>
                    <a:gd name="connsiteY14" fmla="*/ 719667 h 3581400"/>
                    <a:gd name="connsiteX15" fmla="*/ 1168400 w 1549400"/>
                    <a:gd name="connsiteY15" fmla="*/ 330200 h 3581400"/>
                    <a:gd name="connsiteX16" fmla="*/ 1134534 w 1549400"/>
                    <a:gd name="connsiteY16" fmla="*/ 0 h 3581400"/>
                    <a:gd name="connsiteX17" fmla="*/ 1075267 w 1549400"/>
                    <a:gd name="connsiteY17" fmla="*/ 33867 h 3581400"/>
                    <a:gd name="connsiteX0" fmla="*/ 1075267 w 1549400"/>
                    <a:gd name="connsiteY0" fmla="*/ 33867 h 3589866"/>
                    <a:gd name="connsiteX1" fmla="*/ 567267 w 1549400"/>
                    <a:gd name="connsiteY1" fmla="*/ 474134 h 3589866"/>
                    <a:gd name="connsiteX2" fmla="*/ 533400 w 1549400"/>
                    <a:gd name="connsiteY2" fmla="*/ 922867 h 3589866"/>
                    <a:gd name="connsiteX3" fmla="*/ 1024467 w 1549400"/>
                    <a:gd name="connsiteY3" fmla="*/ 1312334 h 3589866"/>
                    <a:gd name="connsiteX4" fmla="*/ 372534 w 1549400"/>
                    <a:gd name="connsiteY4" fmla="*/ 1727200 h 3589866"/>
                    <a:gd name="connsiteX5" fmla="*/ 330200 w 1549400"/>
                    <a:gd name="connsiteY5" fmla="*/ 2065867 h 3589866"/>
                    <a:gd name="connsiteX6" fmla="*/ 1168400 w 1549400"/>
                    <a:gd name="connsiteY6" fmla="*/ 2700867 h 3589866"/>
                    <a:gd name="connsiteX7" fmla="*/ 0 w 1549400"/>
                    <a:gd name="connsiteY7" fmla="*/ 3539067 h 3589866"/>
                    <a:gd name="connsiteX8" fmla="*/ 457200 w 1549400"/>
                    <a:gd name="connsiteY8" fmla="*/ 3589866 h 3589866"/>
                    <a:gd name="connsiteX9" fmla="*/ 1549400 w 1549400"/>
                    <a:gd name="connsiteY9" fmla="*/ 2802467 h 3589866"/>
                    <a:gd name="connsiteX10" fmla="*/ 1490134 w 1549400"/>
                    <a:gd name="connsiteY10" fmla="*/ 2523067 h 3589866"/>
                    <a:gd name="connsiteX11" fmla="*/ 643467 w 1549400"/>
                    <a:gd name="connsiteY11" fmla="*/ 1913467 h 3589866"/>
                    <a:gd name="connsiteX12" fmla="*/ 1337734 w 1549400"/>
                    <a:gd name="connsiteY12" fmla="*/ 1447800 h 3589866"/>
                    <a:gd name="connsiteX13" fmla="*/ 1270000 w 1549400"/>
                    <a:gd name="connsiteY13" fmla="*/ 1100667 h 3589866"/>
                    <a:gd name="connsiteX14" fmla="*/ 728134 w 1549400"/>
                    <a:gd name="connsiteY14" fmla="*/ 719667 h 3589866"/>
                    <a:gd name="connsiteX15" fmla="*/ 1168400 w 1549400"/>
                    <a:gd name="connsiteY15" fmla="*/ 330200 h 3589866"/>
                    <a:gd name="connsiteX16" fmla="*/ 1134534 w 1549400"/>
                    <a:gd name="connsiteY16" fmla="*/ 0 h 3589866"/>
                    <a:gd name="connsiteX17" fmla="*/ 1075267 w 1549400"/>
                    <a:gd name="connsiteY17" fmla="*/ 33867 h 358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49400" h="3589866">
                      <a:moveTo>
                        <a:pt x="1075267" y="33867"/>
                      </a:moveTo>
                      <a:lnTo>
                        <a:pt x="567267" y="474134"/>
                      </a:lnTo>
                      <a:lnTo>
                        <a:pt x="533400" y="922867"/>
                      </a:lnTo>
                      <a:lnTo>
                        <a:pt x="1024467" y="1312334"/>
                      </a:lnTo>
                      <a:lnTo>
                        <a:pt x="372534" y="1727200"/>
                      </a:lnTo>
                      <a:lnTo>
                        <a:pt x="330200" y="2065867"/>
                      </a:lnTo>
                      <a:lnTo>
                        <a:pt x="1168400" y="2700867"/>
                      </a:lnTo>
                      <a:lnTo>
                        <a:pt x="0" y="3539067"/>
                      </a:lnTo>
                      <a:lnTo>
                        <a:pt x="457200" y="3589866"/>
                      </a:lnTo>
                      <a:lnTo>
                        <a:pt x="1549400" y="2802467"/>
                      </a:lnTo>
                      <a:lnTo>
                        <a:pt x="1490134" y="2523067"/>
                      </a:lnTo>
                      <a:lnTo>
                        <a:pt x="643467" y="1913467"/>
                      </a:lnTo>
                      <a:lnTo>
                        <a:pt x="1337734" y="1447800"/>
                      </a:lnTo>
                      <a:lnTo>
                        <a:pt x="1270000" y="1100667"/>
                      </a:lnTo>
                      <a:lnTo>
                        <a:pt x="728134" y="719667"/>
                      </a:lnTo>
                      <a:lnTo>
                        <a:pt x="1168400" y="330200"/>
                      </a:lnTo>
                      <a:lnTo>
                        <a:pt x="1134534" y="0"/>
                      </a:lnTo>
                      <a:lnTo>
                        <a:pt x="1075267" y="33867"/>
                      </a:lnTo>
                      <a:close/>
                    </a:path>
                  </a:pathLst>
                </a:cu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0"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00" b="0" i="0" u="none" strike="noStrike" kern="1200" cap="none" spc="0" normalizeH="0" baseline="0" noProof="0">
                    <a:ln>
                      <a:noFill/>
                    </a:ln>
                    <a:gradFill>
                      <a:gsLst>
                        <a:gs pos="0">
                          <a:srgbClr val="0D0D0D"/>
                        </a:gs>
                        <a:gs pos="100000">
                          <a:srgbClr val="0D0D0D"/>
                        </a:gs>
                      </a:gsLst>
                      <a:lin ang="5400000" scaled="0"/>
                    </a:gradFill>
                    <a:effectLst/>
                    <a:uLnTx/>
                    <a:uFillTx/>
                    <a:latin typeface="Segoe UI"/>
                    <a:ea typeface="Segoe UI" pitchFamily="34" charset="0"/>
                    <a:cs typeface="Segoe UI" pitchFamily="34" charset="0"/>
                  </a:endParaRPr>
                </a:p>
              </p:txBody>
            </p:sp>
            <p:sp>
              <p:nvSpPr>
                <p:cNvPr id="1196" name="Trapezoid 1195">
                  <a:extLst>
                    <a:ext uri="{FF2B5EF4-FFF2-40B4-BE49-F238E27FC236}">
                      <a16:creationId xmlns:a16="http://schemas.microsoft.com/office/drawing/2014/main" id="{16A18D33-7C17-4006-9D82-97F34FE284A4}"/>
                    </a:ext>
                  </a:extLst>
                </p:cNvPr>
                <p:cNvSpPr/>
                <p:nvPr/>
              </p:nvSpPr>
              <p:spPr bwMode="auto">
                <a:xfrm flipV="1">
                  <a:off x="873122" y="2048574"/>
                  <a:ext cx="3857627" cy="173925"/>
                </a:xfrm>
                <a:prstGeom prst="trapezoid">
                  <a:avLst>
                    <a:gd name="adj" fmla="val 90718"/>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0"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00" b="0" i="0" u="none" strike="noStrike" kern="1200" cap="none" spc="0" normalizeH="0" baseline="0" noProof="0">
                    <a:ln>
                      <a:noFill/>
                    </a:ln>
                    <a:gradFill>
                      <a:gsLst>
                        <a:gs pos="0">
                          <a:srgbClr val="0D0D0D"/>
                        </a:gs>
                        <a:gs pos="100000">
                          <a:srgbClr val="0D0D0D"/>
                        </a:gs>
                      </a:gsLst>
                      <a:lin ang="5400000" scaled="0"/>
                    </a:gradFill>
                    <a:effectLst/>
                    <a:uLnTx/>
                    <a:uFillTx/>
                    <a:latin typeface="Segoe UI"/>
                    <a:ea typeface="Segoe UI" pitchFamily="34" charset="0"/>
                    <a:cs typeface="Segoe UI" pitchFamily="34" charset="0"/>
                  </a:endParaRPr>
                </a:p>
              </p:txBody>
            </p:sp>
            <p:sp>
              <p:nvSpPr>
                <p:cNvPr id="1197" name="Trapezoid 1196">
                  <a:extLst>
                    <a:ext uri="{FF2B5EF4-FFF2-40B4-BE49-F238E27FC236}">
                      <a16:creationId xmlns:a16="http://schemas.microsoft.com/office/drawing/2014/main" id="{08EBE132-726B-4CE1-AA1F-E15824BE1DD1}"/>
                    </a:ext>
                  </a:extLst>
                </p:cNvPr>
                <p:cNvSpPr/>
                <p:nvPr/>
              </p:nvSpPr>
              <p:spPr bwMode="auto">
                <a:xfrm flipV="1">
                  <a:off x="873122" y="2837846"/>
                  <a:ext cx="3857627" cy="173925"/>
                </a:xfrm>
                <a:prstGeom prst="trapezoid">
                  <a:avLst>
                    <a:gd name="adj" fmla="val 90718"/>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0"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00" b="0" i="0" u="none" strike="noStrike" kern="1200" cap="none" spc="0" normalizeH="0" baseline="0" noProof="0">
                    <a:ln>
                      <a:noFill/>
                    </a:ln>
                    <a:gradFill>
                      <a:gsLst>
                        <a:gs pos="0">
                          <a:srgbClr val="0D0D0D"/>
                        </a:gs>
                        <a:gs pos="100000">
                          <a:srgbClr val="0D0D0D"/>
                        </a:gs>
                      </a:gsLst>
                      <a:lin ang="5400000" scaled="0"/>
                    </a:gradFill>
                    <a:effectLst/>
                    <a:uLnTx/>
                    <a:uFillTx/>
                    <a:latin typeface="Segoe UI"/>
                    <a:ea typeface="Segoe UI" pitchFamily="34" charset="0"/>
                    <a:cs typeface="Segoe UI" pitchFamily="34" charset="0"/>
                  </a:endParaRPr>
                </a:p>
              </p:txBody>
            </p:sp>
            <p:sp>
              <p:nvSpPr>
                <p:cNvPr id="1198" name="Rectangle: Top Corners Rounded 1197">
                  <a:extLst>
                    <a:ext uri="{FF2B5EF4-FFF2-40B4-BE49-F238E27FC236}">
                      <a16:creationId xmlns:a16="http://schemas.microsoft.com/office/drawing/2014/main" id="{CC020C31-CEB1-4AD8-AC66-E7B745CCDFAD}"/>
                    </a:ext>
                  </a:extLst>
                </p:cNvPr>
                <p:cNvSpPr/>
                <p:nvPr/>
              </p:nvSpPr>
              <p:spPr bwMode="auto">
                <a:xfrm>
                  <a:off x="3724878" y="1865842"/>
                  <a:ext cx="183548" cy="194733"/>
                </a:xfrm>
                <a:prstGeom prst="round2SameRect">
                  <a:avLst>
                    <a:gd name="adj1" fmla="val 50000"/>
                    <a:gd name="adj2" fmla="val 0"/>
                  </a:avLst>
                </a:prstGeom>
                <a:grp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0"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00" b="0" i="0" u="none" strike="noStrike" kern="1200" cap="none" spc="0" normalizeH="0" baseline="0" noProof="0">
                    <a:ln>
                      <a:noFill/>
                    </a:ln>
                    <a:gradFill>
                      <a:gsLst>
                        <a:gs pos="0">
                          <a:srgbClr val="0D0D0D"/>
                        </a:gs>
                        <a:gs pos="100000">
                          <a:srgbClr val="0D0D0D"/>
                        </a:gs>
                      </a:gsLst>
                      <a:lin ang="5400000" scaled="0"/>
                    </a:gradFill>
                    <a:effectLst/>
                    <a:uLnTx/>
                    <a:uFillTx/>
                    <a:latin typeface="Segoe UI"/>
                    <a:ea typeface="Segoe UI" pitchFamily="34" charset="0"/>
                    <a:cs typeface="Segoe UI" pitchFamily="34" charset="0"/>
                  </a:endParaRPr>
                </a:p>
              </p:txBody>
            </p:sp>
            <p:sp>
              <p:nvSpPr>
                <p:cNvPr id="1199" name="Rectangle: Top Corners Rounded 1198">
                  <a:extLst>
                    <a:ext uri="{FF2B5EF4-FFF2-40B4-BE49-F238E27FC236}">
                      <a16:creationId xmlns:a16="http://schemas.microsoft.com/office/drawing/2014/main" id="{946C2B43-6606-4B78-8754-1B446850AB1A}"/>
                    </a:ext>
                  </a:extLst>
                </p:cNvPr>
                <p:cNvSpPr/>
                <p:nvPr/>
              </p:nvSpPr>
              <p:spPr bwMode="auto">
                <a:xfrm>
                  <a:off x="4105878" y="1865842"/>
                  <a:ext cx="183548" cy="194733"/>
                </a:xfrm>
                <a:prstGeom prst="round2SameRect">
                  <a:avLst>
                    <a:gd name="adj1" fmla="val 50000"/>
                    <a:gd name="adj2" fmla="val 0"/>
                  </a:avLst>
                </a:prstGeom>
                <a:grp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0"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00" b="0" i="0" u="none" strike="noStrike" kern="1200" cap="none" spc="0" normalizeH="0" baseline="0" noProof="0">
                    <a:ln>
                      <a:noFill/>
                    </a:ln>
                    <a:gradFill>
                      <a:gsLst>
                        <a:gs pos="0">
                          <a:srgbClr val="0D0D0D"/>
                        </a:gs>
                        <a:gs pos="100000">
                          <a:srgbClr val="0D0D0D"/>
                        </a:gs>
                      </a:gsLst>
                      <a:lin ang="5400000" scaled="0"/>
                    </a:gradFill>
                    <a:effectLst/>
                    <a:uLnTx/>
                    <a:uFillTx/>
                    <a:latin typeface="Segoe UI"/>
                    <a:ea typeface="Segoe UI" pitchFamily="34" charset="0"/>
                    <a:cs typeface="Segoe UI" pitchFamily="34" charset="0"/>
                  </a:endParaRPr>
                </a:p>
              </p:txBody>
            </p:sp>
            <p:sp>
              <p:nvSpPr>
                <p:cNvPr id="1200" name="Rectangle: Top Corners Rounded 1199">
                  <a:extLst>
                    <a:ext uri="{FF2B5EF4-FFF2-40B4-BE49-F238E27FC236}">
                      <a16:creationId xmlns:a16="http://schemas.microsoft.com/office/drawing/2014/main" id="{7D67967E-9DE9-40FF-B1A9-B40D22ACFB39}"/>
                    </a:ext>
                  </a:extLst>
                </p:cNvPr>
                <p:cNvSpPr/>
                <p:nvPr/>
              </p:nvSpPr>
              <p:spPr bwMode="auto">
                <a:xfrm>
                  <a:off x="1273778" y="1865842"/>
                  <a:ext cx="183548" cy="194733"/>
                </a:xfrm>
                <a:prstGeom prst="round2SameRect">
                  <a:avLst>
                    <a:gd name="adj1" fmla="val 50000"/>
                    <a:gd name="adj2" fmla="val 0"/>
                  </a:avLst>
                </a:prstGeom>
                <a:grp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0"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00" b="0" i="0" u="none" strike="noStrike" kern="1200" cap="none" spc="0" normalizeH="0" baseline="0" noProof="0">
                    <a:ln>
                      <a:noFill/>
                    </a:ln>
                    <a:gradFill>
                      <a:gsLst>
                        <a:gs pos="0">
                          <a:srgbClr val="0D0D0D"/>
                        </a:gs>
                        <a:gs pos="100000">
                          <a:srgbClr val="0D0D0D"/>
                        </a:gs>
                      </a:gsLst>
                      <a:lin ang="5400000" scaled="0"/>
                    </a:gradFill>
                    <a:effectLst/>
                    <a:uLnTx/>
                    <a:uFillTx/>
                    <a:latin typeface="Segoe UI"/>
                    <a:ea typeface="Segoe UI" pitchFamily="34" charset="0"/>
                    <a:cs typeface="Segoe UI" pitchFamily="34" charset="0"/>
                  </a:endParaRPr>
                </a:p>
              </p:txBody>
            </p:sp>
            <p:sp>
              <p:nvSpPr>
                <p:cNvPr id="1201" name="Rectangle: Top Corners Rounded 1200">
                  <a:extLst>
                    <a:ext uri="{FF2B5EF4-FFF2-40B4-BE49-F238E27FC236}">
                      <a16:creationId xmlns:a16="http://schemas.microsoft.com/office/drawing/2014/main" id="{594BBADC-1DA8-4360-AA80-C18ECB1E8FE8}"/>
                    </a:ext>
                  </a:extLst>
                </p:cNvPr>
                <p:cNvSpPr/>
                <p:nvPr/>
              </p:nvSpPr>
              <p:spPr bwMode="auto">
                <a:xfrm>
                  <a:off x="1654778" y="1865842"/>
                  <a:ext cx="183548" cy="194733"/>
                </a:xfrm>
                <a:prstGeom prst="round2SameRect">
                  <a:avLst>
                    <a:gd name="adj1" fmla="val 50000"/>
                    <a:gd name="adj2" fmla="val 0"/>
                  </a:avLst>
                </a:prstGeom>
                <a:grp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0"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00" b="0" i="0" u="none" strike="noStrike" kern="1200" cap="none" spc="0" normalizeH="0" baseline="0" noProof="0">
                    <a:ln>
                      <a:noFill/>
                    </a:ln>
                    <a:gradFill>
                      <a:gsLst>
                        <a:gs pos="0">
                          <a:srgbClr val="0D0D0D"/>
                        </a:gs>
                        <a:gs pos="100000">
                          <a:srgbClr val="0D0D0D"/>
                        </a:gs>
                      </a:gsLst>
                      <a:lin ang="5400000" scaled="0"/>
                    </a:gradFill>
                    <a:effectLst/>
                    <a:uLnTx/>
                    <a:uFillTx/>
                    <a:latin typeface="Segoe UI"/>
                    <a:ea typeface="Segoe UI" pitchFamily="34" charset="0"/>
                    <a:cs typeface="Segoe UI" pitchFamily="34" charset="0"/>
                  </a:endParaRPr>
                </a:p>
              </p:txBody>
            </p:sp>
            <p:sp>
              <p:nvSpPr>
                <p:cNvPr id="1202" name="Rectangle: Top Corners Rounded 1201">
                  <a:extLst>
                    <a:ext uri="{FF2B5EF4-FFF2-40B4-BE49-F238E27FC236}">
                      <a16:creationId xmlns:a16="http://schemas.microsoft.com/office/drawing/2014/main" id="{F12D2643-A1A2-4451-B665-C3D4456520D2}"/>
                    </a:ext>
                  </a:extLst>
                </p:cNvPr>
                <p:cNvSpPr/>
                <p:nvPr/>
              </p:nvSpPr>
              <p:spPr bwMode="auto">
                <a:xfrm>
                  <a:off x="3724878" y="2644775"/>
                  <a:ext cx="183548" cy="194733"/>
                </a:xfrm>
                <a:prstGeom prst="round2SameRect">
                  <a:avLst>
                    <a:gd name="adj1" fmla="val 50000"/>
                    <a:gd name="adj2" fmla="val 0"/>
                  </a:avLst>
                </a:prstGeom>
                <a:grp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0"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00" b="0" i="0" u="none" strike="noStrike" kern="1200" cap="none" spc="0" normalizeH="0" baseline="0" noProof="0">
                    <a:ln>
                      <a:noFill/>
                    </a:ln>
                    <a:gradFill>
                      <a:gsLst>
                        <a:gs pos="0">
                          <a:srgbClr val="0D0D0D"/>
                        </a:gs>
                        <a:gs pos="100000">
                          <a:srgbClr val="0D0D0D"/>
                        </a:gs>
                      </a:gsLst>
                      <a:lin ang="5400000" scaled="0"/>
                    </a:gradFill>
                    <a:effectLst/>
                    <a:uLnTx/>
                    <a:uFillTx/>
                    <a:latin typeface="Segoe UI"/>
                    <a:ea typeface="Segoe UI" pitchFamily="34" charset="0"/>
                    <a:cs typeface="Segoe UI" pitchFamily="34" charset="0"/>
                  </a:endParaRPr>
                </a:p>
              </p:txBody>
            </p:sp>
            <p:sp>
              <p:nvSpPr>
                <p:cNvPr id="1203" name="Rectangle: Top Corners Rounded 1202">
                  <a:extLst>
                    <a:ext uri="{FF2B5EF4-FFF2-40B4-BE49-F238E27FC236}">
                      <a16:creationId xmlns:a16="http://schemas.microsoft.com/office/drawing/2014/main" id="{78BF7873-4D2F-474C-AFA4-13E0AA08862D}"/>
                    </a:ext>
                  </a:extLst>
                </p:cNvPr>
                <p:cNvSpPr/>
                <p:nvPr/>
              </p:nvSpPr>
              <p:spPr bwMode="auto">
                <a:xfrm>
                  <a:off x="4105878" y="2644775"/>
                  <a:ext cx="183548" cy="194733"/>
                </a:xfrm>
                <a:prstGeom prst="round2SameRect">
                  <a:avLst>
                    <a:gd name="adj1" fmla="val 50000"/>
                    <a:gd name="adj2" fmla="val 0"/>
                  </a:avLst>
                </a:prstGeom>
                <a:grp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0"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00" b="0" i="0" u="none" strike="noStrike" kern="1200" cap="none" spc="0" normalizeH="0" baseline="0" noProof="0">
                    <a:ln>
                      <a:noFill/>
                    </a:ln>
                    <a:gradFill>
                      <a:gsLst>
                        <a:gs pos="0">
                          <a:srgbClr val="0D0D0D"/>
                        </a:gs>
                        <a:gs pos="100000">
                          <a:srgbClr val="0D0D0D"/>
                        </a:gs>
                      </a:gsLst>
                      <a:lin ang="5400000" scaled="0"/>
                    </a:gradFill>
                    <a:effectLst/>
                    <a:uLnTx/>
                    <a:uFillTx/>
                    <a:latin typeface="Segoe UI"/>
                    <a:ea typeface="Segoe UI" pitchFamily="34" charset="0"/>
                    <a:cs typeface="Segoe UI" pitchFamily="34" charset="0"/>
                  </a:endParaRPr>
                </a:p>
              </p:txBody>
            </p:sp>
            <p:sp>
              <p:nvSpPr>
                <p:cNvPr id="1204" name="Rectangle: Top Corners Rounded 1203">
                  <a:extLst>
                    <a:ext uri="{FF2B5EF4-FFF2-40B4-BE49-F238E27FC236}">
                      <a16:creationId xmlns:a16="http://schemas.microsoft.com/office/drawing/2014/main" id="{1A558AAF-8A37-4C2A-BECD-10C754C03C05}"/>
                    </a:ext>
                  </a:extLst>
                </p:cNvPr>
                <p:cNvSpPr/>
                <p:nvPr/>
              </p:nvSpPr>
              <p:spPr bwMode="auto">
                <a:xfrm>
                  <a:off x="1273778" y="2644775"/>
                  <a:ext cx="183548" cy="194733"/>
                </a:xfrm>
                <a:prstGeom prst="round2SameRect">
                  <a:avLst>
                    <a:gd name="adj1" fmla="val 50000"/>
                    <a:gd name="adj2" fmla="val 0"/>
                  </a:avLst>
                </a:prstGeom>
                <a:grp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0"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00" b="0" i="0" u="none" strike="noStrike" kern="1200" cap="none" spc="0" normalizeH="0" baseline="0" noProof="0">
                    <a:ln>
                      <a:noFill/>
                    </a:ln>
                    <a:gradFill>
                      <a:gsLst>
                        <a:gs pos="0">
                          <a:srgbClr val="0D0D0D"/>
                        </a:gs>
                        <a:gs pos="100000">
                          <a:srgbClr val="0D0D0D"/>
                        </a:gs>
                      </a:gsLst>
                      <a:lin ang="5400000" scaled="0"/>
                    </a:gradFill>
                    <a:effectLst/>
                    <a:uLnTx/>
                    <a:uFillTx/>
                    <a:latin typeface="Segoe UI"/>
                    <a:ea typeface="Segoe UI" pitchFamily="34" charset="0"/>
                    <a:cs typeface="Segoe UI" pitchFamily="34" charset="0"/>
                  </a:endParaRPr>
                </a:p>
              </p:txBody>
            </p:sp>
            <p:sp>
              <p:nvSpPr>
                <p:cNvPr id="1205" name="Rectangle: Top Corners Rounded 1204">
                  <a:extLst>
                    <a:ext uri="{FF2B5EF4-FFF2-40B4-BE49-F238E27FC236}">
                      <a16:creationId xmlns:a16="http://schemas.microsoft.com/office/drawing/2014/main" id="{0DE3C2F6-9746-40E7-B5E2-CA2D689336C7}"/>
                    </a:ext>
                  </a:extLst>
                </p:cNvPr>
                <p:cNvSpPr/>
                <p:nvPr/>
              </p:nvSpPr>
              <p:spPr bwMode="auto">
                <a:xfrm>
                  <a:off x="1654778" y="2644775"/>
                  <a:ext cx="183548" cy="194733"/>
                </a:xfrm>
                <a:prstGeom prst="round2SameRect">
                  <a:avLst>
                    <a:gd name="adj1" fmla="val 50000"/>
                    <a:gd name="adj2" fmla="val 0"/>
                  </a:avLst>
                </a:prstGeom>
                <a:grp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0"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00" b="0" i="0" u="none" strike="noStrike" kern="1200" cap="none" spc="0" normalizeH="0" baseline="0" noProof="0">
                    <a:ln>
                      <a:noFill/>
                    </a:ln>
                    <a:gradFill>
                      <a:gsLst>
                        <a:gs pos="0">
                          <a:srgbClr val="0D0D0D"/>
                        </a:gs>
                        <a:gs pos="100000">
                          <a:srgbClr val="0D0D0D"/>
                        </a:gs>
                      </a:gsLst>
                      <a:lin ang="5400000" scaled="0"/>
                    </a:gradFill>
                    <a:effectLst/>
                    <a:uLnTx/>
                    <a:uFillTx/>
                    <a:latin typeface="Segoe UI"/>
                    <a:ea typeface="Segoe UI" pitchFamily="34" charset="0"/>
                    <a:cs typeface="Segoe UI" pitchFamily="34" charset="0"/>
                  </a:endParaRPr>
                </a:p>
              </p:txBody>
            </p:sp>
          </p:grpSp>
          <p:sp>
            <p:nvSpPr>
              <p:cNvPr id="1187" name="Freeform: Shape 1186">
                <a:extLst>
                  <a:ext uri="{FF2B5EF4-FFF2-40B4-BE49-F238E27FC236}">
                    <a16:creationId xmlns:a16="http://schemas.microsoft.com/office/drawing/2014/main" id="{EA2367C0-860A-4F6B-9FF7-BC2A30EFDA72}"/>
                  </a:ext>
                </a:extLst>
              </p:cNvPr>
              <p:cNvSpPr/>
              <p:nvPr/>
            </p:nvSpPr>
            <p:spPr bwMode="auto">
              <a:xfrm>
                <a:off x="4236720" y="1939290"/>
                <a:ext cx="6419850" cy="584551"/>
              </a:xfrm>
              <a:custGeom>
                <a:avLst/>
                <a:gdLst>
                  <a:gd name="connsiteX0" fmla="*/ 0 w 6419850"/>
                  <a:gd name="connsiteY0" fmla="*/ 57150 h 57150"/>
                  <a:gd name="connsiteX1" fmla="*/ 19050 w 6419850"/>
                  <a:gd name="connsiteY1" fmla="*/ 6350 h 57150"/>
                  <a:gd name="connsiteX2" fmla="*/ 6394450 w 6419850"/>
                  <a:gd name="connsiteY2" fmla="*/ 0 h 57150"/>
                  <a:gd name="connsiteX3" fmla="*/ 6419850 w 6419850"/>
                  <a:gd name="connsiteY3" fmla="*/ 50800 h 57150"/>
                  <a:gd name="connsiteX4" fmla="*/ 0 w 6419850"/>
                  <a:gd name="connsiteY4" fmla="*/ 57150 h 57150"/>
                  <a:gd name="connsiteX0" fmla="*/ 0 w 6419850"/>
                  <a:gd name="connsiteY0" fmla="*/ 57150 h 502829"/>
                  <a:gd name="connsiteX1" fmla="*/ 19050 w 6419850"/>
                  <a:gd name="connsiteY1" fmla="*/ 6350 h 502829"/>
                  <a:gd name="connsiteX2" fmla="*/ 6394450 w 6419850"/>
                  <a:gd name="connsiteY2" fmla="*/ 0 h 502829"/>
                  <a:gd name="connsiteX3" fmla="*/ 6419850 w 6419850"/>
                  <a:gd name="connsiteY3" fmla="*/ 50800 h 502829"/>
                  <a:gd name="connsiteX4" fmla="*/ 0 w 6419850"/>
                  <a:gd name="connsiteY4" fmla="*/ 57150 h 502829"/>
                  <a:gd name="connsiteX0" fmla="*/ 0 w 6419850"/>
                  <a:gd name="connsiteY0" fmla="*/ 57150 h 578201"/>
                  <a:gd name="connsiteX1" fmla="*/ 19050 w 6419850"/>
                  <a:gd name="connsiteY1" fmla="*/ 6350 h 578201"/>
                  <a:gd name="connsiteX2" fmla="*/ 6394450 w 6419850"/>
                  <a:gd name="connsiteY2" fmla="*/ 0 h 578201"/>
                  <a:gd name="connsiteX3" fmla="*/ 6419850 w 6419850"/>
                  <a:gd name="connsiteY3" fmla="*/ 50800 h 578201"/>
                  <a:gd name="connsiteX4" fmla="*/ 0 w 6419850"/>
                  <a:gd name="connsiteY4" fmla="*/ 57150 h 578201"/>
                  <a:gd name="connsiteX0" fmla="*/ 0 w 6419850"/>
                  <a:gd name="connsiteY0" fmla="*/ 57150 h 578201"/>
                  <a:gd name="connsiteX1" fmla="*/ 19050 w 6419850"/>
                  <a:gd name="connsiteY1" fmla="*/ 6350 h 578201"/>
                  <a:gd name="connsiteX2" fmla="*/ 6394450 w 6419850"/>
                  <a:gd name="connsiteY2" fmla="*/ 0 h 578201"/>
                  <a:gd name="connsiteX3" fmla="*/ 6419850 w 6419850"/>
                  <a:gd name="connsiteY3" fmla="*/ 50800 h 578201"/>
                  <a:gd name="connsiteX4" fmla="*/ 0 w 6419850"/>
                  <a:gd name="connsiteY4" fmla="*/ 57150 h 578201"/>
                  <a:gd name="connsiteX0" fmla="*/ 440766 w 6860616"/>
                  <a:gd name="connsiteY0" fmla="*/ 52410 h 573461"/>
                  <a:gd name="connsiteX1" fmla="*/ 459816 w 6860616"/>
                  <a:gd name="connsiteY1" fmla="*/ 1610 h 573461"/>
                  <a:gd name="connsiteX2" fmla="*/ 6600266 w 6860616"/>
                  <a:gd name="connsiteY2" fmla="*/ 115910 h 573461"/>
                  <a:gd name="connsiteX3" fmla="*/ 6860616 w 6860616"/>
                  <a:gd name="connsiteY3" fmla="*/ 46060 h 573461"/>
                  <a:gd name="connsiteX4" fmla="*/ 440766 w 6860616"/>
                  <a:gd name="connsiteY4" fmla="*/ 52410 h 573461"/>
                  <a:gd name="connsiteX0" fmla="*/ 440766 w 6860616"/>
                  <a:gd name="connsiteY0" fmla="*/ 52410 h 573461"/>
                  <a:gd name="connsiteX1" fmla="*/ 459816 w 6860616"/>
                  <a:gd name="connsiteY1" fmla="*/ 1610 h 573461"/>
                  <a:gd name="connsiteX2" fmla="*/ 6600266 w 6860616"/>
                  <a:gd name="connsiteY2" fmla="*/ 115910 h 573461"/>
                  <a:gd name="connsiteX3" fmla="*/ 6860616 w 6860616"/>
                  <a:gd name="connsiteY3" fmla="*/ 46060 h 573461"/>
                  <a:gd name="connsiteX4" fmla="*/ 440766 w 6860616"/>
                  <a:gd name="connsiteY4" fmla="*/ 52410 h 573461"/>
                  <a:gd name="connsiteX0" fmla="*/ 457698 w 6877548"/>
                  <a:gd name="connsiteY0" fmla="*/ 63500 h 584551"/>
                  <a:gd name="connsiteX1" fmla="*/ 476748 w 6877548"/>
                  <a:gd name="connsiteY1" fmla="*/ 12700 h 584551"/>
                  <a:gd name="connsiteX2" fmla="*/ 6845798 w 6877548"/>
                  <a:gd name="connsiteY2" fmla="*/ 0 h 584551"/>
                  <a:gd name="connsiteX3" fmla="*/ 6877548 w 6877548"/>
                  <a:gd name="connsiteY3" fmla="*/ 57150 h 584551"/>
                  <a:gd name="connsiteX4" fmla="*/ 457698 w 6877548"/>
                  <a:gd name="connsiteY4" fmla="*/ 63500 h 584551"/>
                  <a:gd name="connsiteX0" fmla="*/ 0 w 6419850"/>
                  <a:gd name="connsiteY0" fmla="*/ 434080 h 955131"/>
                  <a:gd name="connsiteX1" fmla="*/ 19050 w 6419850"/>
                  <a:gd name="connsiteY1" fmla="*/ 383280 h 955131"/>
                  <a:gd name="connsiteX2" fmla="*/ 6388100 w 6419850"/>
                  <a:gd name="connsiteY2" fmla="*/ 370580 h 955131"/>
                  <a:gd name="connsiteX3" fmla="*/ 6419850 w 6419850"/>
                  <a:gd name="connsiteY3" fmla="*/ 427730 h 955131"/>
                  <a:gd name="connsiteX4" fmla="*/ 0 w 6419850"/>
                  <a:gd name="connsiteY4" fmla="*/ 434080 h 955131"/>
                  <a:gd name="connsiteX0" fmla="*/ 0 w 6419850"/>
                  <a:gd name="connsiteY0" fmla="*/ 434080 h 955131"/>
                  <a:gd name="connsiteX1" fmla="*/ 19050 w 6419850"/>
                  <a:gd name="connsiteY1" fmla="*/ 383280 h 955131"/>
                  <a:gd name="connsiteX2" fmla="*/ 6388100 w 6419850"/>
                  <a:gd name="connsiteY2" fmla="*/ 370580 h 955131"/>
                  <a:gd name="connsiteX3" fmla="*/ 6419850 w 6419850"/>
                  <a:gd name="connsiteY3" fmla="*/ 427730 h 955131"/>
                  <a:gd name="connsiteX4" fmla="*/ 0 w 6419850"/>
                  <a:gd name="connsiteY4" fmla="*/ 434080 h 955131"/>
                  <a:gd name="connsiteX0" fmla="*/ 0 w 6419850"/>
                  <a:gd name="connsiteY0" fmla="*/ 63500 h 584551"/>
                  <a:gd name="connsiteX1" fmla="*/ 19050 w 6419850"/>
                  <a:gd name="connsiteY1" fmla="*/ 12700 h 584551"/>
                  <a:gd name="connsiteX2" fmla="*/ 6388100 w 6419850"/>
                  <a:gd name="connsiteY2" fmla="*/ 0 h 584551"/>
                  <a:gd name="connsiteX3" fmla="*/ 6419850 w 6419850"/>
                  <a:gd name="connsiteY3" fmla="*/ 57150 h 584551"/>
                  <a:gd name="connsiteX4" fmla="*/ 0 w 6419850"/>
                  <a:gd name="connsiteY4" fmla="*/ 63500 h 584551"/>
                  <a:gd name="connsiteX0" fmla="*/ 0 w 6419850"/>
                  <a:gd name="connsiteY0" fmla="*/ 63500 h 584551"/>
                  <a:gd name="connsiteX1" fmla="*/ 19050 w 6419850"/>
                  <a:gd name="connsiteY1" fmla="*/ 12700 h 584551"/>
                  <a:gd name="connsiteX2" fmla="*/ 6388100 w 6419850"/>
                  <a:gd name="connsiteY2" fmla="*/ 0 h 584551"/>
                  <a:gd name="connsiteX3" fmla="*/ 6419850 w 6419850"/>
                  <a:gd name="connsiteY3" fmla="*/ 57150 h 584551"/>
                  <a:gd name="connsiteX4" fmla="*/ 0 w 6419850"/>
                  <a:gd name="connsiteY4" fmla="*/ 63500 h 584551"/>
                  <a:gd name="connsiteX0" fmla="*/ 0 w 6419850"/>
                  <a:gd name="connsiteY0" fmla="*/ 63500 h 584551"/>
                  <a:gd name="connsiteX1" fmla="*/ 19050 w 6419850"/>
                  <a:gd name="connsiteY1" fmla="*/ 12700 h 584551"/>
                  <a:gd name="connsiteX2" fmla="*/ 6388100 w 6419850"/>
                  <a:gd name="connsiteY2" fmla="*/ 0 h 584551"/>
                  <a:gd name="connsiteX3" fmla="*/ 6419850 w 6419850"/>
                  <a:gd name="connsiteY3" fmla="*/ 57150 h 584551"/>
                  <a:gd name="connsiteX4" fmla="*/ 0 w 6419850"/>
                  <a:gd name="connsiteY4" fmla="*/ 63500 h 5845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19850" h="584551">
                    <a:moveTo>
                      <a:pt x="0" y="63500"/>
                    </a:moveTo>
                    <a:lnTo>
                      <a:pt x="19050" y="12700"/>
                    </a:lnTo>
                    <a:cubicBezTo>
                      <a:pt x="2441543" y="917152"/>
                      <a:pt x="4800601" y="482600"/>
                      <a:pt x="6388100" y="0"/>
                    </a:cubicBezTo>
                    <a:lnTo>
                      <a:pt x="6419850" y="57150"/>
                    </a:lnTo>
                    <a:cubicBezTo>
                      <a:pt x="5228167" y="364067"/>
                      <a:pt x="2588683" y="1068916"/>
                      <a:pt x="0" y="63500"/>
                    </a:cubicBezTo>
                    <a:close/>
                  </a:path>
                </a:pathLst>
              </a:custGeom>
              <a:grpFill/>
              <a:ln w="63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0"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00" b="0" i="0" u="none" strike="noStrike" kern="1200" cap="none" spc="0" normalizeH="0" baseline="0" noProof="0">
                  <a:ln>
                    <a:noFill/>
                  </a:ln>
                  <a:gradFill>
                    <a:gsLst>
                      <a:gs pos="0">
                        <a:srgbClr val="0D0D0D"/>
                      </a:gs>
                      <a:gs pos="100000">
                        <a:srgbClr val="0D0D0D"/>
                      </a:gs>
                    </a:gsLst>
                    <a:lin ang="5400000" scaled="0"/>
                  </a:gradFill>
                  <a:effectLst/>
                  <a:uLnTx/>
                  <a:uFillTx/>
                  <a:latin typeface="Segoe UI"/>
                  <a:ea typeface="Segoe UI" pitchFamily="34" charset="0"/>
                  <a:cs typeface="Segoe UI" pitchFamily="34" charset="0"/>
                </a:endParaRPr>
              </a:p>
            </p:txBody>
          </p:sp>
          <p:sp>
            <p:nvSpPr>
              <p:cNvPr id="1188" name="Freeform: Shape 1187">
                <a:extLst>
                  <a:ext uri="{FF2B5EF4-FFF2-40B4-BE49-F238E27FC236}">
                    <a16:creationId xmlns:a16="http://schemas.microsoft.com/office/drawing/2014/main" id="{3A0B72F2-8C3B-4DE8-8519-6DCFB616112C}"/>
                  </a:ext>
                </a:extLst>
              </p:cNvPr>
              <p:cNvSpPr/>
              <p:nvPr/>
            </p:nvSpPr>
            <p:spPr bwMode="auto">
              <a:xfrm>
                <a:off x="1299210" y="1904999"/>
                <a:ext cx="6419850" cy="584552"/>
              </a:xfrm>
              <a:custGeom>
                <a:avLst/>
                <a:gdLst>
                  <a:gd name="connsiteX0" fmla="*/ 19050 w 6419850"/>
                  <a:gd name="connsiteY0" fmla="*/ 12700 h 584552"/>
                  <a:gd name="connsiteX1" fmla="*/ 3920763 w 6419850"/>
                  <a:gd name="connsiteY1" fmla="*/ 497718 h 584552"/>
                  <a:gd name="connsiteX2" fmla="*/ 4171461 w 6419850"/>
                  <a:gd name="connsiteY2" fmla="*/ 470215 h 584552"/>
                  <a:gd name="connsiteX3" fmla="*/ 4285159 w 6419850"/>
                  <a:gd name="connsiteY3" fmla="*/ 493973 h 584552"/>
                  <a:gd name="connsiteX4" fmla="*/ 4149905 w 6419850"/>
                  <a:gd name="connsiteY4" fmla="*/ 511938 h 584552"/>
                  <a:gd name="connsiteX5" fmla="*/ 0 w 6419850"/>
                  <a:gd name="connsiteY5" fmla="*/ 63500 h 584552"/>
                  <a:gd name="connsiteX6" fmla="*/ 6388100 w 6419850"/>
                  <a:gd name="connsiteY6" fmla="*/ 0 h 584552"/>
                  <a:gd name="connsiteX7" fmla="*/ 6419850 w 6419850"/>
                  <a:gd name="connsiteY7" fmla="*/ 57150 h 584552"/>
                  <a:gd name="connsiteX8" fmla="*/ 4924221 w 6419850"/>
                  <a:gd name="connsiteY8" fmla="*/ 397129 h 584552"/>
                  <a:gd name="connsiteX9" fmla="*/ 4560295 w 6419850"/>
                  <a:gd name="connsiteY9" fmla="*/ 457020 h 584552"/>
                  <a:gd name="connsiteX10" fmla="*/ 4476295 w 6419850"/>
                  <a:gd name="connsiteY10" fmla="*/ 430912 h 584552"/>
                  <a:gd name="connsiteX11" fmla="*/ 4695387 w 6419850"/>
                  <a:gd name="connsiteY11" fmla="*/ 398964 h 584552"/>
                  <a:gd name="connsiteX12" fmla="*/ 6388100 w 6419850"/>
                  <a:gd name="connsiteY12" fmla="*/ 0 h 584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419850" h="584552">
                    <a:moveTo>
                      <a:pt x="19050" y="12700"/>
                    </a:moveTo>
                    <a:cubicBezTo>
                      <a:pt x="1381703" y="521454"/>
                      <a:pt x="2724284" y="606539"/>
                      <a:pt x="3920763" y="497718"/>
                    </a:cubicBezTo>
                    <a:lnTo>
                      <a:pt x="4171461" y="470215"/>
                    </a:lnTo>
                    <a:lnTo>
                      <a:pt x="4285159" y="493973"/>
                    </a:lnTo>
                    <a:lnTo>
                      <a:pt x="4149905" y="511938"/>
                    </a:lnTo>
                    <a:cubicBezTo>
                      <a:pt x="2928342" y="653455"/>
                      <a:pt x="1456134" y="629047"/>
                      <a:pt x="0" y="63500"/>
                    </a:cubicBezTo>
                    <a:close/>
                    <a:moveTo>
                      <a:pt x="6388100" y="0"/>
                    </a:moveTo>
                    <a:lnTo>
                      <a:pt x="6419850" y="57150"/>
                    </a:lnTo>
                    <a:cubicBezTo>
                      <a:pt x="6047449" y="153062"/>
                      <a:pt x="5533662" y="287834"/>
                      <a:pt x="4924221" y="397129"/>
                    </a:cubicBezTo>
                    <a:lnTo>
                      <a:pt x="4560295" y="457020"/>
                    </a:lnTo>
                    <a:lnTo>
                      <a:pt x="4476295" y="430912"/>
                    </a:lnTo>
                    <a:lnTo>
                      <a:pt x="4695387" y="398964"/>
                    </a:lnTo>
                    <a:cubicBezTo>
                      <a:pt x="5320566" y="296933"/>
                      <a:pt x="5892007" y="150813"/>
                      <a:pt x="6388100" y="0"/>
                    </a:cubicBezTo>
                    <a:close/>
                  </a:path>
                </a:pathLst>
              </a:custGeom>
              <a:grpFill/>
              <a:ln w="63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0"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00" b="0" i="0" u="none" strike="noStrike" kern="1200" cap="none" spc="0" normalizeH="0" baseline="0" noProof="0">
                  <a:ln>
                    <a:noFill/>
                  </a:ln>
                  <a:gradFill>
                    <a:gsLst>
                      <a:gs pos="0">
                        <a:srgbClr val="0D0D0D"/>
                      </a:gs>
                      <a:gs pos="100000">
                        <a:srgbClr val="0D0D0D"/>
                      </a:gs>
                    </a:gsLst>
                    <a:lin ang="5400000" scaled="0"/>
                  </a:gradFill>
                  <a:effectLst/>
                  <a:uLnTx/>
                  <a:uFillTx/>
                  <a:latin typeface="Segoe UI"/>
                  <a:ea typeface="Segoe UI" pitchFamily="34" charset="0"/>
                  <a:cs typeface="Segoe UI" pitchFamily="34" charset="0"/>
                </a:endParaRPr>
              </a:p>
            </p:txBody>
          </p:sp>
          <p:sp>
            <p:nvSpPr>
              <p:cNvPr id="1189" name="Freeform: Shape 1188">
                <a:extLst>
                  <a:ext uri="{FF2B5EF4-FFF2-40B4-BE49-F238E27FC236}">
                    <a16:creationId xmlns:a16="http://schemas.microsoft.com/office/drawing/2014/main" id="{B41F2FDA-CDBE-4607-A201-54AA907FDF1E}"/>
                  </a:ext>
                </a:extLst>
              </p:cNvPr>
              <p:cNvSpPr/>
              <p:nvPr/>
            </p:nvSpPr>
            <p:spPr bwMode="auto">
              <a:xfrm>
                <a:off x="1379220" y="2727959"/>
                <a:ext cx="6419850" cy="584552"/>
              </a:xfrm>
              <a:custGeom>
                <a:avLst/>
                <a:gdLst>
                  <a:gd name="connsiteX0" fmla="*/ 19050 w 6419850"/>
                  <a:gd name="connsiteY0" fmla="*/ 12700 h 584552"/>
                  <a:gd name="connsiteX1" fmla="*/ 3920763 w 6419850"/>
                  <a:gd name="connsiteY1" fmla="*/ 497718 h 584552"/>
                  <a:gd name="connsiteX2" fmla="*/ 4291852 w 6419850"/>
                  <a:gd name="connsiteY2" fmla="*/ 457007 h 584552"/>
                  <a:gd name="connsiteX3" fmla="*/ 4397407 w 6419850"/>
                  <a:gd name="connsiteY3" fmla="*/ 479063 h 584552"/>
                  <a:gd name="connsiteX4" fmla="*/ 4149905 w 6419850"/>
                  <a:gd name="connsiteY4" fmla="*/ 511938 h 584552"/>
                  <a:gd name="connsiteX5" fmla="*/ 0 w 6419850"/>
                  <a:gd name="connsiteY5" fmla="*/ 63500 h 584552"/>
                  <a:gd name="connsiteX6" fmla="*/ 6388100 w 6419850"/>
                  <a:gd name="connsiteY6" fmla="*/ 0 h 584552"/>
                  <a:gd name="connsiteX7" fmla="*/ 6419850 w 6419850"/>
                  <a:gd name="connsiteY7" fmla="*/ 57150 h 584552"/>
                  <a:gd name="connsiteX8" fmla="*/ 4924221 w 6419850"/>
                  <a:gd name="connsiteY8" fmla="*/ 397129 h 584552"/>
                  <a:gd name="connsiteX9" fmla="*/ 4665577 w 6419850"/>
                  <a:gd name="connsiteY9" fmla="*/ 439694 h 584552"/>
                  <a:gd name="connsiteX10" fmla="*/ 4585901 w 6419850"/>
                  <a:gd name="connsiteY10" fmla="*/ 414930 h 584552"/>
                  <a:gd name="connsiteX11" fmla="*/ 4695388 w 6419850"/>
                  <a:gd name="connsiteY11" fmla="*/ 398964 h 584552"/>
                  <a:gd name="connsiteX12" fmla="*/ 6388100 w 6419850"/>
                  <a:gd name="connsiteY12" fmla="*/ 0 h 584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419850" h="584552">
                    <a:moveTo>
                      <a:pt x="19050" y="12700"/>
                    </a:moveTo>
                    <a:cubicBezTo>
                      <a:pt x="1381703" y="521454"/>
                      <a:pt x="2724284" y="606539"/>
                      <a:pt x="3920763" y="497718"/>
                    </a:cubicBezTo>
                    <a:lnTo>
                      <a:pt x="4291852" y="457007"/>
                    </a:lnTo>
                    <a:lnTo>
                      <a:pt x="4397407" y="479063"/>
                    </a:lnTo>
                    <a:lnTo>
                      <a:pt x="4149905" y="511938"/>
                    </a:lnTo>
                    <a:cubicBezTo>
                      <a:pt x="2928342" y="653455"/>
                      <a:pt x="1456134" y="629047"/>
                      <a:pt x="0" y="63500"/>
                    </a:cubicBezTo>
                    <a:close/>
                    <a:moveTo>
                      <a:pt x="6388100" y="0"/>
                    </a:moveTo>
                    <a:lnTo>
                      <a:pt x="6419850" y="57150"/>
                    </a:lnTo>
                    <a:cubicBezTo>
                      <a:pt x="6047449" y="153062"/>
                      <a:pt x="5533662" y="287834"/>
                      <a:pt x="4924221" y="397129"/>
                    </a:cubicBezTo>
                    <a:lnTo>
                      <a:pt x="4665577" y="439694"/>
                    </a:lnTo>
                    <a:lnTo>
                      <a:pt x="4585901" y="414930"/>
                    </a:lnTo>
                    <a:lnTo>
                      <a:pt x="4695388" y="398964"/>
                    </a:lnTo>
                    <a:cubicBezTo>
                      <a:pt x="5320566" y="296933"/>
                      <a:pt x="5892007" y="150813"/>
                      <a:pt x="6388100" y="0"/>
                    </a:cubicBezTo>
                    <a:close/>
                  </a:path>
                </a:pathLst>
              </a:custGeom>
              <a:grpFill/>
              <a:ln w="63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0"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00" b="0" i="0" u="none" strike="noStrike" kern="1200" cap="none" spc="0" normalizeH="0" baseline="0" noProof="0">
                  <a:ln>
                    <a:noFill/>
                  </a:ln>
                  <a:gradFill>
                    <a:gsLst>
                      <a:gs pos="0">
                        <a:srgbClr val="0D0D0D"/>
                      </a:gs>
                      <a:gs pos="100000">
                        <a:srgbClr val="0D0D0D"/>
                      </a:gs>
                    </a:gsLst>
                    <a:lin ang="5400000" scaled="0"/>
                  </a:gradFill>
                  <a:effectLst/>
                  <a:uLnTx/>
                  <a:uFillTx/>
                  <a:latin typeface="Segoe UI"/>
                  <a:ea typeface="Segoe UI" pitchFamily="34" charset="0"/>
                  <a:cs typeface="Segoe UI" pitchFamily="34" charset="0"/>
                </a:endParaRPr>
              </a:p>
            </p:txBody>
          </p:sp>
          <p:sp>
            <p:nvSpPr>
              <p:cNvPr id="1190" name="Freeform: Shape 1189">
                <a:extLst>
                  <a:ext uri="{FF2B5EF4-FFF2-40B4-BE49-F238E27FC236}">
                    <a16:creationId xmlns:a16="http://schemas.microsoft.com/office/drawing/2014/main" id="{A0779CF1-2230-46CF-A9B9-EC8FF9E5BF9F}"/>
                  </a:ext>
                </a:extLst>
              </p:cNvPr>
              <p:cNvSpPr/>
              <p:nvPr/>
            </p:nvSpPr>
            <p:spPr bwMode="auto">
              <a:xfrm>
                <a:off x="4213860" y="2705100"/>
                <a:ext cx="6419850" cy="584551"/>
              </a:xfrm>
              <a:custGeom>
                <a:avLst/>
                <a:gdLst>
                  <a:gd name="connsiteX0" fmla="*/ 0 w 6419850"/>
                  <a:gd name="connsiteY0" fmla="*/ 57150 h 57150"/>
                  <a:gd name="connsiteX1" fmla="*/ 19050 w 6419850"/>
                  <a:gd name="connsiteY1" fmla="*/ 6350 h 57150"/>
                  <a:gd name="connsiteX2" fmla="*/ 6394450 w 6419850"/>
                  <a:gd name="connsiteY2" fmla="*/ 0 h 57150"/>
                  <a:gd name="connsiteX3" fmla="*/ 6419850 w 6419850"/>
                  <a:gd name="connsiteY3" fmla="*/ 50800 h 57150"/>
                  <a:gd name="connsiteX4" fmla="*/ 0 w 6419850"/>
                  <a:gd name="connsiteY4" fmla="*/ 57150 h 57150"/>
                  <a:gd name="connsiteX0" fmla="*/ 0 w 6419850"/>
                  <a:gd name="connsiteY0" fmla="*/ 57150 h 502829"/>
                  <a:gd name="connsiteX1" fmla="*/ 19050 w 6419850"/>
                  <a:gd name="connsiteY1" fmla="*/ 6350 h 502829"/>
                  <a:gd name="connsiteX2" fmla="*/ 6394450 w 6419850"/>
                  <a:gd name="connsiteY2" fmla="*/ 0 h 502829"/>
                  <a:gd name="connsiteX3" fmla="*/ 6419850 w 6419850"/>
                  <a:gd name="connsiteY3" fmla="*/ 50800 h 502829"/>
                  <a:gd name="connsiteX4" fmla="*/ 0 w 6419850"/>
                  <a:gd name="connsiteY4" fmla="*/ 57150 h 502829"/>
                  <a:gd name="connsiteX0" fmla="*/ 0 w 6419850"/>
                  <a:gd name="connsiteY0" fmla="*/ 57150 h 578201"/>
                  <a:gd name="connsiteX1" fmla="*/ 19050 w 6419850"/>
                  <a:gd name="connsiteY1" fmla="*/ 6350 h 578201"/>
                  <a:gd name="connsiteX2" fmla="*/ 6394450 w 6419850"/>
                  <a:gd name="connsiteY2" fmla="*/ 0 h 578201"/>
                  <a:gd name="connsiteX3" fmla="*/ 6419850 w 6419850"/>
                  <a:gd name="connsiteY3" fmla="*/ 50800 h 578201"/>
                  <a:gd name="connsiteX4" fmla="*/ 0 w 6419850"/>
                  <a:gd name="connsiteY4" fmla="*/ 57150 h 578201"/>
                  <a:gd name="connsiteX0" fmla="*/ 0 w 6419850"/>
                  <a:gd name="connsiteY0" fmla="*/ 57150 h 578201"/>
                  <a:gd name="connsiteX1" fmla="*/ 19050 w 6419850"/>
                  <a:gd name="connsiteY1" fmla="*/ 6350 h 578201"/>
                  <a:gd name="connsiteX2" fmla="*/ 6394450 w 6419850"/>
                  <a:gd name="connsiteY2" fmla="*/ 0 h 578201"/>
                  <a:gd name="connsiteX3" fmla="*/ 6419850 w 6419850"/>
                  <a:gd name="connsiteY3" fmla="*/ 50800 h 578201"/>
                  <a:gd name="connsiteX4" fmla="*/ 0 w 6419850"/>
                  <a:gd name="connsiteY4" fmla="*/ 57150 h 578201"/>
                  <a:gd name="connsiteX0" fmla="*/ 440766 w 6860616"/>
                  <a:gd name="connsiteY0" fmla="*/ 52410 h 573461"/>
                  <a:gd name="connsiteX1" fmla="*/ 459816 w 6860616"/>
                  <a:gd name="connsiteY1" fmla="*/ 1610 h 573461"/>
                  <a:gd name="connsiteX2" fmla="*/ 6600266 w 6860616"/>
                  <a:gd name="connsiteY2" fmla="*/ 115910 h 573461"/>
                  <a:gd name="connsiteX3" fmla="*/ 6860616 w 6860616"/>
                  <a:gd name="connsiteY3" fmla="*/ 46060 h 573461"/>
                  <a:gd name="connsiteX4" fmla="*/ 440766 w 6860616"/>
                  <a:gd name="connsiteY4" fmla="*/ 52410 h 573461"/>
                  <a:gd name="connsiteX0" fmla="*/ 440766 w 6860616"/>
                  <a:gd name="connsiteY0" fmla="*/ 52410 h 573461"/>
                  <a:gd name="connsiteX1" fmla="*/ 459816 w 6860616"/>
                  <a:gd name="connsiteY1" fmla="*/ 1610 h 573461"/>
                  <a:gd name="connsiteX2" fmla="*/ 6600266 w 6860616"/>
                  <a:gd name="connsiteY2" fmla="*/ 115910 h 573461"/>
                  <a:gd name="connsiteX3" fmla="*/ 6860616 w 6860616"/>
                  <a:gd name="connsiteY3" fmla="*/ 46060 h 573461"/>
                  <a:gd name="connsiteX4" fmla="*/ 440766 w 6860616"/>
                  <a:gd name="connsiteY4" fmla="*/ 52410 h 573461"/>
                  <a:gd name="connsiteX0" fmla="*/ 457698 w 6877548"/>
                  <a:gd name="connsiteY0" fmla="*/ 63500 h 584551"/>
                  <a:gd name="connsiteX1" fmla="*/ 476748 w 6877548"/>
                  <a:gd name="connsiteY1" fmla="*/ 12700 h 584551"/>
                  <a:gd name="connsiteX2" fmla="*/ 6845798 w 6877548"/>
                  <a:gd name="connsiteY2" fmla="*/ 0 h 584551"/>
                  <a:gd name="connsiteX3" fmla="*/ 6877548 w 6877548"/>
                  <a:gd name="connsiteY3" fmla="*/ 57150 h 584551"/>
                  <a:gd name="connsiteX4" fmla="*/ 457698 w 6877548"/>
                  <a:gd name="connsiteY4" fmla="*/ 63500 h 584551"/>
                  <a:gd name="connsiteX0" fmla="*/ 0 w 6419850"/>
                  <a:gd name="connsiteY0" fmla="*/ 434080 h 955131"/>
                  <a:gd name="connsiteX1" fmla="*/ 19050 w 6419850"/>
                  <a:gd name="connsiteY1" fmla="*/ 383280 h 955131"/>
                  <a:gd name="connsiteX2" fmla="*/ 6388100 w 6419850"/>
                  <a:gd name="connsiteY2" fmla="*/ 370580 h 955131"/>
                  <a:gd name="connsiteX3" fmla="*/ 6419850 w 6419850"/>
                  <a:gd name="connsiteY3" fmla="*/ 427730 h 955131"/>
                  <a:gd name="connsiteX4" fmla="*/ 0 w 6419850"/>
                  <a:gd name="connsiteY4" fmla="*/ 434080 h 955131"/>
                  <a:gd name="connsiteX0" fmla="*/ 0 w 6419850"/>
                  <a:gd name="connsiteY0" fmla="*/ 434080 h 955131"/>
                  <a:gd name="connsiteX1" fmla="*/ 19050 w 6419850"/>
                  <a:gd name="connsiteY1" fmla="*/ 383280 h 955131"/>
                  <a:gd name="connsiteX2" fmla="*/ 6388100 w 6419850"/>
                  <a:gd name="connsiteY2" fmla="*/ 370580 h 955131"/>
                  <a:gd name="connsiteX3" fmla="*/ 6419850 w 6419850"/>
                  <a:gd name="connsiteY3" fmla="*/ 427730 h 955131"/>
                  <a:gd name="connsiteX4" fmla="*/ 0 w 6419850"/>
                  <a:gd name="connsiteY4" fmla="*/ 434080 h 955131"/>
                  <a:gd name="connsiteX0" fmla="*/ 0 w 6419850"/>
                  <a:gd name="connsiteY0" fmla="*/ 63500 h 584551"/>
                  <a:gd name="connsiteX1" fmla="*/ 19050 w 6419850"/>
                  <a:gd name="connsiteY1" fmla="*/ 12700 h 584551"/>
                  <a:gd name="connsiteX2" fmla="*/ 6388100 w 6419850"/>
                  <a:gd name="connsiteY2" fmla="*/ 0 h 584551"/>
                  <a:gd name="connsiteX3" fmla="*/ 6419850 w 6419850"/>
                  <a:gd name="connsiteY3" fmla="*/ 57150 h 584551"/>
                  <a:gd name="connsiteX4" fmla="*/ 0 w 6419850"/>
                  <a:gd name="connsiteY4" fmla="*/ 63500 h 584551"/>
                  <a:gd name="connsiteX0" fmla="*/ 0 w 6419850"/>
                  <a:gd name="connsiteY0" fmla="*/ 63500 h 584551"/>
                  <a:gd name="connsiteX1" fmla="*/ 19050 w 6419850"/>
                  <a:gd name="connsiteY1" fmla="*/ 12700 h 584551"/>
                  <a:gd name="connsiteX2" fmla="*/ 6388100 w 6419850"/>
                  <a:gd name="connsiteY2" fmla="*/ 0 h 584551"/>
                  <a:gd name="connsiteX3" fmla="*/ 6419850 w 6419850"/>
                  <a:gd name="connsiteY3" fmla="*/ 57150 h 584551"/>
                  <a:gd name="connsiteX4" fmla="*/ 0 w 6419850"/>
                  <a:gd name="connsiteY4" fmla="*/ 63500 h 584551"/>
                  <a:gd name="connsiteX0" fmla="*/ 0 w 6419850"/>
                  <a:gd name="connsiteY0" fmla="*/ 63500 h 584551"/>
                  <a:gd name="connsiteX1" fmla="*/ 19050 w 6419850"/>
                  <a:gd name="connsiteY1" fmla="*/ 12700 h 584551"/>
                  <a:gd name="connsiteX2" fmla="*/ 6388100 w 6419850"/>
                  <a:gd name="connsiteY2" fmla="*/ 0 h 584551"/>
                  <a:gd name="connsiteX3" fmla="*/ 6419850 w 6419850"/>
                  <a:gd name="connsiteY3" fmla="*/ 57150 h 584551"/>
                  <a:gd name="connsiteX4" fmla="*/ 0 w 6419850"/>
                  <a:gd name="connsiteY4" fmla="*/ 63500 h 5845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19850" h="584551">
                    <a:moveTo>
                      <a:pt x="0" y="63500"/>
                    </a:moveTo>
                    <a:lnTo>
                      <a:pt x="19050" y="12700"/>
                    </a:lnTo>
                    <a:cubicBezTo>
                      <a:pt x="2441543" y="917152"/>
                      <a:pt x="4800601" y="482600"/>
                      <a:pt x="6388100" y="0"/>
                    </a:cubicBezTo>
                    <a:lnTo>
                      <a:pt x="6419850" y="57150"/>
                    </a:lnTo>
                    <a:cubicBezTo>
                      <a:pt x="5228167" y="364067"/>
                      <a:pt x="2588683" y="1068916"/>
                      <a:pt x="0" y="63500"/>
                    </a:cubicBezTo>
                    <a:close/>
                  </a:path>
                </a:pathLst>
              </a:custGeom>
              <a:grpFill/>
              <a:ln w="63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0"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00" b="0" i="0" u="none" strike="noStrike" kern="1200" cap="none" spc="0" normalizeH="0" baseline="0" noProof="0">
                  <a:ln>
                    <a:noFill/>
                  </a:ln>
                  <a:gradFill>
                    <a:gsLst>
                      <a:gs pos="0">
                        <a:srgbClr val="0D0D0D"/>
                      </a:gs>
                      <a:gs pos="100000">
                        <a:srgbClr val="0D0D0D"/>
                      </a:gs>
                    </a:gsLst>
                    <a:lin ang="5400000" scaled="0"/>
                  </a:gradFill>
                  <a:effectLst/>
                  <a:uLnTx/>
                  <a:uFillTx/>
                  <a:latin typeface="Segoe UI"/>
                  <a:ea typeface="Segoe UI" pitchFamily="34" charset="0"/>
                  <a:cs typeface="Segoe UI" pitchFamily="34" charset="0"/>
                </a:endParaRPr>
              </a:p>
            </p:txBody>
          </p:sp>
        </p:grpSp>
        <p:sp>
          <p:nvSpPr>
            <p:cNvPr id="1221" name="Freeform: Shape 1220">
              <a:extLst>
                <a:ext uri="{FF2B5EF4-FFF2-40B4-BE49-F238E27FC236}">
                  <a16:creationId xmlns:a16="http://schemas.microsoft.com/office/drawing/2014/main" id="{089C80EB-9133-4E62-832D-905780D7D2D2}"/>
                </a:ext>
              </a:extLst>
            </p:cNvPr>
            <p:cNvSpPr/>
            <p:nvPr/>
          </p:nvSpPr>
          <p:spPr bwMode="auto">
            <a:xfrm>
              <a:off x="2849878" y="2633596"/>
              <a:ext cx="285146" cy="318706"/>
            </a:xfrm>
            <a:custGeom>
              <a:avLst/>
              <a:gdLst>
                <a:gd name="connsiteX0" fmla="*/ 869824 w 991728"/>
                <a:gd name="connsiteY0" fmla="*/ 715236 h 1108448"/>
                <a:gd name="connsiteX1" fmla="*/ 869824 w 991728"/>
                <a:gd name="connsiteY1" fmla="*/ 1080996 h 1108448"/>
                <a:gd name="connsiteX2" fmla="*/ 915543 w 991728"/>
                <a:gd name="connsiteY2" fmla="*/ 1080996 h 1108448"/>
                <a:gd name="connsiteX3" fmla="*/ 915543 w 991728"/>
                <a:gd name="connsiteY3" fmla="*/ 715236 h 1108448"/>
                <a:gd name="connsiteX4" fmla="*/ 754673 w 991728"/>
                <a:gd name="connsiteY4" fmla="*/ 715236 h 1108448"/>
                <a:gd name="connsiteX5" fmla="*/ 754673 w 991728"/>
                <a:gd name="connsiteY5" fmla="*/ 1080996 h 1108448"/>
                <a:gd name="connsiteX6" fmla="*/ 800392 w 991728"/>
                <a:gd name="connsiteY6" fmla="*/ 1080996 h 1108448"/>
                <a:gd name="connsiteX7" fmla="*/ 800392 w 991728"/>
                <a:gd name="connsiteY7" fmla="*/ 715236 h 1108448"/>
                <a:gd name="connsiteX8" fmla="*/ 639523 w 991728"/>
                <a:gd name="connsiteY8" fmla="*/ 715236 h 1108448"/>
                <a:gd name="connsiteX9" fmla="*/ 639523 w 991728"/>
                <a:gd name="connsiteY9" fmla="*/ 1080996 h 1108448"/>
                <a:gd name="connsiteX10" fmla="*/ 685242 w 991728"/>
                <a:gd name="connsiteY10" fmla="*/ 1080996 h 1108448"/>
                <a:gd name="connsiteX11" fmla="*/ 685242 w 991728"/>
                <a:gd name="connsiteY11" fmla="*/ 715236 h 1108448"/>
                <a:gd name="connsiteX12" fmla="*/ 524373 w 991728"/>
                <a:gd name="connsiteY12" fmla="*/ 715236 h 1108448"/>
                <a:gd name="connsiteX13" fmla="*/ 524373 w 991728"/>
                <a:gd name="connsiteY13" fmla="*/ 1080996 h 1108448"/>
                <a:gd name="connsiteX14" fmla="*/ 570092 w 991728"/>
                <a:gd name="connsiteY14" fmla="*/ 1080996 h 1108448"/>
                <a:gd name="connsiteX15" fmla="*/ 570092 w 991728"/>
                <a:gd name="connsiteY15" fmla="*/ 715236 h 1108448"/>
                <a:gd name="connsiteX16" fmla="*/ 409223 w 991728"/>
                <a:gd name="connsiteY16" fmla="*/ 715236 h 1108448"/>
                <a:gd name="connsiteX17" fmla="*/ 409223 w 991728"/>
                <a:gd name="connsiteY17" fmla="*/ 1080996 h 1108448"/>
                <a:gd name="connsiteX18" fmla="*/ 454942 w 991728"/>
                <a:gd name="connsiteY18" fmla="*/ 1080996 h 1108448"/>
                <a:gd name="connsiteX19" fmla="*/ 454942 w 991728"/>
                <a:gd name="connsiteY19" fmla="*/ 715236 h 1108448"/>
                <a:gd name="connsiteX20" fmla="*/ 294073 w 991728"/>
                <a:gd name="connsiteY20" fmla="*/ 715236 h 1108448"/>
                <a:gd name="connsiteX21" fmla="*/ 294073 w 991728"/>
                <a:gd name="connsiteY21" fmla="*/ 1080996 h 1108448"/>
                <a:gd name="connsiteX22" fmla="*/ 339792 w 991728"/>
                <a:gd name="connsiteY22" fmla="*/ 1080996 h 1108448"/>
                <a:gd name="connsiteX23" fmla="*/ 339792 w 991728"/>
                <a:gd name="connsiteY23" fmla="*/ 715236 h 1108448"/>
                <a:gd name="connsiteX24" fmla="*/ 178923 w 991728"/>
                <a:gd name="connsiteY24" fmla="*/ 715236 h 1108448"/>
                <a:gd name="connsiteX25" fmla="*/ 178923 w 991728"/>
                <a:gd name="connsiteY25" fmla="*/ 1080996 h 1108448"/>
                <a:gd name="connsiteX26" fmla="*/ 224642 w 991728"/>
                <a:gd name="connsiteY26" fmla="*/ 1080996 h 1108448"/>
                <a:gd name="connsiteX27" fmla="*/ 224642 w 991728"/>
                <a:gd name="connsiteY27" fmla="*/ 715236 h 1108448"/>
                <a:gd name="connsiteX28" fmla="*/ 63773 w 991728"/>
                <a:gd name="connsiteY28" fmla="*/ 715236 h 1108448"/>
                <a:gd name="connsiteX29" fmla="*/ 63773 w 991728"/>
                <a:gd name="connsiteY29" fmla="*/ 1080996 h 1108448"/>
                <a:gd name="connsiteX30" fmla="*/ 109492 w 991728"/>
                <a:gd name="connsiteY30" fmla="*/ 1080996 h 1108448"/>
                <a:gd name="connsiteX31" fmla="*/ 109492 w 991728"/>
                <a:gd name="connsiteY31" fmla="*/ 715236 h 1108448"/>
                <a:gd name="connsiteX32" fmla="*/ 451045 w 991728"/>
                <a:gd name="connsiteY32" fmla="*/ 533180 h 1108448"/>
                <a:gd name="connsiteX33" fmla="*/ 144412 w 991728"/>
                <a:gd name="connsiteY33" fmla="*/ 668877 h 1108448"/>
                <a:gd name="connsiteX34" fmla="*/ 857755 w 991728"/>
                <a:gd name="connsiteY34" fmla="*/ 668877 h 1108448"/>
                <a:gd name="connsiteX35" fmla="*/ 565360 w 991728"/>
                <a:gd name="connsiteY35" fmla="*/ 544753 h 1108448"/>
                <a:gd name="connsiteX36" fmla="*/ 559406 w 991728"/>
                <a:gd name="connsiteY36" fmla="*/ 553623 h 1108448"/>
                <a:gd name="connsiteX37" fmla="*/ 515884 w 991728"/>
                <a:gd name="connsiteY37" fmla="*/ 573375 h 1108448"/>
                <a:gd name="connsiteX38" fmla="*/ 451080 w 991728"/>
                <a:gd name="connsiteY38" fmla="*/ 533234 h 1108448"/>
                <a:gd name="connsiteX39" fmla="*/ 332885 w 991728"/>
                <a:gd name="connsiteY39" fmla="*/ 0 h 1108448"/>
                <a:gd name="connsiteX40" fmla="*/ 650174 w 991728"/>
                <a:gd name="connsiteY40" fmla="*/ 0 h 1108448"/>
                <a:gd name="connsiteX41" fmla="*/ 596725 w 991728"/>
                <a:gd name="connsiteY41" fmla="*/ 213796 h 1108448"/>
                <a:gd name="connsiteX42" fmla="*/ 579116 w 991728"/>
                <a:gd name="connsiteY42" fmla="*/ 213796 h 1108448"/>
                <a:gd name="connsiteX43" fmla="*/ 573483 w 991728"/>
                <a:gd name="connsiteY43" fmla="*/ 241697 h 1108448"/>
                <a:gd name="connsiteX44" fmla="*/ 529781 w 991728"/>
                <a:gd name="connsiteY44" fmla="*/ 285399 h 1108448"/>
                <a:gd name="connsiteX45" fmla="*/ 520769 w 991728"/>
                <a:gd name="connsiteY45" fmla="*/ 287218 h 1108448"/>
                <a:gd name="connsiteX46" fmla="*/ 497854 w 991728"/>
                <a:gd name="connsiteY46" fmla="*/ 337972 h 1108448"/>
                <a:gd name="connsiteX47" fmla="*/ 476423 w 991728"/>
                <a:gd name="connsiteY47" fmla="*/ 416893 h 1108448"/>
                <a:gd name="connsiteX48" fmla="*/ 525409 w 991728"/>
                <a:gd name="connsiteY48" fmla="*/ 489011 h 1108448"/>
                <a:gd name="connsiteX49" fmla="*/ 589363 w 991728"/>
                <a:gd name="connsiteY49" fmla="*/ 416894 h 1108448"/>
                <a:gd name="connsiteX50" fmla="*/ 619298 w 991728"/>
                <a:gd name="connsiteY50" fmla="*/ 427779 h 1108448"/>
                <a:gd name="connsiteX51" fmla="*/ 607668 w 991728"/>
                <a:gd name="connsiteY51" fmla="*/ 461308 h 1108448"/>
                <a:gd name="connsiteX52" fmla="*/ 590420 w 991728"/>
                <a:gd name="connsiteY52" fmla="*/ 505724 h 1108448"/>
                <a:gd name="connsiteX53" fmla="*/ 973534 w 991728"/>
                <a:gd name="connsiteY53" fmla="*/ 668359 h 1108448"/>
                <a:gd name="connsiteX54" fmla="*/ 973314 w 991728"/>
                <a:gd name="connsiteY54" fmla="*/ 668877 h 1108448"/>
                <a:gd name="connsiteX55" fmla="*/ 991728 w 991728"/>
                <a:gd name="connsiteY55" fmla="*/ 668877 h 1108448"/>
                <a:gd name="connsiteX56" fmla="*/ 991728 w 991728"/>
                <a:gd name="connsiteY56" fmla="*/ 1108448 h 1108448"/>
                <a:gd name="connsiteX57" fmla="*/ 0 w 991728"/>
                <a:gd name="connsiteY57" fmla="*/ 1108448 h 1108448"/>
                <a:gd name="connsiteX58" fmla="*/ 0 w 991728"/>
                <a:gd name="connsiteY58" fmla="*/ 668877 h 1108448"/>
                <a:gd name="connsiteX59" fmla="*/ 32094 w 991728"/>
                <a:gd name="connsiteY59" fmla="*/ 668877 h 1108448"/>
                <a:gd name="connsiteX60" fmla="*/ 31986 w 991728"/>
                <a:gd name="connsiteY60" fmla="*/ 668634 h 1108448"/>
                <a:gd name="connsiteX61" fmla="*/ 426013 w 991728"/>
                <a:gd name="connsiteY61" fmla="*/ 494261 h 1108448"/>
                <a:gd name="connsiteX62" fmla="*/ 422951 w 991728"/>
                <a:gd name="connsiteY62" fmla="*/ 489500 h 1108448"/>
                <a:gd name="connsiteX63" fmla="*/ 409748 w 991728"/>
                <a:gd name="connsiteY63" fmla="*/ 437304 h 1108448"/>
                <a:gd name="connsiteX64" fmla="*/ 468556 w 991728"/>
                <a:gd name="connsiteY64" fmla="*/ 294078 h 1108448"/>
                <a:gd name="connsiteX65" fmla="*/ 471513 w 991728"/>
                <a:gd name="connsiteY65" fmla="*/ 289081 h 1108448"/>
                <a:gd name="connsiteX66" fmla="*/ 453276 w 991728"/>
                <a:gd name="connsiteY66" fmla="*/ 285399 h 1108448"/>
                <a:gd name="connsiteX67" fmla="*/ 409574 w 991728"/>
                <a:gd name="connsiteY67" fmla="*/ 241697 h 1108448"/>
                <a:gd name="connsiteX68" fmla="*/ 403941 w 991728"/>
                <a:gd name="connsiteY68" fmla="*/ 213796 h 1108448"/>
                <a:gd name="connsiteX69" fmla="*/ 386334 w 991728"/>
                <a:gd name="connsiteY69" fmla="*/ 213796 h 110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991728" h="1108448">
                  <a:moveTo>
                    <a:pt x="869824" y="715236"/>
                  </a:moveTo>
                  <a:lnTo>
                    <a:pt x="869824" y="1080996"/>
                  </a:lnTo>
                  <a:lnTo>
                    <a:pt x="915543" y="1080996"/>
                  </a:lnTo>
                  <a:lnTo>
                    <a:pt x="915543" y="715236"/>
                  </a:lnTo>
                  <a:close/>
                  <a:moveTo>
                    <a:pt x="754673" y="715236"/>
                  </a:moveTo>
                  <a:lnTo>
                    <a:pt x="754673" y="1080996"/>
                  </a:lnTo>
                  <a:lnTo>
                    <a:pt x="800392" y="1080996"/>
                  </a:lnTo>
                  <a:lnTo>
                    <a:pt x="800392" y="715236"/>
                  </a:lnTo>
                  <a:close/>
                  <a:moveTo>
                    <a:pt x="639523" y="715236"/>
                  </a:moveTo>
                  <a:lnTo>
                    <a:pt x="639523" y="1080996"/>
                  </a:lnTo>
                  <a:lnTo>
                    <a:pt x="685242" y="1080996"/>
                  </a:lnTo>
                  <a:lnTo>
                    <a:pt x="685242" y="715236"/>
                  </a:lnTo>
                  <a:close/>
                  <a:moveTo>
                    <a:pt x="524373" y="715236"/>
                  </a:moveTo>
                  <a:lnTo>
                    <a:pt x="524373" y="1080996"/>
                  </a:lnTo>
                  <a:lnTo>
                    <a:pt x="570092" y="1080996"/>
                  </a:lnTo>
                  <a:lnTo>
                    <a:pt x="570092" y="715236"/>
                  </a:lnTo>
                  <a:close/>
                  <a:moveTo>
                    <a:pt x="409223" y="715236"/>
                  </a:moveTo>
                  <a:lnTo>
                    <a:pt x="409223" y="1080996"/>
                  </a:lnTo>
                  <a:lnTo>
                    <a:pt x="454942" y="1080996"/>
                  </a:lnTo>
                  <a:lnTo>
                    <a:pt x="454942" y="715236"/>
                  </a:lnTo>
                  <a:close/>
                  <a:moveTo>
                    <a:pt x="294073" y="715236"/>
                  </a:moveTo>
                  <a:lnTo>
                    <a:pt x="294073" y="1080996"/>
                  </a:lnTo>
                  <a:lnTo>
                    <a:pt x="339792" y="1080996"/>
                  </a:lnTo>
                  <a:lnTo>
                    <a:pt x="339792" y="715236"/>
                  </a:lnTo>
                  <a:close/>
                  <a:moveTo>
                    <a:pt x="178923" y="715236"/>
                  </a:moveTo>
                  <a:lnTo>
                    <a:pt x="178923" y="1080996"/>
                  </a:lnTo>
                  <a:lnTo>
                    <a:pt x="224642" y="1080996"/>
                  </a:lnTo>
                  <a:lnTo>
                    <a:pt x="224642" y="715236"/>
                  </a:lnTo>
                  <a:close/>
                  <a:moveTo>
                    <a:pt x="63773" y="715236"/>
                  </a:moveTo>
                  <a:lnTo>
                    <a:pt x="63773" y="1080996"/>
                  </a:lnTo>
                  <a:lnTo>
                    <a:pt x="109492" y="1080996"/>
                  </a:lnTo>
                  <a:lnTo>
                    <a:pt x="109492" y="715236"/>
                  </a:lnTo>
                  <a:close/>
                  <a:moveTo>
                    <a:pt x="451045" y="533180"/>
                  </a:moveTo>
                  <a:lnTo>
                    <a:pt x="144412" y="668877"/>
                  </a:lnTo>
                  <a:lnTo>
                    <a:pt x="857755" y="668877"/>
                  </a:lnTo>
                  <a:lnTo>
                    <a:pt x="565360" y="544753"/>
                  </a:lnTo>
                  <a:lnTo>
                    <a:pt x="559406" y="553623"/>
                  </a:lnTo>
                  <a:cubicBezTo>
                    <a:pt x="547436" y="565310"/>
                    <a:pt x="533120" y="572978"/>
                    <a:pt x="515884" y="573375"/>
                  </a:cubicBezTo>
                  <a:cubicBezTo>
                    <a:pt x="498422" y="574169"/>
                    <a:pt x="472795" y="558351"/>
                    <a:pt x="451080" y="533234"/>
                  </a:cubicBezTo>
                  <a:close/>
                  <a:moveTo>
                    <a:pt x="332885" y="0"/>
                  </a:moveTo>
                  <a:lnTo>
                    <a:pt x="650174" y="0"/>
                  </a:lnTo>
                  <a:lnTo>
                    <a:pt x="596725" y="213796"/>
                  </a:lnTo>
                  <a:lnTo>
                    <a:pt x="579116" y="213796"/>
                  </a:lnTo>
                  <a:lnTo>
                    <a:pt x="573483" y="241697"/>
                  </a:lnTo>
                  <a:cubicBezTo>
                    <a:pt x="565172" y="261347"/>
                    <a:pt x="549430" y="277088"/>
                    <a:pt x="529781" y="285399"/>
                  </a:cubicBezTo>
                  <a:lnTo>
                    <a:pt x="520769" y="287218"/>
                  </a:lnTo>
                  <a:lnTo>
                    <a:pt x="497854" y="337972"/>
                  </a:lnTo>
                  <a:cubicBezTo>
                    <a:pt x="486062" y="368361"/>
                    <a:pt x="477557" y="396709"/>
                    <a:pt x="476423" y="416893"/>
                  </a:cubicBezTo>
                  <a:cubicBezTo>
                    <a:pt x="474155" y="457261"/>
                    <a:pt x="478238" y="489918"/>
                    <a:pt x="525409" y="489011"/>
                  </a:cubicBezTo>
                  <a:cubicBezTo>
                    <a:pt x="572580" y="488104"/>
                    <a:pt x="583013" y="433222"/>
                    <a:pt x="589363" y="416894"/>
                  </a:cubicBezTo>
                  <a:cubicBezTo>
                    <a:pt x="595713" y="400566"/>
                    <a:pt x="631545" y="401699"/>
                    <a:pt x="619298" y="427779"/>
                  </a:cubicBezTo>
                  <a:cubicBezTo>
                    <a:pt x="616236" y="434299"/>
                    <a:pt x="612551" y="446560"/>
                    <a:pt x="607668" y="461308"/>
                  </a:cubicBezTo>
                  <a:lnTo>
                    <a:pt x="590420" y="505724"/>
                  </a:lnTo>
                  <a:lnTo>
                    <a:pt x="973534" y="668359"/>
                  </a:lnTo>
                  <a:lnTo>
                    <a:pt x="973314" y="668877"/>
                  </a:lnTo>
                  <a:lnTo>
                    <a:pt x="991728" y="668877"/>
                  </a:lnTo>
                  <a:lnTo>
                    <a:pt x="991728" y="1108448"/>
                  </a:lnTo>
                  <a:lnTo>
                    <a:pt x="0" y="1108448"/>
                  </a:lnTo>
                  <a:lnTo>
                    <a:pt x="0" y="668877"/>
                  </a:lnTo>
                  <a:lnTo>
                    <a:pt x="32094" y="668877"/>
                  </a:lnTo>
                  <a:lnTo>
                    <a:pt x="31986" y="668634"/>
                  </a:lnTo>
                  <a:lnTo>
                    <a:pt x="426013" y="494261"/>
                  </a:lnTo>
                  <a:lnTo>
                    <a:pt x="422951" y="489500"/>
                  </a:lnTo>
                  <a:cubicBezTo>
                    <a:pt x="415560" y="473207"/>
                    <a:pt x="410655" y="455504"/>
                    <a:pt x="409748" y="437304"/>
                  </a:cubicBezTo>
                  <a:cubicBezTo>
                    <a:pt x="407026" y="382706"/>
                    <a:pt x="440024" y="337547"/>
                    <a:pt x="468556" y="294078"/>
                  </a:cubicBezTo>
                  <a:lnTo>
                    <a:pt x="471513" y="289081"/>
                  </a:lnTo>
                  <a:lnTo>
                    <a:pt x="453276" y="285399"/>
                  </a:lnTo>
                  <a:cubicBezTo>
                    <a:pt x="433627" y="277088"/>
                    <a:pt x="417885" y="261347"/>
                    <a:pt x="409574" y="241697"/>
                  </a:cubicBezTo>
                  <a:lnTo>
                    <a:pt x="403941" y="213796"/>
                  </a:lnTo>
                  <a:lnTo>
                    <a:pt x="386334" y="213796"/>
                  </a:ln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50" normalizeH="0" baseline="0" noProof="0">
                <a:ln>
                  <a:noFill/>
                </a:ln>
                <a:gradFill>
                  <a:gsLst>
                    <a:gs pos="0">
                      <a:srgbClr val="0D0D0D"/>
                    </a:gs>
                    <a:gs pos="100000">
                      <a:srgbClr val="0D0D0D"/>
                    </a:gs>
                  </a:gsLst>
                  <a:lin ang="5400000" scaled="0"/>
                </a:gradFill>
                <a:effectLst/>
                <a:uLnTx/>
                <a:uFillTx/>
                <a:latin typeface="Segoe UI"/>
                <a:ea typeface="+mn-ea"/>
                <a:cs typeface="Segoe UI" pitchFamily="34" charset="0"/>
              </a:endParaRPr>
            </a:p>
          </p:txBody>
        </p:sp>
        <p:sp>
          <p:nvSpPr>
            <p:cNvPr id="1222" name="Freeform: Shape 1221">
              <a:extLst>
                <a:ext uri="{FF2B5EF4-FFF2-40B4-BE49-F238E27FC236}">
                  <a16:creationId xmlns:a16="http://schemas.microsoft.com/office/drawing/2014/main" id="{0559F130-8D2C-433F-B7B9-A7D0263B43DA}"/>
                </a:ext>
              </a:extLst>
            </p:cNvPr>
            <p:cNvSpPr>
              <a:spLocks noChangeAspect="1"/>
            </p:cNvSpPr>
            <p:nvPr/>
          </p:nvSpPr>
          <p:spPr bwMode="auto">
            <a:xfrm rot="5400000">
              <a:off x="3333363" y="1325814"/>
              <a:ext cx="179014" cy="614051"/>
            </a:xfrm>
            <a:custGeom>
              <a:avLst/>
              <a:gdLst>
                <a:gd name="connsiteX0" fmla="*/ 1439060 w 2297175"/>
                <a:gd name="connsiteY0" fmla="*/ 3959634 h 7879706"/>
                <a:gd name="connsiteX1" fmla="*/ 1661769 w 2297175"/>
                <a:gd name="connsiteY1" fmla="*/ 4182343 h 7879706"/>
                <a:gd name="connsiteX2" fmla="*/ 1884478 w 2297175"/>
                <a:gd name="connsiteY2" fmla="*/ 3959634 h 7879706"/>
                <a:gd name="connsiteX3" fmla="*/ 1661769 w 2297175"/>
                <a:gd name="connsiteY3" fmla="*/ 3736925 h 7879706"/>
                <a:gd name="connsiteX4" fmla="*/ 1439060 w 2297175"/>
                <a:gd name="connsiteY4" fmla="*/ 3959634 h 7879706"/>
                <a:gd name="connsiteX5" fmla="*/ 148909 w 2297175"/>
                <a:gd name="connsiteY5" fmla="*/ 1484101 h 7879706"/>
                <a:gd name="connsiteX6" fmla="*/ 148909 w 2297175"/>
                <a:gd name="connsiteY6" fmla="*/ 1239283 h 7879706"/>
                <a:gd name="connsiteX7" fmla="*/ 190766 w 2297175"/>
                <a:gd name="connsiteY7" fmla="*/ 1138231 h 7879706"/>
                <a:gd name="connsiteX8" fmla="*/ 226897 w 2297175"/>
                <a:gd name="connsiteY8" fmla="*/ 1113871 h 7879706"/>
                <a:gd name="connsiteX9" fmla="*/ 214659 w 2297175"/>
                <a:gd name="connsiteY9" fmla="*/ 1058778 h 7879706"/>
                <a:gd name="connsiteX10" fmla="*/ 181366 w 2297175"/>
                <a:gd name="connsiteY10" fmla="*/ 620218 h 7879706"/>
                <a:gd name="connsiteX11" fmla="*/ 295037 w 2297175"/>
                <a:gd name="connsiteY11" fmla="*/ 0 h 7879706"/>
                <a:gd name="connsiteX12" fmla="*/ 408708 w 2297175"/>
                <a:gd name="connsiteY12" fmla="*/ 620218 h 7879706"/>
                <a:gd name="connsiteX13" fmla="*/ 375415 w 2297175"/>
                <a:gd name="connsiteY13" fmla="*/ 1058778 h 7879706"/>
                <a:gd name="connsiteX14" fmla="*/ 367063 w 2297175"/>
                <a:gd name="connsiteY14" fmla="*/ 1096374 h 7879706"/>
                <a:gd name="connsiteX15" fmla="*/ 434726 w 2297175"/>
                <a:gd name="connsiteY15" fmla="*/ 1096374 h 7879706"/>
                <a:gd name="connsiteX16" fmla="*/ 434726 w 2297175"/>
                <a:gd name="connsiteY16" fmla="*/ 1627009 h 7879706"/>
                <a:gd name="connsiteX17" fmla="*/ 364287 w 2297175"/>
                <a:gd name="connsiteY17" fmla="*/ 1627009 h 7879706"/>
                <a:gd name="connsiteX18" fmla="*/ 375415 w 2297175"/>
                <a:gd name="connsiteY18" fmla="*/ 1667944 h 7879706"/>
                <a:gd name="connsiteX19" fmla="*/ 408708 w 2297175"/>
                <a:gd name="connsiteY19" fmla="*/ 2106504 h 7879706"/>
                <a:gd name="connsiteX20" fmla="*/ 295037 w 2297175"/>
                <a:gd name="connsiteY20" fmla="*/ 2726722 h 7879706"/>
                <a:gd name="connsiteX21" fmla="*/ 181366 w 2297175"/>
                <a:gd name="connsiteY21" fmla="*/ 2106504 h 7879706"/>
                <a:gd name="connsiteX22" fmla="*/ 214659 w 2297175"/>
                <a:gd name="connsiteY22" fmla="*/ 1667944 h 7879706"/>
                <a:gd name="connsiteX23" fmla="*/ 229978 w 2297175"/>
                <a:gd name="connsiteY23" fmla="*/ 1611590 h 7879706"/>
                <a:gd name="connsiteX24" fmla="*/ 190766 w 2297175"/>
                <a:gd name="connsiteY24" fmla="*/ 1585153 h 7879706"/>
                <a:gd name="connsiteX25" fmla="*/ 148909 w 2297175"/>
                <a:gd name="connsiteY25" fmla="*/ 1484101 h 7879706"/>
                <a:gd name="connsiteX26" fmla="*/ 148909 w 2297175"/>
                <a:gd name="connsiteY26" fmla="*/ 6691536 h 7879706"/>
                <a:gd name="connsiteX27" fmla="*/ 148909 w 2297175"/>
                <a:gd name="connsiteY27" fmla="*/ 6446717 h 7879706"/>
                <a:gd name="connsiteX28" fmla="*/ 236191 w 2297175"/>
                <a:gd name="connsiteY28" fmla="*/ 6315039 h 7879706"/>
                <a:gd name="connsiteX29" fmla="*/ 242393 w 2297175"/>
                <a:gd name="connsiteY29" fmla="*/ 6313787 h 7879706"/>
                <a:gd name="connsiteX30" fmla="*/ 214659 w 2297175"/>
                <a:gd name="connsiteY30" fmla="*/ 6211762 h 7879706"/>
                <a:gd name="connsiteX31" fmla="*/ 181366 w 2297175"/>
                <a:gd name="connsiteY31" fmla="*/ 5773202 h 7879706"/>
                <a:gd name="connsiteX32" fmla="*/ 295037 w 2297175"/>
                <a:gd name="connsiteY32" fmla="*/ 5152984 h 7879706"/>
                <a:gd name="connsiteX33" fmla="*/ 408708 w 2297175"/>
                <a:gd name="connsiteY33" fmla="*/ 5773202 h 7879706"/>
                <a:gd name="connsiteX34" fmla="*/ 375415 w 2297175"/>
                <a:gd name="connsiteY34" fmla="*/ 6211762 h 7879706"/>
                <a:gd name="connsiteX35" fmla="*/ 350393 w 2297175"/>
                <a:gd name="connsiteY35" fmla="*/ 6303809 h 7879706"/>
                <a:gd name="connsiteX36" fmla="*/ 434726 w 2297175"/>
                <a:gd name="connsiteY36" fmla="*/ 6303809 h 7879706"/>
                <a:gd name="connsiteX37" fmla="*/ 434726 w 2297175"/>
                <a:gd name="connsiteY37" fmla="*/ 6834443 h 7879706"/>
                <a:gd name="connsiteX38" fmla="*/ 377085 w 2297175"/>
                <a:gd name="connsiteY38" fmla="*/ 6834444 h 7879706"/>
                <a:gd name="connsiteX39" fmla="*/ 399775 w 2297175"/>
                <a:gd name="connsiteY39" fmla="*/ 7018071 h 7879706"/>
                <a:gd name="connsiteX40" fmla="*/ 408708 w 2297175"/>
                <a:gd name="connsiteY40" fmla="*/ 7259488 h 7879706"/>
                <a:gd name="connsiteX41" fmla="*/ 295037 w 2297175"/>
                <a:gd name="connsiteY41" fmla="*/ 7879706 h 7879706"/>
                <a:gd name="connsiteX42" fmla="*/ 181366 w 2297175"/>
                <a:gd name="connsiteY42" fmla="*/ 7259488 h 7879706"/>
                <a:gd name="connsiteX43" fmla="*/ 214659 w 2297175"/>
                <a:gd name="connsiteY43" fmla="*/ 6820928 h 7879706"/>
                <a:gd name="connsiteX44" fmla="*/ 217469 w 2297175"/>
                <a:gd name="connsiteY44" fmla="*/ 6810591 h 7879706"/>
                <a:gd name="connsiteX45" fmla="*/ 190766 w 2297175"/>
                <a:gd name="connsiteY45" fmla="*/ 6792587 h 7879706"/>
                <a:gd name="connsiteX46" fmla="*/ 148909 w 2297175"/>
                <a:gd name="connsiteY46" fmla="*/ 6691536 h 7879706"/>
                <a:gd name="connsiteX47" fmla="*/ 0 w 2297175"/>
                <a:gd name="connsiteY47" fmla="*/ 3964177 h 7879706"/>
                <a:gd name="connsiteX48" fmla="*/ 326773 w 2297175"/>
                <a:gd name="connsiteY48" fmla="*/ 2918641 h 7879706"/>
                <a:gd name="connsiteX49" fmla="*/ 581535 w 2297175"/>
                <a:gd name="connsiteY49" fmla="*/ 2918642 h 7879706"/>
                <a:gd name="connsiteX50" fmla="*/ 581535 w 2297175"/>
                <a:gd name="connsiteY50" fmla="*/ 1630415 h 7879706"/>
                <a:gd name="connsiteX51" fmla="*/ 523760 w 2297175"/>
                <a:gd name="connsiteY51" fmla="*/ 1630415 h 7879706"/>
                <a:gd name="connsiteX52" fmla="*/ 523760 w 2297175"/>
                <a:gd name="connsiteY52" fmla="*/ 1108834 h 7879706"/>
                <a:gd name="connsiteX53" fmla="*/ 789078 w 2297175"/>
                <a:gd name="connsiteY53" fmla="*/ 1108834 h 7879706"/>
                <a:gd name="connsiteX54" fmla="*/ 1054396 w 2297175"/>
                <a:gd name="connsiteY54" fmla="*/ 1369625 h 7879706"/>
                <a:gd name="connsiteX55" fmla="*/ 892352 w 2297175"/>
                <a:gd name="connsiteY55" fmla="*/ 1609922 h 7879706"/>
                <a:gd name="connsiteX56" fmla="*/ 802395 w 2297175"/>
                <a:gd name="connsiteY56" fmla="*/ 1627773 h 7879706"/>
                <a:gd name="connsiteX57" fmla="*/ 802394 w 2297175"/>
                <a:gd name="connsiteY57" fmla="*/ 3435202 h 7879706"/>
                <a:gd name="connsiteX58" fmla="*/ 841371 w 2297175"/>
                <a:gd name="connsiteY58" fmla="*/ 3205673 h 7879706"/>
                <a:gd name="connsiteX59" fmla="*/ 904221 w 2297175"/>
                <a:gd name="connsiteY59" fmla="*/ 2964685 h 7879706"/>
                <a:gd name="connsiteX60" fmla="*/ 1096369 w 2297175"/>
                <a:gd name="connsiteY60" fmla="*/ 3030153 h 7879706"/>
                <a:gd name="connsiteX61" fmla="*/ 1121293 w 2297175"/>
                <a:gd name="connsiteY61" fmla="*/ 2970806 h 7879706"/>
                <a:gd name="connsiteX62" fmla="*/ 2115066 w 2297175"/>
                <a:gd name="connsiteY62" fmla="*/ 2379907 h 7879706"/>
                <a:gd name="connsiteX63" fmla="*/ 2115066 w 2297175"/>
                <a:gd name="connsiteY63" fmla="*/ 2616256 h 7879706"/>
                <a:gd name="connsiteX64" fmla="*/ 1332401 w 2297175"/>
                <a:gd name="connsiteY64" fmla="*/ 3278808 h 7879706"/>
                <a:gd name="connsiteX65" fmla="*/ 1429266 w 2297175"/>
                <a:gd name="connsiteY65" fmla="*/ 3460914 h 7879706"/>
                <a:gd name="connsiteX66" fmla="*/ 2053073 w 2297175"/>
                <a:gd name="connsiteY66" fmla="*/ 3945236 h 7879706"/>
                <a:gd name="connsiteX67" fmla="*/ 1464137 w 2297175"/>
                <a:gd name="connsiteY67" fmla="*/ 4406310 h 7879706"/>
                <a:gd name="connsiteX68" fmla="*/ 1359523 w 2297175"/>
                <a:gd name="connsiteY68" fmla="*/ 4809266 h 7879706"/>
                <a:gd name="connsiteX69" fmla="*/ 2068571 w 2297175"/>
                <a:gd name="connsiteY69" fmla="*/ 5305212 h 7879706"/>
                <a:gd name="connsiteX70" fmla="*/ 2053073 w 2297175"/>
                <a:gd name="connsiteY70" fmla="*/ 5537686 h 7879706"/>
                <a:gd name="connsiteX71" fmla="*/ 1154675 w 2297175"/>
                <a:gd name="connsiteY71" fmla="*/ 4934182 h 7879706"/>
                <a:gd name="connsiteX72" fmla="*/ 1139932 w 2297175"/>
                <a:gd name="connsiteY72" fmla="*/ 4901274 h 7879706"/>
                <a:gd name="connsiteX73" fmla="*/ 904221 w 2297175"/>
                <a:gd name="connsiteY73" fmla="*/ 4981585 h 7879706"/>
                <a:gd name="connsiteX74" fmla="*/ 809471 w 2297175"/>
                <a:gd name="connsiteY74" fmla="*/ 4482809 h 7879706"/>
                <a:gd name="connsiteX75" fmla="*/ 802395 w 2297175"/>
                <a:gd name="connsiteY75" fmla="*/ 4415329 h 7879706"/>
                <a:gd name="connsiteX76" fmla="*/ 802394 w 2297175"/>
                <a:gd name="connsiteY76" fmla="*/ 6310977 h 7879706"/>
                <a:gd name="connsiteX77" fmla="*/ 892352 w 2297175"/>
                <a:gd name="connsiteY77" fmla="*/ 6328829 h 7879706"/>
                <a:gd name="connsiteX78" fmla="*/ 1054396 w 2297175"/>
                <a:gd name="connsiteY78" fmla="*/ 6569126 h 7879706"/>
                <a:gd name="connsiteX79" fmla="*/ 789078 w 2297175"/>
                <a:gd name="connsiteY79" fmla="*/ 6829916 h 7879706"/>
                <a:gd name="connsiteX80" fmla="*/ 523760 w 2297175"/>
                <a:gd name="connsiteY80" fmla="*/ 6829916 h 7879706"/>
                <a:gd name="connsiteX81" fmla="*/ 523760 w 2297175"/>
                <a:gd name="connsiteY81" fmla="*/ 6308335 h 7879706"/>
                <a:gd name="connsiteX82" fmla="*/ 581535 w 2297175"/>
                <a:gd name="connsiteY82" fmla="*/ 6308335 h 7879706"/>
                <a:gd name="connsiteX83" fmla="*/ 581535 w 2297175"/>
                <a:gd name="connsiteY83" fmla="*/ 5009713 h 7879706"/>
                <a:gd name="connsiteX84" fmla="*/ 326773 w 2297175"/>
                <a:gd name="connsiteY84" fmla="*/ 5009713 h 7879706"/>
                <a:gd name="connsiteX85" fmla="*/ 0 w 2297175"/>
                <a:gd name="connsiteY85" fmla="*/ 3964177 h 7879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2297175" h="7879706">
                  <a:moveTo>
                    <a:pt x="1439060" y="3959634"/>
                  </a:moveTo>
                  <a:cubicBezTo>
                    <a:pt x="1439060" y="4082633"/>
                    <a:pt x="1538770" y="4182343"/>
                    <a:pt x="1661769" y="4182343"/>
                  </a:cubicBezTo>
                  <a:cubicBezTo>
                    <a:pt x="1784768" y="4182343"/>
                    <a:pt x="1884478" y="4082633"/>
                    <a:pt x="1884478" y="3959634"/>
                  </a:cubicBezTo>
                  <a:cubicBezTo>
                    <a:pt x="1884478" y="3836635"/>
                    <a:pt x="1784768" y="3736925"/>
                    <a:pt x="1661769" y="3736925"/>
                  </a:cubicBezTo>
                  <a:cubicBezTo>
                    <a:pt x="1538770" y="3736925"/>
                    <a:pt x="1439060" y="3836635"/>
                    <a:pt x="1439060" y="3959634"/>
                  </a:cubicBezTo>
                  <a:close/>
                  <a:moveTo>
                    <a:pt x="148909" y="1484101"/>
                  </a:moveTo>
                  <a:lnTo>
                    <a:pt x="148909" y="1239283"/>
                  </a:lnTo>
                  <a:cubicBezTo>
                    <a:pt x="148909" y="1199820"/>
                    <a:pt x="164905" y="1164093"/>
                    <a:pt x="190766" y="1138231"/>
                  </a:cubicBezTo>
                  <a:lnTo>
                    <a:pt x="226897" y="1113871"/>
                  </a:lnTo>
                  <a:lnTo>
                    <a:pt x="214659" y="1058778"/>
                  </a:lnTo>
                  <a:cubicBezTo>
                    <a:pt x="194089" y="946541"/>
                    <a:pt x="181366" y="791486"/>
                    <a:pt x="181366" y="620218"/>
                  </a:cubicBezTo>
                  <a:cubicBezTo>
                    <a:pt x="181366" y="277681"/>
                    <a:pt x="232258" y="0"/>
                    <a:pt x="295037" y="0"/>
                  </a:cubicBezTo>
                  <a:cubicBezTo>
                    <a:pt x="357816" y="0"/>
                    <a:pt x="408708" y="277681"/>
                    <a:pt x="408708" y="620218"/>
                  </a:cubicBezTo>
                  <a:cubicBezTo>
                    <a:pt x="408708" y="791486"/>
                    <a:pt x="395985" y="946541"/>
                    <a:pt x="375415" y="1058778"/>
                  </a:cubicBezTo>
                  <a:lnTo>
                    <a:pt x="367063" y="1096374"/>
                  </a:lnTo>
                  <a:lnTo>
                    <a:pt x="434726" y="1096374"/>
                  </a:lnTo>
                  <a:lnTo>
                    <a:pt x="434726" y="1627009"/>
                  </a:lnTo>
                  <a:lnTo>
                    <a:pt x="364287" y="1627009"/>
                  </a:lnTo>
                  <a:lnTo>
                    <a:pt x="375415" y="1667944"/>
                  </a:lnTo>
                  <a:cubicBezTo>
                    <a:pt x="395985" y="1780181"/>
                    <a:pt x="408708" y="1935236"/>
                    <a:pt x="408708" y="2106504"/>
                  </a:cubicBezTo>
                  <a:cubicBezTo>
                    <a:pt x="408708" y="2449041"/>
                    <a:pt x="357816" y="2726722"/>
                    <a:pt x="295037" y="2726722"/>
                  </a:cubicBezTo>
                  <a:cubicBezTo>
                    <a:pt x="232258" y="2726722"/>
                    <a:pt x="181366" y="2449041"/>
                    <a:pt x="181366" y="2106504"/>
                  </a:cubicBezTo>
                  <a:cubicBezTo>
                    <a:pt x="181366" y="1935236"/>
                    <a:pt x="194089" y="1780181"/>
                    <a:pt x="214659" y="1667944"/>
                  </a:cubicBezTo>
                  <a:lnTo>
                    <a:pt x="229978" y="1611590"/>
                  </a:lnTo>
                  <a:lnTo>
                    <a:pt x="190766" y="1585153"/>
                  </a:lnTo>
                  <a:cubicBezTo>
                    <a:pt x="164905" y="1559291"/>
                    <a:pt x="148909" y="1523564"/>
                    <a:pt x="148909" y="1484101"/>
                  </a:cubicBezTo>
                  <a:close/>
                  <a:moveTo>
                    <a:pt x="148909" y="6691536"/>
                  </a:moveTo>
                  <a:lnTo>
                    <a:pt x="148909" y="6446717"/>
                  </a:lnTo>
                  <a:cubicBezTo>
                    <a:pt x="148909" y="6387523"/>
                    <a:pt x="184899" y="6336734"/>
                    <a:pt x="236191" y="6315039"/>
                  </a:cubicBezTo>
                  <a:lnTo>
                    <a:pt x="242393" y="6313787"/>
                  </a:lnTo>
                  <a:lnTo>
                    <a:pt x="214659" y="6211762"/>
                  </a:lnTo>
                  <a:cubicBezTo>
                    <a:pt x="194089" y="6099525"/>
                    <a:pt x="181366" y="5944471"/>
                    <a:pt x="181366" y="5773202"/>
                  </a:cubicBezTo>
                  <a:cubicBezTo>
                    <a:pt x="181366" y="5430665"/>
                    <a:pt x="232258" y="5152984"/>
                    <a:pt x="295037" y="5152984"/>
                  </a:cubicBezTo>
                  <a:cubicBezTo>
                    <a:pt x="357816" y="5152984"/>
                    <a:pt x="408708" y="5430665"/>
                    <a:pt x="408708" y="5773202"/>
                  </a:cubicBezTo>
                  <a:cubicBezTo>
                    <a:pt x="408708" y="5944471"/>
                    <a:pt x="395985" y="6099525"/>
                    <a:pt x="375415" y="6211762"/>
                  </a:cubicBezTo>
                  <a:lnTo>
                    <a:pt x="350393" y="6303809"/>
                  </a:lnTo>
                  <a:lnTo>
                    <a:pt x="434726" y="6303809"/>
                  </a:lnTo>
                  <a:lnTo>
                    <a:pt x="434726" y="6834443"/>
                  </a:lnTo>
                  <a:lnTo>
                    <a:pt x="377085" y="6834444"/>
                  </a:lnTo>
                  <a:lnTo>
                    <a:pt x="399775" y="7018071"/>
                  </a:lnTo>
                  <a:cubicBezTo>
                    <a:pt x="405527" y="7092273"/>
                    <a:pt x="408708" y="7173853"/>
                    <a:pt x="408708" y="7259488"/>
                  </a:cubicBezTo>
                  <a:cubicBezTo>
                    <a:pt x="408708" y="7602025"/>
                    <a:pt x="357816" y="7879706"/>
                    <a:pt x="295037" y="7879706"/>
                  </a:cubicBezTo>
                  <a:cubicBezTo>
                    <a:pt x="232258" y="7879706"/>
                    <a:pt x="181366" y="7602025"/>
                    <a:pt x="181366" y="7259488"/>
                  </a:cubicBezTo>
                  <a:cubicBezTo>
                    <a:pt x="181366" y="7088219"/>
                    <a:pt x="194089" y="6933165"/>
                    <a:pt x="214659" y="6820928"/>
                  </a:cubicBezTo>
                  <a:lnTo>
                    <a:pt x="217469" y="6810591"/>
                  </a:lnTo>
                  <a:lnTo>
                    <a:pt x="190766" y="6792587"/>
                  </a:lnTo>
                  <a:cubicBezTo>
                    <a:pt x="164905" y="6766726"/>
                    <a:pt x="148909" y="6730999"/>
                    <a:pt x="148909" y="6691536"/>
                  </a:cubicBezTo>
                  <a:close/>
                  <a:moveTo>
                    <a:pt x="0" y="3964177"/>
                  </a:moveTo>
                  <a:cubicBezTo>
                    <a:pt x="0" y="3386743"/>
                    <a:pt x="146301" y="2918641"/>
                    <a:pt x="326773" y="2918641"/>
                  </a:cubicBezTo>
                  <a:lnTo>
                    <a:pt x="581535" y="2918642"/>
                  </a:lnTo>
                  <a:lnTo>
                    <a:pt x="581535" y="1630415"/>
                  </a:lnTo>
                  <a:lnTo>
                    <a:pt x="523760" y="1630415"/>
                  </a:lnTo>
                  <a:lnTo>
                    <a:pt x="523760" y="1108834"/>
                  </a:lnTo>
                  <a:lnTo>
                    <a:pt x="789078" y="1108834"/>
                  </a:lnTo>
                  <a:cubicBezTo>
                    <a:pt x="935609" y="1108834"/>
                    <a:pt x="1054396" y="1225594"/>
                    <a:pt x="1054396" y="1369625"/>
                  </a:cubicBezTo>
                  <a:cubicBezTo>
                    <a:pt x="1054396" y="1477648"/>
                    <a:pt x="987578" y="1570332"/>
                    <a:pt x="892352" y="1609922"/>
                  </a:cubicBezTo>
                  <a:lnTo>
                    <a:pt x="802395" y="1627773"/>
                  </a:lnTo>
                  <a:lnTo>
                    <a:pt x="802394" y="3435202"/>
                  </a:lnTo>
                  <a:lnTo>
                    <a:pt x="841371" y="3205673"/>
                  </a:lnTo>
                  <a:cubicBezTo>
                    <a:pt x="858823" y="3123861"/>
                    <a:pt x="879701" y="3043395"/>
                    <a:pt x="904221" y="2964685"/>
                  </a:cubicBezTo>
                  <a:lnTo>
                    <a:pt x="1096369" y="3030153"/>
                  </a:lnTo>
                  <a:lnTo>
                    <a:pt x="1121293" y="2970806"/>
                  </a:lnTo>
                  <a:cubicBezTo>
                    <a:pt x="1360220" y="2487845"/>
                    <a:pt x="1798078" y="2440286"/>
                    <a:pt x="2115066" y="2379907"/>
                  </a:cubicBezTo>
                  <a:cubicBezTo>
                    <a:pt x="2332043" y="2346327"/>
                    <a:pt x="2382412" y="2618839"/>
                    <a:pt x="2115066" y="2616256"/>
                  </a:cubicBezTo>
                  <a:cubicBezTo>
                    <a:pt x="1725025" y="2618838"/>
                    <a:pt x="1509340" y="2943012"/>
                    <a:pt x="1332401" y="3278808"/>
                  </a:cubicBezTo>
                  <a:cubicBezTo>
                    <a:pt x="1260076" y="3393755"/>
                    <a:pt x="1365981" y="3442832"/>
                    <a:pt x="1429266" y="3460914"/>
                  </a:cubicBezTo>
                  <a:cubicBezTo>
                    <a:pt x="1530650" y="3456393"/>
                    <a:pt x="2062761" y="3458331"/>
                    <a:pt x="2053073" y="3945236"/>
                  </a:cubicBezTo>
                  <a:cubicBezTo>
                    <a:pt x="2043385" y="4432141"/>
                    <a:pt x="1525485" y="4413413"/>
                    <a:pt x="1464137" y="4406310"/>
                  </a:cubicBezTo>
                  <a:cubicBezTo>
                    <a:pt x="1243287" y="4459264"/>
                    <a:pt x="1309154" y="4647825"/>
                    <a:pt x="1359523" y="4809266"/>
                  </a:cubicBezTo>
                  <a:cubicBezTo>
                    <a:pt x="1510631" y="5133439"/>
                    <a:pt x="1781853" y="5244510"/>
                    <a:pt x="2068571" y="5305212"/>
                  </a:cubicBezTo>
                  <a:cubicBezTo>
                    <a:pt x="2350124" y="5309086"/>
                    <a:pt x="2306212" y="5580307"/>
                    <a:pt x="2053073" y="5537686"/>
                  </a:cubicBezTo>
                  <a:cubicBezTo>
                    <a:pt x="1863946" y="5525700"/>
                    <a:pt x="1418430" y="5443512"/>
                    <a:pt x="1154675" y="4934182"/>
                  </a:cubicBezTo>
                  <a:lnTo>
                    <a:pt x="1139932" y="4901274"/>
                  </a:lnTo>
                  <a:lnTo>
                    <a:pt x="904221" y="4981585"/>
                  </a:lnTo>
                  <a:cubicBezTo>
                    <a:pt x="864420" y="4820291"/>
                    <a:pt x="832259" y="4652942"/>
                    <a:pt x="809471" y="4482809"/>
                  </a:cubicBezTo>
                  <a:lnTo>
                    <a:pt x="802395" y="4415329"/>
                  </a:lnTo>
                  <a:lnTo>
                    <a:pt x="802394" y="6310977"/>
                  </a:lnTo>
                  <a:lnTo>
                    <a:pt x="892352" y="6328829"/>
                  </a:lnTo>
                  <a:cubicBezTo>
                    <a:pt x="987578" y="6368419"/>
                    <a:pt x="1054396" y="6461103"/>
                    <a:pt x="1054396" y="6569126"/>
                  </a:cubicBezTo>
                  <a:cubicBezTo>
                    <a:pt x="1054396" y="6713157"/>
                    <a:pt x="935609" y="6829916"/>
                    <a:pt x="789078" y="6829916"/>
                  </a:cubicBezTo>
                  <a:lnTo>
                    <a:pt x="523760" y="6829916"/>
                  </a:lnTo>
                  <a:lnTo>
                    <a:pt x="523760" y="6308335"/>
                  </a:lnTo>
                  <a:lnTo>
                    <a:pt x="581535" y="6308335"/>
                  </a:lnTo>
                  <a:lnTo>
                    <a:pt x="581535" y="5009713"/>
                  </a:lnTo>
                  <a:lnTo>
                    <a:pt x="326773" y="5009713"/>
                  </a:lnTo>
                  <a:cubicBezTo>
                    <a:pt x="146301" y="5009713"/>
                    <a:pt x="0" y="4541611"/>
                    <a:pt x="0" y="3964177"/>
                  </a:cubicBez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50" normalizeH="0" baseline="0" noProof="0">
                <a:ln>
                  <a:noFill/>
                </a:ln>
                <a:gradFill>
                  <a:gsLst>
                    <a:gs pos="0">
                      <a:srgbClr val="0D0D0D"/>
                    </a:gs>
                    <a:gs pos="100000">
                      <a:srgbClr val="0D0D0D"/>
                    </a:gs>
                  </a:gsLst>
                  <a:lin ang="5400000" scaled="0"/>
                </a:gradFill>
                <a:effectLst/>
                <a:uLnTx/>
                <a:uFillTx/>
                <a:latin typeface="Segoe UI"/>
                <a:ea typeface="+mn-ea"/>
                <a:cs typeface="Segoe UI" pitchFamily="34" charset="0"/>
              </a:endParaRPr>
            </a:p>
          </p:txBody>
        </p:sp>
        <p:grpSp>
          <p:nvGrpSpPr>
            <p:cNvPr id="1223" name="Group 1222">
              <a:extLst>
                <a:ext uri="{FF2B5EF4-FFF2-40B4-BE49-F238E27FC236}">
                  <a16:creationId xmlns:a16="http://schemas.microsoft.com/office/drawing/2014/main" id="{C00C1155-8E57-469E-A980-20787417C1C3}"/>
                </a:ext>
              </a:extLst>
            </p:cNvPr>
            <p:cNvGrpSpPr>
              <a:grpSpLocks noChangeAspect="1"/>
            </p:cNvGrpSpPr>
            <p:nvPr/>
          </p:nvGrpSpPr>
          <p:grpSpPr>
            <a:xfrm>
              <a:off x="4307851" y="1732761"/>
              <a:ext cx="218448" cy="234918"/>
              <a:chOff x="10401129" y="5431042"/>
              <a:chExt cx="736600" cy="731838"/>
            </a:xfrm>
            <a:solidFill>
              <a:schemeClr val="tx1">
                <a:lumMod val="65000"/>
                <a:lumOff val="35000"/>
              </a:schemeClr>
            </a:solidFill>
          </p:grpSpPr>
          <p:sp>
            <p:nvSpPr>
              <p:cNvPr id="1224" name="Freeform 48">
                <a:extLst>
                  <a:ext uri="{FF2B5EF4-FFF2-40B4-BE49-F238E27FC236}">
                    <a16:creationId xmlns:a16="http://schemas.microsoft.com/office/drawing/2014/main" id="{43D3CB53-D25F-4B91-BA44-7806B64F2733}"/>
                  </a:ext>
                </a:extLst>
              </p:cNvPr>
              <p:cNvSpPr>
                <a:spLocks/>
              </p:cNvSpPr>
              <p:nvPr/>
            </p:nvSpPr>
            <p:spPr bwMode="auto">
              <a:xfrm>
                <a:off x="10543667" y="5588597"/>
                <a:ext cx="130175" cy="131763"/>
              </a:xfrm>
              <a:custGeom>
                <a:avLst/>
                <a:gdLst>
                  <a:gd name="T0" fmla="*/ 54 w 82"/>
                  <a:gd name="T1" fmla="*/ 0 h 83"/>
                  <a:gd name="T2" fmla="*/ 0 w 82"/>
                  <a:gd name="T3" fmla="*/ 57 h 83"/>
                  <a:gd name="T4" fmla="*/ 26 w 82"/>
                  <a:gd name="T5" fmla="*/ 83 h 83"/>
                  <a:gd name="T6" fmla="*/ 82 w 82"/>
                  <a:gd name="T7" fmla="*/ 29 h 83"/>
                  <a:gd name="T8" fmla="*/ 54 w 82"/>
                  <a:gd name="T9" fmla="*/ 0 h 83"/>
                </a:gdLst>
                <a:ahLst/>
                <a:cxnLst>
                  <a:cxn ang="0">
                    <a:pos x="T0" y="T1"/>
                  </a:cxn>
                  <a:cxn ang="0">
                    <a:pos x="T2" y="T3"/>
                  </a:cxn>
                  <a:cxn ang="0">
                    <a:pos x="T4" y="T5"/>
                  </a:cxn>
                  <a:cxn ang="0">
                    <a:pos x="T6" y="T7"/>
                  </a:cxn>
                  <a:cxn ang="0">
                    <a:pos x="T8" y="T9"/>
                  </a:cxn>
                </a:cxnLst>
                <a:rect l="0" t="0" r="r" b="b"/>
                <a:pathLst>
                  <a:path w="82" h="83">
                    <a:moveTo>
                      <a:pt x="54" y="0"/>
                    </a:moveTo>
                    <a:lnTo>
                      <a:pt x="0" y="57"/>
                    </a:lnTo>
                    <a:lnTo>
                      <a:pt x="26" y="83"/>
                    </a:lnTo>
                    <a:lnTo>
                      <a:pt x="82" y="29"/>
                    </a:lnTo>
                    <a:lnTo>
                      <a:pt x="54" y="0"/>
                    </a:lnTo>
                    <a:close/>
                  </a:path>
                </a:pathLst>
              </a:cu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4821" rIns="0" bIns="89642" numCol="1" spcCol="0" rtlCol="0" fromWordArt="0" anchor="ctr" anchorCtr="0" forceAA="0" compatLnSpc="1">
                <a:prstTxWarp prst="textNoShape">
                  <a:avLst/>
                </a:prstTxWarp>
                <a:noAutofit/>
              </a:body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700" b="0" i="0" u="none" strike="noStrike" kern="1200" cap="none" spc="-49" normalizeH="0" baseline="0" noProof="0">
                  <a:ln>
                    <a:noFill/>
                  </a:ln>
                  <a:gradFill>
                    <a:gsLst>
                      <a:gs pos="0">
                        <a:srgbClr val="0D0D0D"/>
                      </a:gs>
                      <a:gs pos="100000">
                        <a:srgbClr val="0D0D0D"/>
                      </a:gs>
                    </a:gsLst>
                    <a:lin ang="5400000" scaled="0"/>
                  </a:gradFill>
                  <a:effectLst/>
                  <a:uLnTx/>
                  <a:uFillTx/>
                  <a:latin typeface="Segoe UI"/>
                  <a:ea typeface="Segoe UI" pitchFamily="34" charset="0"/>
                  <a:cs typeface="Segoe UI" pitchFamily="34" charset="0"/>
                </a:endParaRPr>
              </a:p>
            </p:txBody>
          </p:sp>
          <p:sp>
            <p:nvSpPr>
              <p:cNvPr id="1225" name="Freeform 49">
                <a:extLst>
                  <a:ext uri="{FF2B5EF4-FFF2-40B4-BE49-F238E27FC236}">
                    <a16:creationId xmlns:a16="http://schemas.microsoft.com/office/drawing/2014/main" id="{E0A404AA-0CD5-4828-8C78-9D5A5FD4A2CF}"/>
                  </a:ext>
                </a:extLst>
              </p:cNvPr>
              <p:cNvSpPr>
                <a:spLocks noEditPoints="1"/>
              </p:cNvSpPr>
              <p:nvPr/>
            </p:nvSpPr>
            <p:spPr bwMode="auto">
              <a:xfrm>
                <a:off x="10401129" y="5431042"/>
                <a:ext cx="736600" cy="731838"/>
              </a:xfrm>
              <a:custGeom>
                <a:avLst/>
                <a:gdLst>
                  <a:gd name="T0" fmla="*/ 162 w 196"/>
                  <a:gd name="T1" fmla="*/ 195 h 195"/>
                  <a:gd name="T2" fmla="*/ 186 w 196"/>
                  <a:gd name="T3" fmla="*/ 185 h 195"/>
                  <a:gd name="T4" fmla="*/ 196 w 196"/>
                  <a:gd name="T5" fmla="*/ 161 h 195"/>
                  <a:gd name="T6" fmla="*/ 186 w 196"/>
                  <a:gd name="T7" fmla="*/ 138 h 195"/>
                  <a:gd name="T8" fmla="*/ 80 w 196"/>
                  <a:gd name="T9" fmla="*/ 32 h 195"/>
                  <a:gd name="T10" fmla="*/ 72 w 196"/>
                  <a:gd name="T11" fmla="*/ 0 h 195"/>
                  <a:gd name="T12" fmla="*/ 66 w 196"/>
                  <a:gd name="T13" fmla="*/ 6 h 195"/>
                  <a:gd name="T14" fmla="*/ 48 w 196"/>
                  <a:gd name="T15" fmla="*/ 24 h 195"/>
                  <a:gd name="T16" fmla="*/ 38 w 196"/>
                  <a:gd name="T17" fmla="*/ 15 h 195"/>
                  <a:gd name="T18" fmla="*/ 15 w 196"/>
                  <a:gd name="T19" fmla="*/ 38 h 195"/>
                  <a:gd name="T20" fmla="*/ 25 w 196"/>
                  <a:gd name="T21" fmla="*/ 47 h 195"/>
                  <a:gd name="T22" fmla="*/ 0 w 196"/>
                  <a:gd name="T23" fmla="*/ 72 h 195"/>
                  <a:gd name="T24" fmla="*/ 33 w 196"/>
                  <a:gd name="T25" fmla="*/ 80 h 195"/>
                  <a:gd name="T26" fmla="*/ 138 w 196"/>
                  <a:gd name="T27" fmla="*/ 185 h 195"/>
                  <a:gd name="T28" fmla="*/ 162 w 196"/>
                  <a:gd name="T29" fmla="*/ 195 h 195"/>
                  <a:gd name="T30" fmla="*/ 20 w 196"/>
                  <a:gd name="T31" fmla="*/ 66 h 195"/>
                  <a:gd name="T32" fmla="*/ 67 w 196"/>
                  <a:gd name="T33" fmla="*/ 19 h 195"/>
                  <a:gd name="T34" fmla="*/ 71 w 196"/>
                  <a:gd name="T35" fmla="*/ 37 h 195"/>
                  <a:gd name="T36" fmla="*/ 179 w 196"/>
                  <a:gd name="T37" fmla="*/ 145 h 195"/>
                  <a:gd name="T38" fmla="*/ 186 w 196"/>
                  <a:gd name="T39" fmla="*/ 161 h 195"/>
                  <a:gd name="T40" fmla="*/ 179 w 196"/>
                  <a:gd name="T41" fmla="*/ 178 h 195"/>
                  <a:gd name="T42" fmla="*/ 162 w 196"/>
                  <a:gd name="T43" fmla="*/ 185 h 195"/>
                  <a:gd name="T44" fmla="*/ 145 w 196"/>
                  <a:gd name="T45" fmla="*/ 178 h 195"/>
                  <a:gd name="T46" fmla="*/ 38 w 196"/>
                  <a:gd name="T47" fmla="*/ 71 h 195"/>
                  <a:gd name="T48" fmla="*/ 20 w 196"/>
                  <a:gd name="T49" fmla="*/ 66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6" h="195">
                    <a:moveTo>
                      <a:pt x="162" y="195"/>
                    </a:moveTo>
                    <a:cubicBezTo>
                      <a:pt x="171" y="195"/>
                      <a:pt x="179" y="192"/>
                      <a:pt x="186" y="185"/>
                    </a:cubicBezTo>
                    <a:cubicBezTo>
                      <a:pt x="192" y="179"/>
                      <a:pt x="196" y="170"/>
                      <a:pt x="196" y="161"/>
                    </a:cubicBezTo>
                    <a:cubicBezTo>
                      <a:pt x="196" y="153"/>
                      <a:pt x="192" y="144"/>
                      <a:pt x="186" y="138"/>
                    </a:cubicBezTo>
                    <a:cubicBezTo>
                      <a:pt x="80" y="32"/>
                      <a:pt x="80" y="32"/>
                      <a:pt x="80" y="32"/>
                    </a:cubicBezTo>
                    <a:cubicBezTo>
                      <a:pt x="72" y="0"/>
                      <a:pt x="72" y="0"/>
                      <a:pt x="72" y="0"/>
                    </a:cubicBezTo>
                    <a:cubicBezTo>
                      <a:pt x="66" y="6"/>
                      <a:pt x="66" y="6"/>
                      <a:pt x="66" y="6"/>
                    </a:cubicBezTo>
                    <a:cubicBezTo>
                      <a:pt x="48" y="24"/>
                      <a:pt x="48" y="24"/>
                      <a:pt x="48" y="24"/>
                    </a:cubicBezTo>
                    <a:cubicBezTo>
                      <a:pt x="38" y="15"/>
                      <a:pt x="38" y="15"/>
                      <a:pt x="38" y="15"/>
                    </a:cubicBezTo>
                    <a:cubicBezTo>
                      <a:pt x="15" y="38"/>
                      <a:pt x="15" y="38"/>
                      <a:pt x="15" y="38"/>
                    </a:cubicBezTo>
                    <a:cubicBezTo>
                      <a:pt x="25" y="47"/>
                      <a:pt x="25" y="47"/>
                      <a:pt x="25" y="47"/>
                    </a:cubicBezTo>
                    <a:cubicBezTo>
                      <a:pt x="0" y="72"/>
                      <a:pt x="0" y="72"/>
                      <a:pt x="0" y="72"/>
                    </a:cubicBezTo>
                    <a:cubicBezTo>
                      <a:pt x="33" y="80"/>
                      <a:pt x="33" y="80"/>
                      <a:pt x="33" y="80"/>
                    </a:cubicBezTo>
                    <a:cubicBezTo>
                      <a:pt x="138" y="185"/>
                      <a:pt x="138" y="185"/>
                      <a:pt x="138" y="185"/>
                    </a:cubicBezTo>
                    <a:cubicBezTo>
                      <a:pt x="145" y="192"/>
                      <a:pt x="153" y="195"/>
                      <a:pt x="162" y="195"/>
                    </a:cubicBezTo>
                    <a:close/>
                    <a:moveTo>
                      <a:pt x="20" y="66"/>
                    </a:moveTo>
                    <a:cubicBezTo>
                      <a:pt x="67" y="19"/>
                      <a:pt x="67" y="19"/>
                      <a:pt x="67" y="19"/>
                    </a:cubicBezTo>
                    <a:cubicBezTo>
                      <a:pt x="71" y="37"/>
                      <a:pt x="71" y="37"/>
                      <a:pt x="71" y="37"/>
                    </a:cubicBezTo>
                    <a:cubicBezTo>
                      <a:pt x="179" y="145"/>
                      <a:pt x="179" y="145"/>
                      <a:pt x="179" y="145"/>
                    </a:cubicBezTo>
                    <a:cubicBezTo>
                      <a:pt x="183" y="149"/>
                      <a:pt x="186" y="155"/>
                      <a:pt x="186" y="161"/>
                    </a:cubicBezTo>
                    <a:cubicBezTo>
                      <a:pt x="186" y="168"/>
                      <a:pt x="183" y="174"/>
                      <a:pt x="179" y="178"/>
                    </a:cubicBezTo>
                    <a:cubicBezTo>
                      <a:pt x="174" y="183"/>
                      <a:pt x="168" y="185"/>
                      <a:pt x="162" y="185"/>
                    </a:cubicBezTo>
                    <a:cubicBezTo>
                      <a:pt x="156" y="185"/>
                      <a:pt x="150" y="183"/>
                      <a:pt x="145" y="178"/>
                    </a:cubicBezTo>
                    <a:cubicBezTo>
                      <a:pt x="38" y="71"/>
                      <a:pt x="38" y="71"/>
                      <a:pt x="38" y="71"/>
                    </a:cubicBezTo>
                    <a:lnTo>
                      <a:pt x="20" y="66"/>
                    </a:lnTo>
                    <a:close/>
                  </a:path>
                </a:pathLst>
              </a:cu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4821" rIns="0" bIns="89642" numCol="1" spcCol="0" rtlCol="0" fromWordArt="0" anchor="ctr" anchorCtr="0" forceAA="0" compatLnSpc="1">
                <a:prstTxWarp prst="textNoShape">
                  <a:avLst/>
                </a:prstTxWarp>
                <a:noAutofit/>
              </a:body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700" b="0" i="0" u="none" strike="noStrike" kern="1200" cap="none" spc="-49" normalizeH="0" baseline="0" noProof="0">
                  <a:ln>
                    <a:noFill/>
                  </a:ln>
                  <a:gradFill>
                    <a:gsLst>
                      <a:gs pos="0">
                        <a:srgbClr val="0D0D0D"/>
                      </a:gs>
                      <a:gs pos="100000">
                        <a:srgbClr val="0D0D0D"/>
                      </a:gs>
                    </a:gsLst>
                    <a:lin ang="5400000" scaled="0"/>
                  </a:gradFill>
                  <a:effectLst/>
                  <a:uLnTx/>
                  <a:uFillTx/>
                  <a:latin typeface="Segoe UI"/>
                  <a:ea typeface="Segoe UI" pitchFamily="34" charset="0"/>
                  <a:cs typeface="Segoe UI" pitchFamily="34" charset="0"/>
                </a:endParaRPr>
              </a:p>
            </p:txBody>
          </p:sp>
          <p:sp>
            <p:nvSpPr>
              <p:cNvPr id="1226" name="Freeform 50">
                <a:extLst>
                  <a:ext uri="{FF2B5EF4-FFF2-40B4-BE49-F238E27FC236}">
                    <a16:creationId xmlns:a16="http://schemas.microsoft.com/office/drawing/2014/main" id="{CBAF8A25-8CB0-41AD-85E9-9A53E3E159E0}"/>
                  </a:ext>
                </a:extLst>
              </p:cNvPr>
              <p:cNvSpPr>
                <a:spLocks noEditPoints="1"/>
              </p:cNvSpPr>
              <p:nvPr/>
            </p:nvSpPr>
            <p:spPr bwMode="auto">
              <a:xfrm>
                <a:off x="10640505" y="5772747"/>
                <a:ext cx="434975" cy="349250"/>
              </a:xfrm>
              <a:custGeom>
                <a:avLst/>
                <a:gdLst>
                  <a:gd name="T0" fmla="*/ 110 w 116"/>
                  <a:gd name="T1" fmla="*/ 87 h 93"/>
                  <a:gd name="T2" fmla="*/ 110 w 116"/>
                  <a:gd name="T3" fmla="*/ 65 h 93"/>
                  <a:gd name="T4" fmla="*/ 44 w 116"/>
                  <a:gd name="T5" fmla="*/ 0 h 93"/>
                  <a:gd name="T6" fmla="*/ 0 w 116"/>
                  <a:gd name="T7" fmla="*/ 0 h 93"/>
                  <a:gd name="T8" fmla="*/ 88 w 116"/>
                  <a:gd name="T9" fmla="*/ 87 h 93"/>
                  <a:gd name="T10" fmla="*/ 110 w 116"/>
                  <a:gd name="T11" fmla="*/ 87 h 93"/>
                  <a:gd name="T12" fmla="*/ 33 w 116"/>
                  <a:gd name="T13" fmla="*/ 20 h 93"/>
                  <a:gd name="T14" fmla="*/ 27 w 116"/>
                  <a:gd name="T15" fmla="*/ 20 h 93"/>
                  <a:gd name="T16" fmla="*/ 27 w 116"/>
                  <a:gd name="T17" fmla="*/ 14 h 93"/>
                  <a:gd name="T18" fmla="*/ 33 w 116"/>
                  <a:gd name="T19" fmla="*/ 14 h 93"/>
                  <a:gd name="T20" fmla="*/ 33 w 116"/>
                  <a:gd name="T21" fmla="*/ 20 h 93"/>
                  <a:gd name="T22" fmla="*/ 58 w 116"/>
                  <a:gd name="T23" fmla="*/ 39 h 93"/>
                  <a:gd name="T24" fmla="*/ 54 w 116"/>
                  <a:gd name="T25" fmla="*/ 39 h 93"/>
                  <a:gd name="T26" fmla="*/ 54 w 116"/>
                  <a:gd name="T27" fmla="*/ 35 h 93"/>
                  <a:gd name="T28" fmla="*/ 58 w 116"/>
                  <a:gd name="T29" fmla="*/ 35 h 93"/>
                  <a:gd name="T30" fmla="*/ 58 w 116"/>
                  <a:gd name="T31" fmla="*/ 39 h 93"/>
                  <a:gd name="T32" fmla="*/ 76 w 116"/>
                  <a:gd name="T33" fmla="*/ 44 h 93"/>
                  <a:gd name="T34" fmla="*/ 82 w 116"/>
                  <a:gd name="T35" fmla="*/ 44 h 93"/>
                  <a:gd name="T36" fmla="*/ 82 w 116"/>
                  <a:gd name="T37" fmla="*/ 50 h 93"/>
                  <a:gd name="T38" fmla="*/ 76 w 116"/>
                  <a:gd name="T39" fmla="*/ 50 h 93"/>
                  <a:gd name="T40" fmla="*/ 76 w 116"/>
                  <a:gd name="T41" fmla="*/ 44 h 93"/>
                  <a:gd name="T42" fmla="*/ 84 w 116"/>
                  <a:gd name="T43" fmla="*/ 63 h 93"/>
                  <a:gd name="T44" fmla="*/ 80 w 116"/>
                  <a:gd name="T45" fmla="*/ 63 h 93"/>
                  <a:gd name="T46" fmla="*/ 80 w 116"/>
                  <a:gd name="T47" fmla="*/ 59 h 93"/>
                  <a:gd name="T48" fmla="*/ 84 w 116"/>
                  <a:gd name="T49" fmla="*/ 59 h 93"/>
                  <a:gd name="T50" fmla="*/ 84 w 116"/>
                  <a:gd name="T51" fmla="*/ 6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6" h="93">
                    <a:moveTo>
                      <a:pt x="110" y="87"/>
                    </a:moveTo>
                    <a:cubicBezTo>
                      <a:pt x="116" y="81"/>
                      <a:pt x="116" y="71"/>
                      <a:pt x="110" y="65"/>
                    </a:cubicBezTo>
                    <a:cubicBezTo>
                      <a:pt x="44" y="0"/>
                      <a:pt x="44" y="0"/>
                      <a:pt x="44" y="0"/>
                    </a:cubicBezTo>
                    <a:cubicBezTo>
                      <a:pt x="0" y="0"/>
                      <a:pt x="0" y="0"/>
                      <a:pt x="0" y="0"/>
                    </a:cubicBezTo>
                    <a:cubicBezTo>
                      <a:pt x="88" y="87"/>
                      <a:pt x="88" y="87"/>
                      <a:pt x="88" y="87"/>
                    </a:cubicBezTo>
                    <a:cubicBezTo>
                      <a:pt x="94" y="93"/>
                      <a:pt x="104" y="93"/>
                      <a:pt x="110" y="87"/>
                    </a:cubicBezTo>
                    <a:close/>
                    <a:moveTo>
                      <a:pt x="33" y="20"/>
                    </a:moveTo>
                    <a:cubicBezTo>
                      <a:pt x="31" y="22"/>
                      <a:pt x="28" y="22"/>
                      <a:pt x="27" y="20"/>
                    </a:cubicBezTo>
                    <a:cubicBezTo>
                      <a:pt x="25" y="18"/>
                      <a:pt x="25" y="16"/>
                      <a:pt x="27" y="14"/>
                    </a:cubicBezTo>
                    <a:cubicBezTo>
                      <a:pt x="28" y="12"/>
                      <a:pt x="31" y="12"/>
                      <a:pt x="33" y="14"/>
                    </a:cubicBezTo>
                    <a:cubicBezTo>
                      <a:pt x="34" y="16"/>
                      <a:pt x="34" y="18"/>
                      <a:pt x="33" y="20"/>
                    </a:cubicBezTo>
                    <a:close/>
                    <a:moveTo>
                      <a:pt x="58" y="39"/>
                    </a:moveTo>
                    <a:cubicBezTo>
                      <a:pt x="57" y="41"/>
                      <a:pt x="55" y="41"/>
                      <a:pt x="54" y="39"/>
                    </a:cubicBezTo>
                    <a:cubicBezTo>
                      <a:pt x="53" y="38"/>
                      <a:pt x="53" y="36"/>
                      <a:pt x="54" y="35"/>
                    </a:cubicBezTo>
                    <a:cubicBezTo>
                      <a:pt x="55" y="34"/>
                      <a:pt x="57" y="34"/>
                      <a:pt x="58" y="35"/>
                    </a:cubicBezTo>
                    <a:cubicBezTo>
                      <a:pt x="60" y="36"/>
                      <a:pt x="60" y="38"/>
                      <a:pt x="58" y="39"/>
                    </a:cubicBezTo>
                    <a:close/>
                    <a:moveTo>
                      <a:pt x="76" y="44"/>
                    </a:moveTo>
                    <a:cubicBezTo>
                      <a:pt x="78" y="43"/>
                      <a:pt x="80" y="43"/>
                      <a:pt x="82" y="44"/>
                    </a:cubicBezTo>
                    <a:cubicBezTo>
                      <a:pt x="84" y="46"/>
                      <a:pt x="84" y="49"/>
                      <a:pt x="82" y="50"/>
                    </a:cubicBezTo>
                    <a:cubicBezTo>
                      <a:pt x="80" y="52"/>
                      <a:pt x="78" y="52"/>
                      <a:pt x="76" y="50"/>
                    </a:cubicBezTo>
                    <a:cubicBezTo>
                      <a:pt x="74" y="49"/>
                      <a:pt x="74" y="46"/>
                      <a:pt x="76" y="44"/>
                    </a:cubicBezTo>
                    <a:close/>
                    <a:moveTo>
                      <a:pt x="84" y="63"/>
                    </a:moveTo>
                    <a:cubicBezTo>
                      <a:pt x="83" y="64"/>
                      <a:pt x="81" y="64"/>
                      <a:pt x="80" y="63"/>
                    </a:cubicBezTo>
                    <a:cubicBezTo>
                      <a:pt x="79" y="62"/>
                      <a:pt x="79" y="60"/>
                      <a:pt x="80" y="59"/>
                    </a:cubicBezTo>
                    <a:cubicBezTo>
                      <a:pt x="81" y="57"/>
                      <a:pt x="83" y="57"/>
                      <a:pt x="84" y="59"/>
                    </a:cubicBezTo>
                    <a:cubicBezTo>
                      <a:pt x="85" y="60"/>
                      <a:pt x="85" y="62"/>
                      <a:pt x="84" y="63"/>
                    </a:cubicBezTo>
                    <a:close/>
                  </a:path>
                </a:pathLst>
              </a:cu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4821" rIns="0" bIns="89642" numCol="1" spcCol="0" rtlCol="0" fromWordArt="0" anchor="ctr" anchorCtr="0" forceAA="0" compatLnSpc="1">
                <a:prstTxWarp prst="textNoShape">
                  <a:avLst/>
                </a:prstTxWarp>
                <a:noAutofit/>
              </a:body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700" b="0" i="0" u="none" strike="noStrike" kern="1200" cap="none" spc="-49" normalizeH="0" baseline="0" noProof="0">
                  <a:ln>
                    <a:noFill/>
                  </a:ln>
                  <a:gradFill>
                    <a:gsLst>
                      <a:gs pos="0">
                        <a:srgbClr val="0D0D0D"/>
                      </a:gs>
                      <a:gs pos="100000">
                        <a:srgbClr val="0D0D0D"/>
                      </a:gs>
                    </a:gsLst>
                    <a:lin ang="5400000" scaled="0"/>
                  </a:gradFill>
                  <a:effectLst/>
                  <a:uLnTx/>
                  <a:uFillTx/>
                  <a:latin typeface="Segoe UI"/>
                  <a:ea typeface="Segoe UI" pitchFamily="34" charset="0"/>
                  <a:cs typeface="Segoe UI" pitchFamily="34" charset="0"/>
                </a:endParaRPr>
              </a:p>
            </p:txBody>
          </p:sp>
        </p:grpSp>
        <p:sp>
          <p:nvSpPr>
            <p:cNvPr id="1227" name="car" title="Icon of a car">
              <a:extLst>
                <a:ext uri="{FF2B5EF4-FFF2-40B4-BE49-F238E27FC236}">
                  <a16:creationId xmlns:a16="http://schemas.microsoft.com/office/drawing/2014/main" id="{529AF2C8-D475-420A-88DD-C33C5E92D5F4}"/>
                </a:ext>
              </a:extLst>
            </p:cNvPr>
            <p:cNvSpPr>
              <a:spLocks noChangeAspect="1" noEditPoints="1"/>
            </p:cNvSpPr>
            <p:nvPr/>
          </p:nvSpPr>
          <p:spPr bwMode="auto">
            <a:xfrm>
              <a:off x="2389664" y="2039049"/>
              <a:ext cx="294602" cy="225748"/>
            </a:xfrm>
            <a:custGeom>
              <a:avLst/>
              <a:gdLst>
                <a:gd name="T0" fmla="*/ 349 w 360"/>
                <a:gd name="T1" fmla="*/ 148 h 276"/>
                <a:gd name="T2" fmla="*/ 349 w 360"/>
                <a:gd name="T3" fmla="*/ 252 h 276"/>
                <a:gd name="T4" fmla="*/ 14 w 360"/>
                <a:gd name="T5" fmla="*/ 252 h 276"/>
                <a:gd name="T6" fmla="*/ 14 w 360"/>
                <a:gd name="T7" fmla="*/ 149 h 276"/>
                <a:gd name="T8" fmla="*/ 51 w 360"/>
                <a:gd name="T9" fmla="*/ 43 h 276"/>
                <a:gd name="T10" fmla="*/ 94 w 360"/>
                <a:gd name="T11" fmla="*/ 0 h 276"/>
                <a:gd name="T12" fmla="*/ 268 w 360"/>
                <a:gd name="T13" fmla="*/ 0 h 276"/>
                <a:gd name="T14" fmla="*/ 311 w 360"/>
                <a:gd name="T15" fmla="*/ 43 h 276"/>
                <a:gd name="T16" fmla="*/ 349 w 360"/>
                <a:gd name="T17" fmla="*/ 148 h 276"/>
                <a:gd name="T18" fmla="*/ 77 w 360"/>
                <a:gd name="T19" fmla="*/ 174 h 276"/>
                <a:gd name="T20" fmla="*/ 91 w 360"/>
                <a:gd name="T21" fmla="*/ 160 h 276"/>
                <a:gd name="T22" fmla="*/ 77 w 360"/>
                <a:gd name="T23" fmla="*/ 145 h 276"/>
                <a:gd name="T24" fmla="*/ 63 w 360"/>
                <a:gd name="T25" fmla="*/ 160 h 276"/>
                <a:gd name="T26" fmla="*/ 77 w 360"/>
                <a:gd name="T27" fmla="*/ 174 h 276"/>
                <a:gd name="T28" fmla="*/ 14 w 360"/>
                <a:gd name="T29" fmla="*/ 252 h 276"/>
                <a:gd name="T30" fmla="*/ 14 w 360"/>
                <a:gd name="T31" fmla="*/ 260 h 276"/>
                <a:gd name="T32" fmla="*/ 30 w 360"/>
                <a:gd name="T33" fmla="*/ 276 h 276"/>
                <a:gd name="T34" fmla="*/ 50 w 360"/>
                <a:gd name="T35" fmla="*/ 276 h 276"/>
                <a:gd name="T36" fmla="*/ 67 w 360"/>
                <a:gd name="T37" fmla="*/ 260 h 276"/>
                <a:gd name="T38" fmla="*/ 67 w 360"/>
                <a:gd name="T39" fmla="*/ 252 h 276"/>
                <a:gd name="T40" fmla="*/ 295 w 360"/>
                <a:gd name="T41" fmla="*/ 252 h 276"/>
                <a:gd name="T42" fmla="*/ 295 w 360"/>
                <a:gd name="T43" fmla="*/ 260 h 276"/>
                <a:gd name="T44" fmla="*/ 312 w 360"/>
                <a:gd name="T45" fmla="*/ 276 h 276"/>
                <a:gd name="T46" fmla="*/ 332 w 360"/>
                <a:gd name="T47" fmla="*/ 276 h 276"/>
                <a:gd name="T48" fmla="*/ 349 w 360"/>
                <a:gd name="T49" fmla="*/ 260 h 276"/>
                <a:gd name="T50" fmla="*/ 349 w 360"/>
                <a:gd name="T51" fmla="*/ 252 h 276"/>
                <a:gd name="T52" fmla="*/ 283 w 360"/>
                <a:gd name="T53" fmla="*/ 174 h 276"/>
                <a:gd name="T54" fmla="*/ 297 w 360"/>
                <a:gd name="T55" fmla="*/ 160 h 276"/>
                <a:gd name="T56" fmla="*/ 283 w 360"/>
                <a:gd name="T57" fmla="*/ 145 h 276"/>
                <a:gd name="T58" fmla="*/ 268 w 360"/>
                <a:gd name="T59" fmla="*/ 160 h 276"/>
                <a:gd name="T60" fmla="*/ 283 w 360"/>
                <a:gd name="T61" fmla="*/ 174 h 276"/>
                <a:gd name="T62" fmla="*/ 245 w 360"/>
                <a:gd name="T63" fmla="*/ 252 h 276"/>
                <a:gd name="T64" fmla="*/ 245 w 360"/>
                <a:gd name="T65" fmla="*/ 222 h 276"/>
                <a:gd name="T66" fmla="*/ 229 w 360"/>
                <a:gd name="T67" fmla="*/ 197 h 276"/>
                <a:gd name="T68" fmla="*/ 133 w 360"/>
                <a:gd name="T69" fmla="*/ 197 h 276"/>
                <a:gd name="T70" fmla="*/ 117 w 360"/>
                <a:gd name="T71" fmla="*/ 222 h 276"/>
                <a:gd name="T72" fmla="*/ 117 w 360"/>
                <a:gd name="T73" fmla="*/ 252 h 276"/>
                <a:gd name="T74" fmla="*/ 0 w 360"/>
                <a:gd name="T75" fmla="*/ 75 h 276"/>
                <a:gd name="T76" fmla="*/ 16 w 360"/>
                <a:gd name="T77" fmla="*/ 75 h 276"/>
                <a:gd name="T78" fmla="*/ 32 w 360"/>
                <a:gd name="T79" fmla="*/ 96 h 276"/>
                <a:gd name="T80" fmla="*/ 330 w 360"/>
                <a:gd name="T81" fmla="*/ 96 h 276"/>
                <a:gd name="T82" fmla="*/ 345 w 360"/>
                <a:gd name="T83" fmla="*/ 75 h 276"/>
                <a:gd name="T84" fmla="*/ 360 w 360"/>
                <a:gd name="T85" fmla="*/ 75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60" h="276">
                  <a:moveTo>
                    <a:pt x="349" y="148"/>
                  </a:moveTo>
                  <a:cubicBezTo>
                    <a:pt x="349" y="252"/>
                    <a:pt x="349" y="252"/>
                    <a:pt x="349" y="252"/>
                  </a:cubicBezTo>
                  <a:cubicBezTo>
                    <a:pt x="14" y="252"/>
                    <a:pt x="14" y="252"/>
                    <a:pt x="14" y="252"/>
                  </a:cubicBezTo>
                  <a:cubicBezTo>
                    <a:pt x="14" y="149"/>
                    <a:pt x="14" y="149"/>
                    <a:pt x="14" y="149"/>
                  </a:cubicBezTo>
                  <a:cubicBezTo>
                    <a:pt x="51" y="43"/>
                    <a:pt x="51" y="43"/>
                    <a:pt x="51" y="43"/>
                  </a:cubicBezTo>
                  <a:cubicBezTo>
                    <a:pt x="59" y="19"/>
                    <a:pt x="70" y="0"/>
                    <a:pt x="94" y="0"/>
                  </a:cubicBezTo>
                  <a:cubicBezTo>
                    <a:pt x="268" y="0"/>
                    <a:pt x="268" y="0"/>
                    <a:pt x="268" y="0"/>
                  </a:cubicBezTo>
                  <a:cubicBezTo>
                    <a:pt x="292" y="0"/>
                    <a:pt x="304" y="19"/>
                    <a:pt x="311" y="43"/>
                  </a:cubicBezTo>
                  <a:lnTo>
                    <a:pt x="349" y="148"/>
                  </a:lnTo>
                  <a:close/>
                  <a:moveTo>
                    <a:pt x="77" y="174"/>
                  </a:moveTo>
                  <a:cubicBezTo>
                    <a:pt x="85" y="174"/>
                    <a:pt x="91" y="167"/>
                    <a:pt x="91" y="160"/>
                  </a:cubicBezTo>
                  <a:cubicBezTo>
                    <a:pt x="91" y="152"/>
                    <a:pt x="85" y="145"/>
                    <a:pt x="77" y="145"/>
                  </a:cubicBezTo>
                  <a:cubicBezTo>
                    <a:pt x="69" y="145"/>
                    <a:pt x="63" y="152"/>
                    <a:pt x="63" y="160"/>
                  </a:cubicBezTo>
                  <a:cubicBezTo>
                    <a:pt x="63" y="167"/>
                    <a:pt x="69" y="174"/>
                    <a:pt x="77" y="174"/>
                  </a:cubicBezTo>
                  <a:close/>
                  <a:moveTo>
                    <a:pt x="14" y="252"/>
                  </a:moveTo>
                  <a:cubicBezTo>
                    <a:pt x="14" y="260"/>
                    <a:pt x="14" y="260"/>
                    <a:pt x="14" y="260"/>
                  </a:cubicBezTo>
                  <a:cubicBezTo>
                    <a:pt x="14" y="269"/>
                    <a:pt x="21" y="276"/>
                    <a:pt x="30" y="276"/>
                  </a:cubicBezTo>
                  <a:cubicBezTo>
                    <a:pt x="50" y="276"/>
                    <a:pt x="50" y="276"/>
                    <a:pt x="50" y="276"/>
                  </a:cubicBezTo>
                  <a:cubicBezTo>
                    <a:pt x="59" y="276"/>
                    <a:pt x="67" y="269"/>
                    <a:pt x="67" y="260"/>
                  </a:cubicBezTo>
                  <a:cubicBezTo>
                    <a:pt x="67" y="252"/>
                    <a:pt x="67" y="252"/>
                    <a:pt x="67" y="252"/>
                  </a:cubicBezTo>
                  <a:moveTo>
                    <a:pt x="295" y="252"/>
                  </a:moveTo>
                  <a:cubicBezTo>
                    <a:pt x="295" y="260"/>
                    <a:pt x="295" y="260"/>
                    <a:pt x="295" y="260"/>
                  </a:cubicBezTo>
                  <a:cubicBezTo>
                    <a:pt x="295" y="269"/>
                    <a:pt x="303" y="276"/>
                    <a:pt x="312" y="276"/>
                  </a:cubicBezTo>
                  <a:cubicBezTo>
                    <a:pt x="332" y="276"/>
                    <a:pt x="332" y="276"/>
                    <a:pt x="332" y="276"/>
                  </a:cubicBezTo>
                  <a:cubicBezTo>
                    <a:pt x="341" y="276"/>
                    <a:pt x="349" y="269"/>
                    <a:pt x="349" y="260"/>
                  </a:cubicBezTo>
                  <a:cubicBezTo>
                    <a:pt x="349" y="252"/>
                    <a:pt x="349" y="252"/>
                    <a:pt x="349" y="252"/>
                  </a:cubicBezTo>
                  <a:moveTo>
                    <a:pt x="283" y="174"/>
                  </a:moveTo>
                  <a:cubicBezTo>
                    <a:pt x="290" y="174"/>
                    <a:pt x="297" y="167"/>
                    <a:pt x="297" y="160"/>
                  </a:cubicBezTo>
                  <a:cubicBezTo>
                    <a:pt x="297" y="152"/>
                    <a:pt x="290" y="145"/>
                    <a:pt x="283" y="145"/>
                  </a:cubicBezTo>
                  <a:cubicBezTo>
                    <a:pt x="275" y="145"/>
                    <a:pt x="268" y="152"/>
                    <a:pt x="268" y="160"/>
                  </a:cubicBezTo>
                  <a:cubicBezTo>
                    <a:pt x="268" y="167"/>
                    <a:pt x="275" y="174"/>
                    <a:pt x="283" y="174"/>
                  </a:cubicBezTo>
                  <a:close/>
                  <a:moveTo>
                    <a:pt x="245" y="252"/>
                  </a:moveTo>
                  <a:cubicBezTo>
                    <a:pt x="245" y="222"/>
                    <a:pt x="245" y="222"/>
                    <a:pt x="245" y="222"/>
                  </a:cubicBezTo>
                  <a:cubicBezTo>
                    <a:pt x="229" y="197"/>
                    <a:pt x="229" y="197"/>
                    <a:pt x="229" y="197"/>
                  </a:cubicBezTo>
                  <a:cubicBezTo>
                    <a:pt x="133" y="197"/>
                    <a:pt x="133" y="197"/>
                    <a:pt x="133" y="197"/>
                  </a:cubicBezTo>
                  <a:cubicBezTo>
                    <a:pt x="117" y="222"/>
                    <a:pt x="117" y="222"/>
                    <a:pt x="117" y="222"/>
                  </a:cubicBezTo>
                  <a:cubicBezTo>
                    <a:pt x="117" y="252"/>
                    <a:pt x="117" y="252"/>
                    <a:pt x="117" y="252"/>
                  </a:cubicBezTo>
                  <a:moveTo>
                    <a:pt x="0" y="75"/>
                  </a:moveTo>
                  <a:cubicBezTo>
                    <a:pt x="16" y="75"/>
                    <a:pt x="16" y="75"/>
                    <a:pt x="16" y="75"/>
                  </a:cubicBezTo>
                  <a:cubicBezTo>
                    <a:pt x="32" y="96"/>
                    <a:pt x="32" y="96"/>
                    <a:pt x="32" y="96"/>
                  </a:cubicBezTo>
                  <a:cubicBezTo>
                    <a:pt x="330" y="96"/>
                    <a:pt x="330" y="96"/>
                    <a:pt x="330" y="96"/>
                  </a:cubicBezTo>
                  <a:cubicBezTo>
                    <a:pt x="345" y="75"/>
                    <a:pt x="345" y="75"/>
                    <a:pt x="345" y="75"/>
                  </a:cubicBezTo>
                  <a:cubicBezTo>
                    <a:pt x="360" y="75"/>
                    <a:pt x="360" y="75"/>
                    <a:pt x="360" y="75"/>
                  </a:cubicBez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0D0D0D"/>
                    </a:gs>
                    <a:gs pos="100000">
                      <a:srgbClr val="0D0D0D"/>
                    </a:gs>
                  </a:gsLst>
                  <a:lin ang="5400000" scaled="0"/>
                </a:gradFill>
                <a:effectLst/>
                <a:uLnTx/>
                <a:uFillTx/>
                <a:latin typeface="Segoe UI"/>
                <a:ea typeface="+mn-ea"/>
                <a:cs typeface="+mn-cs"/>
              </a:endParaRPr>
            </a:p>
          </p:txBody>
        </p:sp>
        <p:sp>
          <p:nvSpPr>
            <p:cNvPr id="1228" name="Truck" title="Icon of a truck with a storage trailer">
              <a:extLst>
                <a:ext uri="{FF2B5EF4-FFF2-40B4-BE49-F238E27FC236}">
                  <a16:creationId xmlns:a16="http://schemas.microsoft.com/office/drawing/2014/main" id="{1F8CE238-7E3A-457D-B15F-29A90127C9AE}"/>
                </a:ext>
              </a:extLst>
            </p:cNvPr>
            <p:cNvSpPr>
              <a:spLocks noChangeAspect="1" noEditPoints="1"/>
            </p:cNvSpPr>
            <p:nvPr/>
          </p:nvSpPr>
          <p:spPr bwMode="auto">
            <a:xfrm>
              <a:off x="2793903" y="1733877"/>
              <a:ext cx="458270" cy="209740"/>
            </a:xfrm>
            <a:custGeom>
              <a:avLst/>
              <a:gdLst>
                <a:gd name="T0" fmla="*/ 294 w 360"/>
                <a:gd name="T1" fmla="*/ 148 h 163"/>
                <a:gd name="T2" fmla="*/ 309 w 360"/>
                <a:gd name="T3" fmla="*/ 133 h 163"/>
                <a:gd name="T4" fmla="*/ 324 w 360"/>
                <a:gd name="T5" fmla="*/ 148 h 163"/>
                <a:gd name="T6" fmla="*/ 309 w 360"/>
                <a:gd name="T7" fmla="*/ 163 h 163"/>
                <a:gd name="T8" fmla="*/ 294 w 360"/>
                <a:gd name="T9" fmla="*/ 148 h 163"/>
                <a:gd name="T10" fmla="*/ 80 w 360"/>
                <a:gd name="T11" fmla="*/ 163 h 163"/>
                <a:gd name="T12" fmla="*/ 95 w 360"/>
                <a:gd name="T13" fmla="*/ 148 h 163"/>
                <a:gd name="T14" fmla="*/ 80 w 360"/>
                <a:gd name="T15" fmla="*/ 133 h 163"/>
                <a:gd name="T16" fmla="*/ 65 w 360"/>
                <a:gd name="T17" fmla="*/ 148 h 163"/>
                <a:gd name="T18" fmla="*/ 80 w 360"/>
                <a:gd name="T19" fmla="*/ 163 h 163"/>
                <a:gd name="T20" fmla="*/ 346 w 360"/>
                <a:gd name="T21" fmla="*/ 148 h 163"/>
                <a:gd name="T22" fmla="*/ 346 w 360"/>
                <a:gd name="T23" fmla="*/ 110 h 163"/>
                <a:gd name="T24" fmla="*/ 333 w 360"/>
                <a:gd name="T25" fmla="*/ 97 h 163"/>
                <a:gd name="T26" fmla="*/ 207 w 360"/>
                <a:gd name="T27" fmla="*/ 97 h 163"/>
                <a:gd name="T28" fmla="*/ 95 w 360"/>
                <a:gd name="T29" fmla="*/ 148 h 163"/>
                <a:gd name="T30" fmla="*/ 294 w 360"/>
                <a:gd name="T31" fmla="*/ 148 h 163"/>
                <a:gd name="T32" fmla="*/ 324 w 360"/>
                <a:gd name="T33" fmla="*/ 148 h 163"/>
                <a:gd name="T34" fmla="*/ 360 w 360"/>
                <a:gd name="T35" fmla="*/ 148 h 163"/>
                <a:gd name="T36" fmla="*/ 207 w 360"/>
                <a:gd name="T37" fmla="*/ 148 h 163"/>
                <a:gd name="T38" fmla="*/ 207 w 360"/>
                <a:gd name="T39" fmla="*/ 0 h 163"/>
                <a:gd name="T40" fmla="*/ 22 w 360"/>
                <a:gd name="T41" fmla="*/ 0 h 163"/>
                <a:gd name="T42" fmla="*/ 22 w 360"/>
                <a:gd name="T43" fmla="*/ 148 h 163"/>
                <a:gd name="T44" fmla="*/ 65 w 360"/>
                <a:gd name="T45" fmla="*/ 148 h 163"/>
                <a:gd name="T46" fmla="*/ 295 w 360"/>
                <a:gd name="T47" fmla="*/ 97 h 163"/>
                <a:gd name="T48" fmla="*/ 251 w 360"/>
                <a:gd name="T49" fmla="*/ 52 h 163"/>
                <a:gd name="T50" fmla="*/ 207 w 360"/>
                <a:gd name="T51" fmla="*/ 52 h 163"/>
                <a:gd name="T52" fmla="*/ 22 w 360"/>
                <a:gd name="T53" fmla="*/ 133 h 163"/>
                <a:gd name="T54" fmla="*/ 0 w 360"/>
                <a:gd name="T55" fmla="*/ 133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0" h="163">
                  <a:moveTo>
                    <a:pt x="294" y="148"/>
                  </a:moveTo>
                  <a:cubicBezTo>
                    <a:pt x="294" y="139"/>
                    <a:pt x="301" y="133"/>
                    <a:pt x="309" y="133"/>
                  </a:cubicBezTo>
                  <a:cubicBezTo>
                    <a:pt x="317" y="133"/>
                    <a:pt x="324" y="139"/>
                    <a:pt x="324" y="148"/>
                  </a:cubicBezTo>
                  <a:cubicBezTo>
                    <a:pt x="324" y="156"/>
                    <a:pt x="317" y="163"/>
                    <a:pt x="309" y="163"/>
                  </a:cubicBezTo>
                  <a:cubicBezTo>
                    <a:pt x="301" y="163"/>
                    <a:pt x="294" y="156"/>
                    <a:pt x="294" y="148"/>
                  </a:cubicBezTo>
                  <a:close/>
                  <a:moveTo>
                    <a:pt x="80" y="163"/>
                  </a:moveTo>
                  <a:cubicBezTo>
                    <a:pt x="88" y="163"/>
                    <a:pt x="95" y="156"/>
                    <a:pt x="95" y="148"/>
                  </a:cubicBezTo>
                  <a:cubicBezTo>
                    <a:pt x="95" y="139"/>
                    <a:pt x="88" y="133"/>
                    <a:pt x="80" y="133"/>
                  </a:cubicBezTo>
                  <a:cubicBezTo>
                    <a:pt x="72" y="133"/>
                    <a:pt x="65" y="139"/>
                    <a:pt x="65" y="148"/>
                  </a:cubicBezTo>
                  <a:cubicBezTo>
                    <a:pt x="65" y="156"/>
                    <a:pt x="72" y="163"/>
                    <a:pt x="80" y="163"/>
                  </a:cubicBezTo>
                  <a:close/>
                  <a:moveTo>
                    <a:pt x="346" y="148"/>
                  </a:moveTo>
                  <a:cubicBezTo>
                    <a:pt x="346" y="110"/>
                    <a:pt x="346" y="110"/>
                    <a:pt x="346" y="110"/>
                  </a:cubicBezTo>
                  <a:cubicBezTo>
                    <a:pt x="346" y="103"/>
                    <a:pt x="340" y="97"/>
                    <a:pt x="333" y="97"/>
                  </a:cubicBezTo>
                  <a:cubicBezTo>
                    <a:pt x="207" y="97"/>
                    <a:pt x="207" y="97"/>
                    <a:pt x="207" y="97"/>
                  </a:cubicBezTo>
                  <a:moveTo>
                    <a:pt x="95" y="148"/>
                  </a:moveTo>
                  <a:cubicBezTo>
                    <a:pt x="294" y="148"/>
                    <a:pt x="294" y="148"/>
                    <a:pt x="294" y="148"/>
                  </a:cubicBezTo>
                  <a:moveTo>
                    <a:pt x="324" y="148"/>
                  </a:moveTo>
                  <a:cubicBezTo>
                    <a:pt x="360" y="148"/>
                    <a:pt x="360" y="148"/>
                    <a:pt x="360" y="148"/>
                  </a:cubicBezTo>
                  <a:moveTo>
                    <a:pt x="207" y="148"/>
                  </a:moveTo>
                  <a:cubicBezTo>
                    <a:pt x="207" y="0"/>
                    <a:pt x="207" y="0"/>
                    <a:pt x="207" y="0"/>
                  </a:cubicBezTo>
                  <a:cubicBezTo>
                    <a:pt x="22" y="0"/>
                    <a:pt x="22" y="0"/>
                    <a:pt x="22" y="0"/>
                  </a:cubicBezTo>
                  <a:cubicBezTo>
                    <a:pt x="22" y="148"/>
                    <a:pt x="22" y="148"/>
                    <a:pt x="22" y="148"/>
                  </a:cubicBezTo>
                  <a:cubicBezTo>
                    <a:pt x="65" y="148"/>
                    <a:pt x="65" y="148"/>
                    <a:pt x="65" y="148"/>
                  </a:cubicBezTo>
                  <a:moveTo>
                    <a:pt x="295" y="97"/>
                  </a:moveTo>
                  <a:cubicBezTo>
                    <a:pt x="251" y="52"/>
                    <a:pt x="251" y="52"/>
                    <a:pt x="251" y="52"/>
                  </a:cubicBezTo>
                  <a:cubicBezTo>
                    <a:pt x="207" y="52"/>
                    <a:pt x="207" y="52"/>
                    <a:pt x="207" y="52"/>
                  </a:cubicBezTo>
                  <a:moveTo>
                    <a:pt x="22" y="133"/>
                  </a:moveTo>
                  <a:cubicBezTo>
                    <a:pt x="0" y="133"/>
                    <a:pt x="0" y="133"/>
                    <a:pt x="0" y="133"/>
                  </a:cubicBez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0D0D0D"/>
                    </a:gs>
                    <a:gs pos="100000">
                      <a:srgbClr val="0D0D0D"/>
                    </a:gs>
                  </a:gsLst>
                  <a:lin ang="5400000" scaled="0"/>
                </a:gradFill>
                <a:effectLst/>
                <a:uLnTx/>
                <a:uFillTx/>
                <a:latin typeface="Segoe UI"/>
                <a:ea typeface="+mn-ea"/>
                <a:cs typeface="+mn-cs"/>
              </a:endParaRPr>
            </a:p>
          </p:txBody>
        </p:sp>
        <p:sp>
          <p:nvSpPr>
            <p:cNvPr id="1229" name="Airplane_E709" title="Icon of an airplane">
              <a:extLst>
                <a:ext uri="{FF2B5EF4-FFF2-40B4-BE49-F238E27FC236}">
                  <a16:creationId xmlns:a16="http://schemas.microsoft.com/office/drawing/2014/main" id="{A85A8370-5472-4A75-A3C6-B84F963D3C2F}"/>
                </a:ext>
              </a:extLst>
            </p:cNvPr>
            <p:cNvSpPr>
              <a:spLocks noChangeAspect="1"/>
            </p:cNvSpPr>
            <p:nvPr/>
          </p:nvSpPr>
          <p:spPr bwMode="auto">
            <a:xfrm>
              <a:off x="4016598" y="1511039"/>
              <a:ext cx="258448" cy="261868"/>
            </a:xfrm>
            <a:custGeom>
              <a:avLst/>
              <a:gdLst>
                <a:gd name="T0" fmla="*/ 1002 w 3707"/>
                <a:gd name="T1" fmla="*/ 3755 h 3755"/>
                <a:gd name="T2" fmla="*/ 1502 w 3707"/>
                <a:gd name="T3" fmla="*/ 2253 h 3755"/>
                <a:gd name="T4" fmla="*/ 751 w 3707"/>
                <a:gd name="T5" fmla="*/ 2253 h 3755"/>
                <a:gd name="T6" fmla="*/ 625 w 3707"/>
                <a:gd name="T7" fmla="*/ 2503 h 3755"/>
                <a:gd name="T8" fmla="*/ 0 w 3707"/>
                <a:gd name="T9" fmla="*/ 2503 h 3755"/>
                <a:gd name="T10" fmla="*/ 209 w 3707"/>
                <a:gd name="T11" fmla="*/ 1877 h 3755"/>
                <a:gd name="T12" fmla="*/ 0 w 3707"/>
                <a:gd name="T13" fmla="*/ 1251 h 3755"/>
                <a:gd name="T14" fmla="*/ 625 w 3707"/>
                <a:gd name="T15" fmla="*/ 1251 h 3755"/>
                <a:gd name="T16" fmla="*/ 751 w 3707"/>
                <a:gd name="T17" fmla="*/ 1502 h 3755"/>
                <a:gd name="T18" fmla="*/ 1502 w 3707"/>
                <a:gd name="T19" fmla="*/ 1502 h 3755"/>
                <a:gd name="T20" fmla="*/ 1002 w 3707"/>
                <a:gd name="T21" fmla="*/ 0 h 3755"/>
                <a:gd name="T22" fmla="*/ 1627 w 3707"/>
                <a:gd name="T23" fmla="*/ 0 h 3755"/>
                <a:gd name="T24" fmla="*/ 2378 w 3707"/>
                <a:gd name="T25" fmla="*/ 1502 h 3755"/>
                <a:gd name="T26" fmla="*/ 3331 w 3707"/>
                <a:gd name="T27" fmla="*/ 1502 h 3755"/>
                <a:gd name="T28" fmla="*/ 3707 w 3707"/>
                <a:gd name="T29" fmla="*/ 1877 h 3755"/>
                <a:gd name="T30" fmla="*/ 3331 w 3707"/>
                <a:gd name="T31" fmla="*/ 2253 h 3755"/>
                <a:gd name="T32" fmla="*/ 2378 w 3707"/>
                <a:gd name="T33" fmla="*/ 2253 h 3755"/>
                <a:gd name="T34" fmla="*/ 1627 w 3707"/>
                <a:gd name="T35" fmla="*/ 3755 h 3755"/>
                <a:gd name="T36" fmla="*/ 1002 w 3707"/>
                <a:gd name="T37" fmla="*/ 3755 h 3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707" h="3755">
                  <a:moveTo>
                    <a:pt x="1002" y="3755"/>
                  </a:moveTo>
                  <a:cubicBezTo>
                    <a:pt x="1502" y="2253"/>
                    <a:pt x="1502" y="2253"/>
                    <a:pt x="1502" y="2253"/>
                  </a:cubicBezTo>
                  <a:cubicBezTo>
                    <a:pt x="751" y="2253"/>
                    <a:pt x="751" y="2253"/>
                    <a:pt x="751" y="2253"/>
                  </a:cubicBezTo>
                  <a:cubicBezTo>
                    <a:pt x="625" y="2503"/>
                    <a:pt x="625" y="2503"/>
                    <a:pt x="625" y="2503"/>
                  </a:cubicBezTo>
                  <a:cubicBezTo>
                    <a:pt x="0" y="2503"/>
                    <a:pt x="0" y="2503"/>
                    <a:pt x="0" y="2503"/>
                  </a:cubicBezTo>
                  <a:cubicBezTo>
                    <a:pt x="209" y="1877"/>
                    <a:pt x="209" y="1877"/>
                    <a:pt x="209" y="1877"/>
                  </a:cubicBezTo>
                  <a:cubicBezTo>
                    <a:pt x="0" y="1251"/>
                    <a:pt x="0" y="1251"/>
                    <a:pt x="0" y="1251"/>
                  </a:cubicBezTo>
                  <a:cubicBezTo>
                    <a:pt x="625" y="1251"/>
                    <a:pt x="625" y="1251"/>
                    <a:pt x="625" y="1251"/>
                  </a:cubicBezTo>
                  <a:cubicBezTo>
                    <a:pt x="751" y="1502"/>
                    <a:pt x="751" y="1502"/>
                    <a:pt x="751" y="1502"/>
                  </a:cubicBezTo>
                  <a:cubicBezTo>
                    <a:pt x="1502" y="1502"/>
                    <a:pt x="1502" y="1502"/>
                    <a:pt x="1502" y="1502"/>
                  </a:cubicBezTo>
                  <a:cubicBezTo>
                    <a:pt x="1002" y="0"/>
                    <a:pt x="1002" y="0"/>
                    <a:pt x="1002" y="0"/>
                  </a:cubicBezTo>
                  <a:cubicBezTo>
                    <a:pt x="1627" y="0"/>
                    <a:pt x="1627" y="0"/>
                    <a:pt x="1627" y="0"/>
                  </a:cubicBezTo>
                  <a:cubicBezTo>
                    <a:pt x="2378" y="1502"/>
                    <a:pt x="2378" y="1502"/>
                    <a:pt x="2378" y="1502"/>
                  </a:cubicBezTo>
                  <a:cubicBezTo>
                    <a:pt x="3331" y="1502"/>
                    <a:pt x="3331" y="1502"/>
                    <a:pt x="3331" y="1502"/>
                  </a:cubicBezTo>
                  <a:cubicBezTo>
                    <a:pt x="3538" y="1502"/>
                    <a:pt x="3707" y="1670"/>
                    <a:pt x="3707" y="1877"/>
                  </a:cubicBezTo>
                  <a:cubicBezTo>
                    <a:pt x="3707" y="2084"/>
                    <a:pt x="3538" y="2253"/>
                    <a:pt x="3331" y="2253"/>
                  </a:cubicBezTo>
                  <a:cubicBezTo>
                    <a:pt x="2378" y="2253"/>
                    <a:pt x="2378" y="2253"/>
                    <a:pt x="2378" y="2253"/>
                  </a:cubicBezTo>
                  <a:cubicBezTo>
                    <a:pt x="1627" y="3755"/>
                    <a:pt x="1627" y="3755"/>
                    <a:pt x="1627" y="3755"/>
                  </a:cubicBezTo>
                  <a:lnTo>
                    <a:pt x="1002" y="3755"/>
                  </a:lnTo>
                  <a:close/>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0D0D0D"/>
                    </a:gs>
                    <a:gs pos="100000">
                      <a:srgbClr val="0D0D0D"/>
                    </a:gs>
                  </a:gsLst>
                  <a:lin ang="5400000" scaled="0"/>
                </a:gradFill>
                <a:effectLst/>
                <a:uLnTx/>
                <a:uFillTx/>
                <a:latin typeface="Segoe UI"/>
                <a:ea typeface="+mn-ea"/>
                <a:cs typeface="+mn-cs"/>
              </a:endParaRPr>
            </a:p>
          </p:txBody>
        </p:sp>
        <p:sp>
          <p:nvSpPr>
            <p:cNvPr id="1231" name="Train_E7C0" title="Icon of passenger train">
              <a:extLst>
                <a:ext uri="{FF2B5EF4-FFF2-40B4-BE49-F238E27FC236}">
                  <a16:creationId xmlns:a16="http://schemas.microsoft.com/office/drawing/2014/main" id="{0B62A655-B683-4F4B-B3DD-123951611D54}"/>
                </a:ext>
              </a:extLst>
            </p:cNvPr>
            <p:cNvSpPr>
              <a:spLocks noChangeAspect="1" noEditPoints="1"/>
            </p:cNvSpPr>
            <p:nvPr/>
          </p:nvSpPr>
          <p:spPr bwMode="auto">
            <a:xfrm>
              <a:off x="4032135" y="2012817"/>
              <a:ext cx="202493" cy="261868"/>
            </a:xfrm>
            <a:custGeom>
              <a:avLst/>
              <a:gdLst>
                <a:gd name="T0" fmla="*/ 2867 w 2996"/>
                <a:gd name="T1" fmla="*/ 3000 h 3875"/>
                <a:gd name="T2" fmla="*/ 2617 w 2996"/>
                <a:gd name="T3" fmla="*/ 3250 h 3875"/>
                <a:gd name="T4" fmla="*/ 367 w 2996"/>
                <a:gd name="T5" fmla="*/ 3250 h 3875"/>
                <a:gd name="T6" fmla="*/ 117 w 2996"/>
                <a:gd name="T7" fmla="*/ 3000 h 3875"/>
                <a:gd name="T8" fmla="*/ 117 w 2996"/>
                <a:gd name="T9" fmla="*/ 250 h 3875"/>
                <a:gd name="T10" fmla="*/ 367 w 2996"/>
                <a:gd name="T11" fmla="*/ 0 h 3875"/>
                <a:gd name="T12" fmla="*/ 2617 w 2996"/>
                <a:gd name="T13" fmla="*/ 0 h 3875"/>
                <a:gd name="T14" fmla="*/ 2867 w 2996"/>
                <a:gd name="T15" fmla="*/ 250 h 3875"/>
                <a:gd name="T16" fmla="*/ 2867 w 2996"/>
                <a:gd name="T17" fmla="*/ 3000 h 3875"/>
                <a:gd name="T18" fmla="*/ 617 w 2996"/>
                <a:gd name="T19" fmla="*/ 2875 h 3875"/>
                <a:gd name="T20" fmla="*/ 742 w 2996"/>
                <a:gd name="T21" fmla="*/ 2750 h 3875"/>
                <a:gd name="T22" fmla="*/ 617 w 2996"/>
                <a:gd name="T23" fmla="*/ 2625 h 3875"/>
                <a:gd name="T24" fmla="*/ 492 w 2996"/>
                <a:gd name="T25" fmla="*/ 2750 h 3875"/>
                <a:gd name="T26" fmla="*/ 617 w 2996"/>
                <a:gd name="T27" fmla="*/ 2875 h 3875"/>
                <a:gd name="T28" fmla="*/ 2367 w 2996"/>
                <a:gd name="T29" fmla="*/ 2875 h 3875"/>
                <a:gd name="T30" fmla="*/ 2492 w 2996"/>
                <a:gd name="T31" fmla="*/ 2750 h 3875"/>
                <a:gd name="T32" fmla="*/ 2367 w 2996"/>
                <a:gd name="T33" fmla="*/ 2625 h 3875"/>
                <a:gd name="T34" fmla="*/ 2242 w 2996"/>
                <a:gd name="T35" fmla="*/ 2750 h 3875"/>
                <a:gd name="T36" fmla="*/ 2367 w 2996"/>
                <a:gd name="T37" fmla="*/ 2875 h 3875"/>
                <a:gd name="T38" fmla="*/ 117 w 2996"/>
                <a:gd name="T39" fmla="*/ 2250 h 3875"/>
                <a:gd name="T40" fmla="*/ 2867 w 2996"/>
                <a:gd name="T41" fmla="*/ 2250 h 3875"/>
                <a:gd name="T42" fmla="*/ 117 w 2996"/>
                <a:gd name="T43" fmla="*/ 1000 h 3875"/>
                <a:gd name="T44" fmla="*/ 2867 w 2996"/>
                <a:gd name="T45" fmla="*/ 1000 h 3875"/>
                <a:gd name="T46" fmla="*/ 992 w 2996"/>
                <a:gd name="T47" fmla="*/ 500 h 3875"/>
                <a:gd name="T48" fmla="*/ 1992 w 2996"/>
                <a:gd name="T49" fmla="*/ 500 h 3875"/>
                <a:gd name="T50" fmla="*/ 2996 w 2996"/>
                <a:gd name="T51" fmla="*/ 3875 h 3875"/>
                <a:gd name="T52" fmla="*/ 2369 w 2996"/>
                <a:gd name="T53" fmla="*/ 3248 h 3875"/>
                <a:gd name="T54" fmla="*/ 621 w 2996"/>
                <a:gd name="T55" fmla="*/ 3254 h 3875"/>
                <a:gd name="T56" fmla="*/ 0 w 2996"/>
                <a:gd name="T57" fmla="*/ 3875 h 38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996" h="3875">
                  <a:moveTo>
                    <a:pt x="2867" y="3000"/>
                  </a:moveTo>
                  <a:cubicBezTo>
                    <a:pt x="2867" y="3138"/>
                    <a:pt x="2755" y="3250"/>
                    <a:pt x="2617" y="3250"/>
                  </a:cubicBezTo>
                  <a:cubicBezTo>
                    <a:pt x="367" y="3250"/>
                    <a:pt x="367" y="3250"/>
                    <a:pt x="367" y="3250"/>
                  </a:cubicBezTo>
                  <a:cubicBezTo>
                    <a:pt x="229" y="3250"/>
                    <a:pt x="117" y="3138"/>
                    <a:pt x="117" y="3000"/>
                  </a:cubicBezTo>
                  <a:cubicBezTo>
                    <a:pt x="117" y="250"/>
                    <a:pt x="117" y="250"/>
                    <a:pt x="117" y="250"/>
                  </a:cubicBezTo>
                  <a:cubicBezTo>
                    <a:pt x="117" y="112"/>
                    <a:pt x="229" y="0"/>
                    <a:pt x="367" y="0"/>
                  </a:cubicBezTo>
                  <a:cubicBezTo>
                    <a:pt x="2617" y="0"/>
                    <a:pt x="2617" y="0"/>
                    <a:pt x="2617" y="0"/>
                  </a:cubicBezTo>
                  <a:cubicBezTo>
                    <a:pt x="2755" y="0"/>
                    <a:pt x="2867" y="112"/>
                    <a:pt x="2867" y="250"/>
                  </a:cubicBezTo>
                  <a:lnTo>
                    <a:pt x="2867" y="3000"/>
                  </a:lnTo>
                  <a:close/>
                  <a:moveTo>
                    <a:pt x="617" y="2875"/>
                  </a:moveTo>
                  <a:cubicBezTo>
                    <a:pt x="686" y="2875"/>
                    <a:pt x="742" y="2819"/>
                    <a:pt x="742" y="2750"/>
                  </a:cubicBezTo>
                  <a:cubicBezTo>
                    <a:pt x="742" y="2681"/>
                    <a:pt x="686" y="2625"/>
                    <a:pt x="617" y="2625"/>
                  </a:cubicBezTo>
                  <a:cubicBezTo>
                    <a:pt x="548" y="2625"/>
                    <a:pt x="492" y="2681"/>
                    <a:pt x="492" y="2750"/>
                  </a:cubicBezTo>
                  <a:cubicBezTo>
                    <a:pt x="492" y="2819"/>
                    <a:pt x="548" y="2875"/>
                    <a:pt x="617" y="2875"/>
                  </a:cubicBezTo>
                  <a:close/>
                  <a:moveTo>
                    <a:pt x="2367" y="2875"/>
                  </a:moveTo>
                  <a:cubicBezTo>
                    <a:pt x="2436" y="2875"/>
                    <a:pt x="2492" y="2819"/>
                    <a:pt x="2492" y="2750"/>
                  </a:cubicBezTo>
                  <a:cubicBezTo>
                    <a:pt x="2492" y="2681"/>
                    <a:pt x="2436" y="2625"/>
                    <a:pt x="2367" y="2625"/>
                  </a:cubicBezTo>
                  <a:cubicBezTo>
                    <a:pt x="2298" y="2625"/>
                    <a:pt x="2242" y="2681"/>
                    <a:pt x="2242" y="2750"/>
                  </a:cubicBezTo>
                  <a:cubicBezTo>
                    <a:pt x="2242" y="2819"/>
                    <a:pt x="2298" y="2875"/>
                    <a:pt x="2367" y="2875"/>
                  </a:cubicBezTo>
                  <a:close/>
                  <a:moveTo>
                    <a:pt x="117" y="2250"/>
                  </a:moveTo>
                  <a:cubicBezTo>
                    <a:pt x="2867" y="2250"/>
                    <a:pt x="2867" y="2250"/>
                    <a:pt x="2867" y="2250"/>
                  </a:cubicBezTo>
                  <a:moveTo>
                    <a:pt x="117" y="1000"/>
                  </a:moveTo>
                  <a:cubicBezTo>
                    <a:pt x="2867" y="1000"/>
                    <a:pt x="2867" y="1000"/>
                    <a:pt x="2867" y="1000"/>
                  </a:cubicBezTo>
                  <a:moveTo>
                    <a:pt x="992" y="500"/>
                  </a:moveTo>
                  <a:cubicBezTo>
                    <a:pt x="1992" y="500"/>
                    <a:pt x="1992" y="500"/>
                    <a:pt x="1992" y="500"/>
                  </a:cubicBezTo>
                  <a:moveTo>
                    <a:pt x="2996" y="3875"/>
                  </a:moveTo>
                  <a:cubicBezTo>
                    <a:pt x="2369" y="3248"/>
                    <a:pt x="2369" y="3248"/>
                    <a:pt x="2369" y="3248"/>
                  </a:cubicBezTo>
                  <a:moveTo>
                    <a:pt x="621" y="3254"/>
                  </a:moveTo>
                  <a:cubicBezTo>
                    <a:pt x="0" y="3875"/>
                    <a:pt x="0" y="3875"/>
                    <a:pt x="0" y="3875"/>
                  </a:cubicBez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0D0D0D"/>
                    </a:gs>
                    <a:gs pos="100000">
                      <a:srgbClr val="0D0D0D"/>
                    </a:gs>
                  </a:gsLst>
                  <a:lin ang="5400000" scaled="0"/>
                </a:gradFill>
                <a:effectLst/>
                <a:uLnTx/>
                <a:uFillTx/>
                <a:latin typeface="Segoe UI"/>
                <a:ea typeface="+mn-ea"/>
                <a:cs typeface="+mn-cs"/>
              </a:endParaRPr>
            </a:p>
          </p:txBody>
        </p:sp>
        <p:sp>
          <p:nvSpPr>
            <p:cNvPr id="1232" name="Bicycle" title="Icon of a bicycle">
              <a:extLst>
                <a:ext uri="{FF2B5EF4-FFF2-40B4-BE49-F238E27FC236}">
                  <a16:creationId xmlns:a16="http://schemas.microsoft.com/office/drawing/2014/main" id="{7617CB49-1077-443C-9880-E2773034D67B}"/>
                </a:ext>
              </a:extLst>
            </p:cNvPr>
            <p:cNvSpPr>
              <a:spLocks noChangeAspect="1" noEditPoints="1"/>
            </p:cNvSpPr>
            <p:nvPr/>
          </p:nvSpPr>
          <p:spPr bwMode="auto">
            <a:xfrm>
              <a:off x="2351265" y="1532498"/>
              <a:ext cx="360069" cy="211919"/>
            </a:xfrm>
            <a:custGeom>
              <a:avLst/>
              <a:gdLst>
                <a:gd name="T0" fmla="*/ 114 w 315"/>
                <a:gd name="T1" fmla="*/ 127 h 184"/>
                <a:gd name="T2" fmla="*/ 57 w 315"/>
                <a:gd name="T3" fmla="*/ 184 h 184"/>
                <a:gd name="T4" fmla="*/ 0 w 315"/>
                <a:gd name="T5" fmla="*/ 127 h 184"/>
                <a:gd name="T6" fmla="*/ 57 w 315"/>
                <a:gd name="T7" fmla="*/ 70 h 184"/>
                <a:gd name="T8" fmla="*/ 114 w 315"/>
                <a:gd name="T9" fmla="*/ 127 h 184"/>
                <a:gd name="T10" fmla="*/ 257 w 315"/>
                <a:gd name="T11" fmla="*/ 70 h 184"/>
                <a:gd name="T12" fmla="*/ 200 w 315"/>
                <a:gd name="T13" fmla="*/ 127 h 184"/>
                <a:gd name="T14" fmla="*/ 257 w 315"/>
                <a:gd name="T15" fmla="*/ 184 h 184"/>
                <a:gd name="T16" fmla="*/ 315 w 315"/>
                <a:gd name="T17" fmla="*/ 127 h 184"/>
                <a:gd name="T18" fmla="*/ 257 w 315"/>
                <a:gd name="T19" fmla="*/ 70 h 184"/>
                <a:gd name="T20" fmla="*/ 86 w 315"/>
                <a:gd name="T21" fmla="*/ 42 h 184"/>
                <a:gd name="T22" fmla="*/ 152 w 315"/>
                <a:gd name="T23" fmla="*/ 118 h 184"/>
                <a:gd name="T24" fmla="*/ 162 w 315"/>
                <a:gd name="T25" fmla="*/ 126 h 184"/>
                <a:gd name="T26" fmla="*/ 172 w 315"/>
                <a:gd name="T27" fmla="*/ 127 h 184"/>
                <a:gd name="T28" fmla="*/ 257 w 315"/>
                <a:gd name="T29" fmla="*/ 127 h 184"/>
                <a:gd name="T30" fmla="*/ 211 w 315"/>
                <a:gd name="T31" fmla="*/ 31 h 184"/>
                <a:gd name="T32" fmla="*/ 134 w 315"/>
                <a:gd name="T33" fmla="*/ 0 h 184"/>
                <a:gd name="T34" fmla="*/ 110 w 315"/>
                <a:gd name="T35" fmla="*/ 0 h 184"/>
                <a:gd name="T36" fmla="*/ 100 w 315"/>
                <a:gd name="T37" fmla="*/ 4 h 184"/>
                <a:gd name="T38" fmla="*/ 94 w 315"/>
                <a:gd name="T39" fmla="*/ 14 h 184"/>
                <a:gd name="T40" fmla="*/ 57 w 315"/>
                <a:gd name="T41" fmla="*/ 127 h 184"/>
                <a:gd name="T42" fmla="*/ 175 w 315"/>
                <a:gd name="T43" fmla="*/ 127 h 184"/>
                <a:gd name="T44" fmla="*/ 219 w 315"/>
                <a:gd name="T45" fmla="*/ 10 h 184"/>
                <a:gd name="T46" fmla="*/ 211 w 315"/>
                <a:gd name="T47" fmla="*/ 31 h 184"/>
                <a:gd name="T48" fmla="*/ 89 w 315"/>
                <a:gd name="T49" fmla="*/ 31 h 184"/>
                <a:gd name="T50" fmla="*/ 234 w 315"/>
                <a:gd name="T51" fmla="*/ 10 h 184"/>
                <a:gd name="T52" fmla="*/ 189 w 315"/>
                <a:gd name="T53" fmla="*/ 1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15" h="184">
                  <a:moveTo>
                    <a:pt x="114" y="127"/>
                  </a:moveTo>
                  <a:cubicBezTo>
                    <a:pt x="114" y="159"/>
                    <a:pt x="89" y="184"/>
                    <a:pt x="57" y="184"/>
                  </a:cubicBezTo>
                  <a:cubicBezTo>
                    <a:pt x="25" y="184"/>
                    <a:pt x="0" y="159"/>
                    <a:pt x="0" y="127"/>
                  </a:cubicBezTo>
                  <a:cubicBezTo>
                    <a:pt x="0" y="95"/>
                    <a:pt x="25" y="70"/>
                    <a:pt x="57" y="70"/>
                  </a:cubicBezTo>
                  <a:cubicBezTo>
                    <a:pt x="89" y="70"/>
                    <a:pt x="114" y="95"/>
                    <a:pt x="114" y="127"/>
                  </a:cubicBezTo>
                  <a:close/>
                  <a:moveTo>
                    <a:pt x="257" y="70"/>
                  </a:moveTo>
                  <a:cubicBezTo>
                    <a:pt x="226" y="70"/>
                    <a:pt x="200" y="95"/>
                    <a:pt x="200" y="127"/>
                  </a:cubicBezTo>
                  <a:cubicBezTo>
                    <a:pt x="200" y="159"/>
                    <a:pt x="226" y="184"/>
                    <a:pt x="257" y="184"/>
                  </a:cubicBezTo>
                  <a:cubicBezTo>
                    <a:pt x="289" y="184"/>
                    <a:pt x="315" y="159"/>
                    <a:pt x="315" y="127"/>
                  </a:cubicBezTo>
                  <a:cubicBezTo>
                    <a:pt x="315" y="95"/>
                    <a:pt x="289" y="70"/>
                    <a:pt x="257" y="70"/>
                  </a:cubicBezTo>
                  <a:close/>
                  <a:moveTo>
                    <a:pt x="86" y="42"/>
                  </a:moveTo>
                  <a:cubicBezTo>
                    <a:pt x="152" y="118"/>
                    <a:pt x="152" y="118"/>
                    <a:pt x="152" y="118"/>
                  </a:cubicBezTo>
                  <a:cubicBezTo>
                    <a:pt x="152" y="118"/>
                    <a:pt x="158" y="125"/>
                    <a:pt x="162" y="126"/>
                  </a:cubicBezTo>
                  <a:cubicBezTo>
                    <a:pt x="166" y="127"/>
                    <a:pt x="172" y="127"/>
                    <a:pt x="172" y="127"/>
                  </a:cubicBezTo>
                  <a:cubicBezTo>
                    <a:pt x="257" y="127"/>
                    <a:pt x="257" y="127"/>
                    <a:pt x="257" y="127"/>
                  </a:cubicBezTo>
                  <a:cubicBezTo>
                    <a:pt x="211" y="31"/>
                    <a:pt x="211" y="31"/>
                    <a:pt x="211" y="31"/>
                  </a:cubicBezTo>
                  <a:moveTo>
                    <a:pt x="134" y="0"/>
                  </a:moveTo>
                  <a:cubicBezTo>
                    <a:pt x="110" y="0"/>
                    <a:pt x="110" y="0"/>
                    <a:pt x="110" y="0"/>
                  </a:cubicBezTo>
                  <a:cubicBezTo>
                    <a:pt x="110" y="0"/>
                    <a:pt x="104" y="1"/>
                    <a:pt x="100" y="4"/>
                  </a:cubicBezTo>
                  <a:cubicBezTo>
                    <a:pt x="97" y="7"/>
                    <a:pt x="94" y="14"/>
                    <a:pt x="94" y="14"/>
                  </a:cubicBezTo>
                  <a:cubicBezTo>
                    <a:pt x="57" y="127"/>
                    <a:pt x="57" y="127"/>
                    <a:pt x="57" y="127"/>
                  </a:cubicBezTo>
                  <a:moveTo>
                    <a:pt x="175" y="127"/>
                  </a:moveTo>
                  <a:cubicBezTo>
                    <a:pt x="219" y="10"/>
                    <a:pt x="219" y="10"/>
                    <a:pt x="219" y="10"/>
                  </a:cubicBezTo>
                  <a:moveTo>
                    <a:pt x="211" y="31"/>
                  </a:moveTo>
                  <a:cubicBezTo>
                    <a:pt x="89" y="31"/>
                    <a:pt x="89" y="31"/>
                    <a:pt x="89" y="31"/>
                  </a:cubicBezTo>
                  <a:moveTo>
                    <a:pt x="234" y="10"/>
                  </a:moveTo>
                  <a:cubicBezTo>
                    <a:pt x="189" y="10"/>
                    <a:pt x="189" y="10"/>
                    <a:pt x="189" y="10"/>
                  </a:cubicBez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0D0D0D"/>
                    </a:gs>
                    <a:gs pos="100000">
                      <a:srgbClr val="0D0D0D"/>
                    </a:gs>
                  </a:gsLst>
                  <a:lin ang="5400000" scaled="0"/>
                </a:gradFill>
                <a:effectLst/>
                <a:uLnTx/>
                <a:uFillTx/>
                <a:latin typeface="Segoe UI"/>
                <a:ea typeface="+mn-ea"/>
                <a:cs typeface="+mn-cs"/>
              </a:endParaRPr>
            </a:p>
          </p:txBody>
        </p:sp>
        <p:sp>
          <p:nvSpPr>
            <p:cNvPr id="1233" name="camera_4" title="Icon of a security camera">
              <a:extLst>
                <a:ext uri="{FF2B5EF4-FFF2-40B4-BE49-F238E27FC236}">
                  <a16:creationId xmlns:a16="http://schemas.microsoft.com/office/drawing/2014/main" id="{7877D59B-A8D6-4DA7-9AA8-31334B982B8A}"/>
                </a:ext>
              </a:extLst>
            </p:cNvPr>
            <p:cNvSpPr>
              <a:spLocks noChangeAspect="1" noEditPoints="1"/>
            </p:cNvSpPr>
            <p:nvPr/>
          </p:nvSpPr>
          <p:spPr bwMode="auto">
            <a:xfrm>
              <a:off x="3620405" y="2222885"/>
              <a:ext cx="296030" cy="238062"/>
            </a:xfrm>
            <a:custGeom>
              <a:avLst/>
              <a:gdLst>
                <a:gd name="T0" fmla="*/ 284 w 297"/>
                <a:gd name="T1" fmla="*/ 84 h 238"/>
                <a:gd name="T2" fmla="*/ 13 w 297"/>
                <a:gd name="T3" fmla="*/ 84 h 238"/>
                <a:gd name="T4" fmla="*/ 0 w 297"/>
                <a:gd name="T5" fmla="*/ 71 h 238"/>
                <a:gd name="T6" fmla="*/ 0 w 297"/>
                <a:gd name="T7" fmla="*/ 13 h 238"/>
                <a:gd name="T8" fmla="*/ 13 w 297"/>
                <a:gd name="T9" fmla="*/ 0 h 238"/>
                <a:gd name="T10" fmla="*/ 284 w 297"/>
                <a:gd name="T11" fmla="*/ 0 h 238"/>
                <a:gd name="T12" fmla="*/ 297 w 297"/>
                <a:gd name="T13" fmla="*/ 13 h 238"/>
                <a:gd name="T14" fmla="*/ 297 w 297"/>
                <a:gd name="T15" fmla="*/ 71 h 238"/>
                <a:gd name="T16" fmla="*/ 284 w 297"/>
                <a:gd name="T17" fmla="*/ 84 h 238"/>
                <a:gd name="T18" fmla="*/ 31 w 297"/>
                <a:gd name="T19" fmla="*/ 84 h 238"/>
                <a:gd name="T20" fmla="*/ 31 w 297"/>
                <a:gd name="T21" fmla="*/ 121 h 238"/>
                <a:gd name="T22" fmla="*/ 149 w 297"/>
                <a:gd name="T23" fmla="*/ 238 h 238"/>
                <a:gd name="T24" fmla="*/ 149 w 297"/>
                <a:gd name="T25" fmla="*/ 238 h 238"/>
                <a:gd name="T26" fmla="*/ 266 w 297"/>
                <a:gd name="T27" fmla="*/ 121 h 238"/>
                <a:gd name="T28" fmla="*/ 266 w 297"/>
                <a:gd name="T29" fmla="*/ 84 h 238"/>
                <a:gd name="T30" fmla="*/ 207 w 297"/>
                <a:gd name="T31" fmla="*/ 223 h 238"/>
                <a:gd name="T32" fmla="*/ 207 w 297"/>
                <a:gd name="T33" fmla="*/ 174 h 238"/>
                <a:gd name="T34" fmla="*/ 149 w 297"/>
                <a:gd name="T35" fmla="*/ 115 h 238"/>
                <a:gd name="T36" fmla="*/ 149 w 297"/>
                <a:gd name="T37" fmla="*/ 115 h 238"/>
                <a:gd name="T38" fmla="*/ 90 w 297"/>
                <a:gd name="T39" fmla="*/ 174 h 238"/>
                <a:gd name="T40" fmla="*/ 90 w 297"/>
                <a:gd name="T41" fmla="*/ 223 h 238"/>
                <a:gd name="T42" fmla="*/ 149 w 297"/>
                <a:gd name="T43" fmla="*/ 135 h 238"/>
                <a:gd name="T44" fmla="*/ 112 w 297"/>
                <a:gd name="T45" fmla="*/ 172 h 238"/>
                <a:gd name="T46" fmla="*/ 149 w 297"/>
                <a:gd name="T47" fmla="*/ 209 h 238"/>
                <a:gd name="T48" fmla="*/ 185 w 297"/>
                <a:gd name="T49" fmla="*/ 172 h 238"/>
                <a:gd name="T50" fmla="*/ 149 w 297"/>
                <a:gd name="T51" fmla="*/ 135 h 238"/>
                <a:gd name="T52" fmla="*/ 266 w 297"/>
                <a:gd name="T53" fmla="*/ 41 h 238"/>
                <a:gd name="T54" fmla="*/ 259 w 297"/>
                <a:gd name="T55" fmla="*/ 48 h 238"/>
                <a:gd name="T56" fmla="*/ 266 w 297"/>
                <a:gd name="T57" fmla="*/ 56 h 238"/>
                <a:gd name="T58" fmla="*/ 274 w 297"/>
                <a:gd name="T59" fmla="*/ 48 h 238"/>
                <a:gd name="T60" fmla="*/ 266 w 297"/>
                <a:gd name="T61" fmla="*/ 41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97" h="238">
                  <a:moveTo>
                    <a:pt x="284" y="84"/>
                  </a:moveTo>
                  <a:cubicBezTo>
                    <a:pt x="13" y="84"/>
                    <a:pt x="13" y="84"/>
                    <a:pt x="13" y="84"/>
                  </a:cubicBezTo>
                  <a:cubicBezTo>
                    <a:pt x="6" y="84"/>
                    <a:pt x="0" y="78"/>
                    <a:pt x="0" y="71"/>
                  </a:cubicBezTo>
                  <a:cubicBezTo>
                    <a:pt x="0" y="13"/>
                    <a:pt x="0" y="13"/>
                    <a:pt x="0" y="13"/>
                  </a:cubicBezTo>
                  <a:cubicBezTo>
                    <a:pt x="0" y="6"/>
                    <a:pt x="6" y="0"/>
                    <a:pt x="13" y="0"/>
                  </a:cubicBezTo>
                  <a:cubicBezTo>
                    <a:pt x="284" y="0"/>
                    <a:pt x="284" y="0"/>
                    <a:pt x="284" y="0"/>
                  </a:cubicBezTo>
                  <a:cubicBezTo>
                    <a:pt x="291" y="0"/>
                    <a:pt x="297" y="6"/>
                    <a:pt x="297" y="13"/>
                  </a:cubicBezTo>
                  <a:cubicBezTo>
                    <a:pt x="297" y="71"/>
                    <a:pt x="297" y="71"/>
                    <a:pt x="297" y="71"/>
                  </a:cubicBezTo>
                  <a:cubicBezTo>
                    <a:pt x="297" y="78"/>
                    <a:pt x="291" y="84"/>
                    <a:pt x="284" y="84"/>
                  </a:cubicBezTo>
                  <a:close/>
                  <a:moveTo>
                    <a:pt x="31" y="84"/>
                  </a:moveTo>
                  <a:cubicBezTo>
                    <a:pt x="31" y="121"/>
                    <a:pt x="31" y="121"/>
                    <a:pt x="31" y="121"/>
                  </a:cubicBezTo>
                  <a:cubicBezTo>
                    <a:pt x="31" y="185"/>
                    <a:pt x="84" y="238"/>
                    <a:pt x="149" y="238"/>
                  </a:cubicBezTo>
                  <a:cubicBezTo>
                    <a:pt x="149" y="238"/>
                    <a:pt x="149" y="238"/>
                    <a:pt x="149" y="238"/>
                  </a:cubicBezTo>
                  <a:cubicBezTo>
                    <a:pt x="213" y="238"/>
                    <a:pt x="266" y="185"/>
                    <a:pt x="266" y="121"/>
                  </a:cubicBezTo>
                  <a:cubicBezTo>
                    <a:pt x="266" y="84"/>
                    <a:pt x="266" y="84"/>
                    <a:pt x="266" y="84"/>
                  </a:cubicBezTo>
                  <a:moveTo>
                    <a:pt x="207" y="223"/>
                  </a:moveTo>
                  <a:cubicBezTo>
                    <a:pt x="207" y="174"/>
                    <a:pt x="207" y="174"/>
                    <a:pt x="207" y="174"/>
                  </a:cubicBezTo>
                  <a:cubicBezTo>
                    <a:pt x="207" y="141"/>
                    <a:pt x="181" y="115"/>
                    <a:pt x="149" y="115"/>
                  </a:cubicBezTo>
                  <a:cubicBezTo>
                    <a:pt x="149" y="115"/>
                    <a:pt x="149" y="115"/>
                    <a:pt x="149" y="115"/>
                  </a:cubicBezTo>
                  <a:cubicBezTo>
                    <a:pt x="117" y="115"/>
                    <a:pt x="90" y="141"/>
                    <a:pt x="90" y="174"/>
                  </a:cubicBezTo>
                  <a:cubicBezTo>
                    <a:pt x="90" y="223"/>
                    <a:pt x="90" y="223"/>
                    <a:pt x="90" y="223"/>
                  </a:cubicBezTo>
                  <a:moveTo>
                    <a:pt x="149" y="135"/>
                  </a:moveTo>
                  <a:cubicBezTo>
                    <a:pt x="128" y="135"/>
                    <a:pt x="112" y="152"/>
                    <a:pt x="112" y="172"/>
                  </a:cubicBezTo>
                  <a:cubicBezTo>
                    <a:pt x="112" y="192"/>
                    <a:pt x="128" y="209"/>
                    <a:pt x="149" y="209"/>
                  </a:cubicBezTo>
                  <a:cubicBezTo>
                    <a:pt x="169" y="209"/>
                    <a:pt x="185" y="192"/>
                    <a:pt x="185" y="172"/>
                  </a:cubicBezTo>
                  <a:cubicBezTo>
                    <a:pt x="185" y="152"/>
                    <a:pt x="169" y="135"/>
                    <a:pt x="149" y="135"/>
                  </a:cubicBezTo>
                  <a:close/>
                  <a:moveTo>
                    <a:pt x="266" y="41"/>
                  </a:moveTo>
                  <a:cubicBezTo>
                    <a:pt x="262" y="41"/>
                    <a:pt x="259" y="44"/>
                    <a:pt x="259" y="48"/>
                  </a:cubicBezTo>
                  <a:cubicBezTo>
                    <a:pt x="259" y="53"/>
                    <a:pt x="262" y="56"/>
                    <a:pt x="266" y="56"/>
                  </a:cubicBezTo>
                  <a:cubicBezTo>
                    <a:pt x="270" y="56"/>
                    <a:pt x="274" y="53"/>
                    <a:pt x="274" y="48"/>
                  </a:cubicBezTo>
                  <a:cubicBezTo>
                    <a:pt x="274" y="44"/>
                    <a:pt x="270" y="41"/>
                    <a:pt x="266" y="41"/>
                  </a:cubicBezTo>
                  <a:close/>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0D0D0D"/>
                    </a:gs>
                    <a:gs pos="100000">
                      <a:srgbClr val="0D0D0D"/>
                    </a:gs>
                  </a:gsLst>
                  <a:lin ang="5400000" scaled="0"/>
                </a:gradFill>
                <a:effectLst/>
                <a:uLnTx/>
                <a:uFillTx/>
                <a:latin typeface="Segoe UI"/>
                <a:ea typeface="+mn-ea"/>
                <a:cs typeface="+mn-cs"/>
              </a:endParaRPr>
            </a:p>
          </p:txBody>
        </p:sp>
        <p:sp>
          <p:nvSpPr>
            <p:cNvPr id="1234" name="scanner_2" title="Icon of a barcode scanner">
              <a:extLst>
                <a:ext uri="{FF2B5EF4-FFF2-40B4-BE49-F238E27FC236}">
                  <a16:creationId xmlns:a16="http://schemas.microsoft.com/office/drawing/2014/main" id="{8823CCC0-543C-44AB-B976-B3ACAA144C54}"/>
                </a:ext>
              </a:extLst>
            </p:cNvPr>
            <p:cNvSpPr>
              <a:spLocks noChangeAspect="1" noEditPoints="1"/>
            </p:cNvSpPr>
            <p:nvPr/>
          </p:nvSpPr>
          <p:spPr bwMode="auto">
            <a:xfrm>
              <a:off x="4028561" y="2413470"/>
              <a:ext cx="219783" cy="261868"/>
            </a:xfrm>
            <a:custGeom>
              <a:avLst/>
              <a:gdLst>
                <a:gd name="T0" fmla="*/ 61 w 238"/>
                <a:gd name="T1" fmla="*/ 120 h 286"/>
                <a:gd name="T2" fmla="*/ 57 w 238"/>
                <a:gd name="T3" fmla="*/ 116 h 286"/>
                <a:gd name="T4" fmla="*/ 40 w 238"/>
                <a:gd name="T5" fmla="*/ 57 h 286"/>
                <a:gd name="T6" fmla="*/ 62 w 238"/>
                <a:gd name="T7" fmla="*/ 7 h 286"/>
                <a:gd name="T8" fmla="*/ 230 w 238"/>
                <a:gd name="T9" fmla="*/ 101 h 286"/>
                <a:gd name="T10" fmla="*/ 40 w 238"/>
                <a:gd name="T11" fmla="*/ 64 h 286"/>
                <a:gd name="T12" fmla="*/ 24 w 238"/>
                <a:gd name="T13" fmla="*/ 1 h 286"/>
                <a:gd name="T14" fmla="*/ 2 w 238"/>
                <a:gd name="T15" fmla="*/ 50 h 286"/>
                <a:gd name="T16" fmla="*/ 19 w 238"/>
                <a:gd name="T17" fmla="*/ 108 h 286"/>
                <a:gd name="T18" fmla="*/ 23 w 238"/>
                <a:gd name="T19" fmla="*/ 112 h 286"/>
                <a:gd name="T20" fmla="*/ 31 w 238"/>
                <a:gd name="T21" fmla="*/ 114 h 286"/>
                <a:gd name="T22" fmla="*/ 116 w 238"/>
                <a:gd name="T23" fmla="*/ 129 h 286"/>
                <a:gd name="T24" fmla="*/ 150 w 238"/>
                <a:gd name="T25" fmla="*/ 286 h 286"/>
                <a:gd name="T26" fmla="*/ 228 w 238"/>
                <a:gd name="T27" fmla="*/ 286 h 286"/>
                <a:gd name="T28" fmla="*/ 197 w 238"/>
                <a:gd name="T29" fmla="*/ 131 h 286"/>
                <a:gd name="T30" fmla="*/ 234 w 238"/>
                <a:gd name="T31" fmla="*/ 88 h 286"/>
                <a:gd name="T32" fmla="*/ 226 w 238"/>
                <a:gd name="T33" fmla="*/ 49 h 286"/>
                <a:gd name="T34" fmla="*/ 210 w 238"/>
                <a:gd name="T35" fmla="*/ 39 h 286"/>
                <a:gd name="T36" fmla="*/ 187 w 238"/>
                <a:gd name="T37" fmla="*/ 33 h 286"/>
                <a:gd name="T38" fmla="*/ 29 w 238"/>
                <a:gd name="T39" fmla="*/ 1 h 286"/>
                <a:gd name="T40" fmla="*/ 24 w 238"/>
                <a:gd name="T41" fmla="*/ 1 h 286"/>
                <a:gd name="T42" fmla="*/ 150 w 238"/>
                <a:gd name="T43" fmla="*/ 286 h 286"/>
                <a:gd name="T44" fmla="*/ 117 w 238"/>
                <a:gd name="T45" fmla="*/ 286 h 286"/>
                <a:gd name="T46" fmla="*/ 79 w 238"/>
                <a:gd name="T47" fmla="*/ 123 h 286"/>
                <a:gd name="T48" fmla="*/ 79 w 238"/>
                <a:gd name="T49" fmla="*/ 168 h 286"/>
                <a:gd name="T50" fmla="*/ 68 w 238"/>
                <a:gd name="T51" fmla="*/ 190 h 286"/>
                <a:gd name="T52" fmla="*/ 129 w 238"/>
                <a:gd name="T53" fmla="*/ 19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38" h="286">
                  <a:moveTo>
                    <a:pt x="61" y="120"/>
                  </a:moveTo>
                  <a:cubicBezTo>
                    <a:pt x="60" y="119"/>
                    <a:pt x="60" y="119"/>
                    <a:pt x="57" y="116"/>
                  </a:cubicBezTo>
                  <a:cubicBezTo>
                    <a:pt x="51" y="107"/>
                    <a:pt x="38" y="82"/>
                    <a:pt x="40" y="57"/>
                  </a:cubicBezTo>
                  <a:cubicBezTo>
                    <a:pt x="42" y="33"/>
                    <a:pt x="52" y="16"/>
                    <a:pt x="62" y="7"/>
                  </a:cubicBezTo>
                  <a:moveTo>
                    <a:pt x="230" y="101"/>
                  </a:moveTo>
                  <a:cubicBezTo>
                    <a:pt x="40" y="64"/>
                    <a:pt x="40" y="64"/>
                    <a:pt x="40" y="64"/>
                  </a:cubicBezTo>
                  <a:moveTo>
                    <a:pt x="24" y="1"/>
                  </a:moveTo>
                  <a:cubicBezTo>
                    <a:pt x="14" y="10"/>
                    <a:pt x="4" y="27"/>
                    <a:pt x="2" y="50"/>
                  </a:cubicBezTo>
                  <a:cubicBezTo>
                    <a:pt x="0" y="75"/>
                    <a:pt x="12" y="99"/>
                    <a:pt x="19" y="108"/>
                  </a:cubicBezTo>
                  <a:cubicBezTo>
                    <a:pt x="21" y="111"/>
                    <a:pt x="22" y="112"/>
                    <a:pt x="23" y="112"/>
                  </a:cubicBezTo>
                  <a:cubicBezTo>
                    <a:pt x="24" y="113"/>
                    <a:pt x="31" y="114"/>
                    <a:pt x="31" y="114"/>
                  </a:cubicBezTo>
                  <a:cubicBezTo>
                    <a:pt x="116" y="129"/>
                    <a:pt x="116" y="129"/>
                    <a:pt x="116" y="129"/>
                  </a:cubicBezTo>
                  <a:cubicBezTo>
                    <a:pt x="150" y="286"/>
                    <a:pt x="150" y="286"/>
                    <a:pt x="150" y="286"/>
                  </a:cubicBezTo>
                  <a:cubicBezTo>
                    <a:pt x="228" y="286"/>
                    <a:pt x="228" y="286"/>
                    <a:pt x="228" y="286"/>
                  </a:cubicBezTo>
                  <a:cubicBezTo>
                    <a:pt x="197" y="131"/>
                    <a:pt x="197" y="131"/>
                    <a:pt x="197" y="131"/>
                  </a:cubicBezTo>
                  <a:cubicBezTo>
                    <a:pt x="197" y="131"/>
                    <a:pt x="226" y="123"/>
                    <a:pt x="234" y="88"/>
                  </a:cubicBezTo>
                  <a:cubicBezTo>
                    <a:pt x="238" y="73"/>
                    <a:pt x="233" y="57"/>
                    <a:pt x="226" y="49"/>
                  </a:cubicBezTo>
                  <a:cubicBezTo>
                    <a:pt x="219" y="42"/>
                    <a:pt x="214" y="41"/>
                    <a:pt x="210" y="39"/>
                  </a:cubicBezTo>
                  <a:cubicBezTo>
                    <a:pt x="206" y="38"/>
                    <a:pt x="187" y="33"/>
                    <a:pt x="187" y="33"/>
                  </a:cubicBezTo>
                  <a:cubicBezTo>
                    <a:pt x="29" y="1"/>
                    <a:pt x="29" y="1"/>
                    <a:pt x="29" y="1"/>
                  </a:cubicBezTo>
                  <a:cubicBezTo>
                    <a:pt x="29" y="1"/>
                    <a:pt x="26" y="0"/>
                    <a:pt x="24" y="1"/>
                  </a:cubicBezTo>
                  <a:close/>
                  <a:moveTo>
                    <a:pt x="150" y="286"/>
                  </a:moveTo>
                  <a:cubicBezTo>
                    <a:pt x="117" y="286"/>
                    <a:pt x="117" y="286"/>
                    <a:pt x="117" y="286"/>
                  </a:cubicBezTo>
                  <a:moveTo>
                    <a:pt x="79" y="123"/>
                  </a:moveTo>
                  <a:cubicBezTo>
                    <a:pt x="79" y="123"/>
                    <a:pt x="79" y="156"/>
                    <a:pt x="79" y="168"/>
                  </a:cubicBezTo>
                  <a:cubicBezTo>
                    <a:pt x="78" y="179"/>
                    <a:pt x="68" y="190"/>
                    <a:pt x="68" y="190"/>
                  </a:cubicBezTo>
                  <a:cubicBezTo>
                    <a:pt x="129" y="190"/>
                    <a:pt x="129" y="190"/>
                    <a:pt x="129" y="190"/>
                  </a:cubicBezTo>
                </a:path>
              </a:pathLst>
            </a:custGeom>
            <a:noFill/>
            <a:ln w="12700" cap="sq">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0D0D0D"/>
                    </a:gs>
                    <a:gs pos="100000">
                      <a:srgbClr val="0D0D0D"/>
                    </a:gs>
                  </a:gsLst>
                  <a:lin ang="5400000" scaled="0"/>
                </a:gradFill>
                <a:effectLst/>
                <a:uLnTx/>
                <a:uFillTx/>
                <a:latin typeface="Segoe UI"/>
                <a:ea typeface="+mn-ea"/>
                <a:cs typeface="+mn-cs"/>
              </a:endParaRPr>
            </a:p>
          </p:txBody>
        </p:sp>
        <p:sp>
          <p:nvSpPr>
            <p:cNvPr id="1235" name="bus" title="Icon of a bus">
              <a:extLst>
                <a:ext uri="{FF2B5EF4-FFF2-40B4-BE49-F238E27FC236}">
                  <a16:creationId xmlns:a16="http://schemas.microsoft.com/office/drawing/2014/main" id="{5049F3A4-CE6C-4593-87E1-8D3475C05880}"/>
                </a:ext>
              </a:extLst>
            </p:cNvPr>
            <p:cNvSpPr>
              <a:spLocks noChangeAspect="1" noEditPoints="1"/>
            </p:cNvSpPr>
            <p:nvPr/>
          </p:nvSpPr>
          <p:spPr bwMode="auto">
            <a:xfrm>
              <a:off x="3255957" y="2003362"/>
              <a:ext cx="261869" cy="261868"/>
            </a:xfrm>
            <a:custGeom>
              <a:avLst/>
              <a:gdLst>
                <a:gd name="T0" fmla="*/ 290 w 344"/>
                <a:gd name="T1" fmla="*/ 0 h 343"/>
                <a:gd name="T2" fmla="*/ 318 w 344"/>
                <a:gd name="T3" fmla="*/ 28 h 343"/>
                <a:gd name="T4" fmla="*/ 318 w 344"/>
                <a:gd name="T5" fmla="*/ 314 h 343"/>
                <a:gd name="T6" fmla="*/ 25 w 344"/>
                <a:gd name="T7" fmla="*/ 314 h 343"/>
                <a:gd name="T8" fmla="*/ 25 w 344"/>
                <a:gd name="T9" fmla="*/ 28 h 343"/>
                <a:gd name="T10" fmla="*/ 54 w 344"/>
                <a:gd name="T11" fmla="*/ 0 h 343"/>
                <a:gd name="T12" fmla="*/ 290 w 344"/>
                <a:gd name="T13" fmla="*/ 0 h 343"/>
                <a:gd name="T14" fmla="*/ 104 w 344"/>
                <a:gd name="T15" fmla="*/ 46 h 343"/>
                <a:gd name="T16" fmla="*/ 237 w 344"/>
                <a:gd name="T17" fmla="*/ 46 h 343"/>
                <a:gd name="T18" fmla="*/ 60 w 344"/>
                <a:gd name="T19" fmla="*/ 224 h 343"/>
                <a:gd name="T20" fmla="*/ 104 w 344"/>
                <a:gd name="T21" fmla="*/ 224 h 343"/>
                <a:gd name="T22" fmla="*/ 237 w 344"/>
                <a:gd name="T23" fmla="*/ 224 h 343"/>
                <a:gd name="T24" fmla="*/ 281 w 344"/>
                <a:gd name="T25" fmla="*/ 224 h 343"/>
                <a:gd name="T26" fmla="*/ 25 w 344"/>
                <a:gd name="T27" fmla="*/ 92 h 343"/>
                <a:gd name="T28" fmla="*/ 318 w 344"/>
                <a:gd name="T29" fmla="*/ 92 h 343"/>
                <a:gd name="T30" fmla="*/ 25 w 344"/>
                <a:gd name="T31" fmla="*/ 179 h 343"/>
                <a:gd name="T32" fmla="*/ 318 w 344"/>
                <a:gd name="T33" fmla="*/ 179 h 343"/>
                <a:gd name="T34" fmla="*/ 25 w 344"/>
                <a:gd name="T35" fmla="*/ 268 h 343"/>
                <a:gd name="T36" fmla="*/ 318 w 344"/>
                <a:gd name="T37" fmla="*/ 268 h 343"/>
                <a:gd name="T38" fmla="*/ 172 w 344"/>
                <a:gd name="T39" fmla="*/ 92 h 343"/>
                <a:gd name="T40" fmla="*/ 172 w 344"/>
                <a:gd name="T41" fmla="*/ 179 h 343"/>
                <a:gd name="T42" fmla="*/ 318 w 344"/>
                <a:gd name="T43" fmla="*/ 124 h 343"/>
                <a:gd name="T44" fmla="*/ 344 w 344"/>
                <a:gd name="T45" fmla="*/ 124 h 343"/>
                <a:gd name="T46" fmla="*/ 344 w 344"/>
                <a:gd name="T47" fmla="*/ 83 h 343"/>
                <a:gd name="T48" fmla="*/ 318 w 344"/>
                <a:gd name="T49" fmla="*/ 83 h 343"/>
                <a:gd name="T50" fmla="*/ 240 w 344"/>
                <a:gd name="T51" fmla="*/ 314 h 343"/>
                <a:gd name="T52" fmla="*/ 240 w 344"/>
                <a:gd name="T53" fmla="*/ 343 h 343"/>
                <a:gd name="T54" fmla="*/ 301 w 344"/>
                <a:gd name="T55" fmla="*/ 343 h 343"/>
                <a:gd name="T56" fmla="*/ 301 w 344"/>
                <a:gd name="T57" fmla="*/ 314 h 343"/>
                <a:gd name="T58" fmla="*/ 38 w 344"/>
                <a:gd name="T59" fmla="*/ 314 h 343"/>
                <a:gd name="T60" fmla="*/ 38 w 344"/>
                <a:gd name="T61" fmla="*/ 343 h 343"/>
                <a:gd name="T62" fmla="*/ 98 w 344"/>
                <a:gd name="T63" fmla="*/ 343 h 343"/>
                <a:gd name="T64" fmla="*/ 98 w 344"/>
                <a:gd name="T65" fmla="*/ 314 h 343"/>
                <a:gd name="T66" fmla="*/ 25 w 344"/>
                <a:gd name="T67" fmla="*/ 83 h 343"/>
                <a:gd name="T68" fmla="*/ 0 w 344"/>
                <a:gd name="T69" fmla="*/ 83 h 343"/>
                <a:gd name="T70" fmla="*/ 0 w 344"/>
                <a:gd name="T71" fmla="*/ 124 h 343"/>
                <a:gd name="T72" fmla="*/ 25 w 344"/>
                <a:gd name="T73" fmla="*/ 124 h 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44" h="343">
                  <a:moveTo>
                    <a:pt x="290" y="0"/>
                  </a:moveTo>
                  <a:cubicBezTo>
                    <a:pt x="305" y="0"/>
                    <a:pt x="318" y="12"/>
                    <a:pt x="318" y="28"/>
                  </a:cubicBezTo>
                  <a:cubicBezTo>
                    <a:pt x="318" y="314"/>
                    <a:pt x="318" y="314"/>
                    <a:pt x="318" y="314"/>
                  </a:cubicBezTo>
                  <a:cubicBezTo>
                    <a:pt x="25" y="314"/>
                    <a:pt x="25" y="314"/>
                    <a:pt x="25" y="314"/>
                  </a:cubicBezTo>
                  <a:cubicBezTo>
                    <a:pt x="25" y="28"/>
                    <a:pt x="25" y="28"/>
                    <a:pt x="25" y="28"/>
                  </a:cubicBezTo>
                  <a:cubicBezTo>
                    <a:pt x="25" y="12"/>
                    <a:pt x="38" y="0"/>
                    <a:pt x="54" y="0"/>
                  </a:cubicBezTo>
                  <a:lnTo>
                    <a:pt x="290" y="0"/>
                  </a:lnTo>
                  <a:close/>
                  <a:moveTo>
                    <a:pt x="104" y="46"/>
                  </a:moveTo>
                  <a:cubicBezTo>
                    <a:pt x="237" y="46"/>
                    <a:pt x="237" y="46"/>
                    <a:pt x="237" y="46"/>
                  </a:cubicBezTo>
                  <a:moveTo>
                    <a:pt x="60" y="224"/>
                  </a:moveTo>
                  <a:cubicBezTo>
                    <a:pt x="104" y="224"/>
                    <a:pt x="104" y="224"/>
                    <a:pt x="104" y="224"/>
                  </a:cubicBezTo>
                  <a:moveTo>
                    <a:pt x="237" y="224"/>
                  </a:moveTo>
                  <a:cubicBezTo>
                    <a:pt x="281" y="224"/>
                    <a:pt x="281" y="224"/>
                    <a:pt x="281" y="224"/>
                  </a:cubicBezTo>
                  <a:moveTo>
                    <a:pt x="25" y="92"/>
                  </a:moveTo>
                  <a:cubicBezTo>
                    <a:pt x="318" y="92"/>
                    <a:pt x="318" y="92"/>
                    <a:pt x="318" y="92"/>
                  </a:cubicBezTo>
                  <a:moveTo>
                    <a:pt x="25" y="179"/>
                  </a:moveTo>
                  <a:cubicBezTo>
                    <a:pt x="318" y="179"/>
                    <a:pt x="318" y="179"/>
                    <a:pt x="318" y="179"/>
                  </a:cubicBezTo>
                  <a:moveTo>
                    <a:pt x="25" y="268"/>
                  </a:moveTo>
                  <a:cubicBezTo>
                    <a:pt x="318" y="268"/>
                    <a:pt x="318" y="268"/>
                    <a:pt x="318" y="268"/>
                  </a:cubicBezTo>
                  <a:moveTo>
                    <a:pt x="172" y="92"/>
                  </a:moveTo>
                  <a:cubicBezTo>
                    <a:pt x="172" y="179"/>
                    <a:pt x="172" y="179"/>
                    <a:pt x="172" y="179"/>
                  </a:cubicBezTo>
                  <a:moveTo>
                    <a:pt x="318" y="124"/>
                  </a:moveTo>
                  <a:cubicBezTo>
                    <a:pt x="344" y="124"/>
                    <a:pt x="344" y="124"/>
                    <a:pt x="344" y="124"/>
                  </a:cubicBezTo>
                  <a:cubicBezTo>
                    <a:pt x="344" y="83"/>
                    <a:pt x="344" y="83"/>
                    <a:pt x="344" y="83"/>
                  </a:cubicBezTo>
                  <a:cubicBezTo>
                    <a:pt x="318" y="83"/>
                    <a:pt x="318" y="83"/>
                    <a:pt x="318" y="83"/>
                  </a:cubicBezTo>
                  <a:moveTo>
                    <a:pt x="240" y="314"/>
                  </a:moveTo>
                  <a:cubicBezTo>
                    <a:pt x="240" y="343"/>
                    <a:pt x="240" y="343"/>
                    <a:pt x="240" y="343"/>
                  </a:cubicBezTo>
                  <a:cubicBezTo>
                    <a:pt x="301" y="343"/>
                    <a:pt x="301" y="343"/>
                    <a:pt x="301" y="343"/>
                  </a:cubicBezTo>
                  <a:cubicBezTo>
                    <a:pt x="301" y="314"/>
                    <a:pt x="301" y="314"/>
                    <a:pt x="301" y="314"/>
                  </a:cubicBezTo>
                  <a:moveTo>
                    <a:pt x="38" y="314"/>
                  </a:moveTo>
                  <a:cubicBezTo>
                    <a:pt x="38" y="343"/>
                    <a:pt x="38" y="343"/>
                    <a:pt x="38" y="343"/>
                  </a:cubicBezTo>
                  <a:cubicBezTo>
                    <a:pt x="98" y="343"/>
                    <a:pt x="98" y="343"/>
                    <a:pt x="98" y="343"/>
                  </a:cubicBezTo>
                  <a:cubicBezTo>
                    <a:pt x="98" y="314"/>
                    <a:pt x="98" y="314"/>
                    <a:pt x="98" y="314"/>
                  </a:cubicBezTo>
                  <a:moveTo>
                    <a:pt x="25" y="83"/>
                  </a:moveTo>
                  <a:cubicBezTo>
                    <a:pt x="0" y="83"/>
                    <a:pt x="0" y="83"/>
                    <a:pt x="0" y="83"/>
                  </a:cubicBezTo>
                  <a:cubicBezTo>
                    <a:pt x="0" y="124"/>
                    <a:pt x="0" y="124"/>
                    <a:pt x="0" y="124"/>
                  </a:cubicBezTo>
                  <a:cubicBezTo>
                    <a:pt x="25" y="124"/>
                    <a:pt x="25" y="124"/>
                    <a:pt x="25" y="124"/>
                  </a:cubicBez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0D0D0D"/>
                    </a:gs>
                    <a:gs pos="100000">
                      <a:srgbClr val="0D0D0D"/>
                    </a:gs>
                  </a:gsLst>
                  <a:lin ang="5400000" scaled="0"/>
                </a:gradFill>
                <a:effectLst/>
                <a:uLnTx/>
                <a:uFillTx/>
                <a:latin typeface="Segoe UI"/>
                <a:ea typeface="+mn-ea"/>
                <a:cs typeface="+mn-cs"/>
              </a:endParaRPr>
            </a:p>
          </p:txBody>
        </p:sp>
        <p:sp>
          <p:nvSpPr>
            <p:cNvPr id="1236" name="Forklift" title="Icon of a forklift carrying boxes">
              <a:extLst>
                <a:ext uri="{FF2B5EF4-FFF2-40B4-BE49-F238E27FC236}">
                  <a16:creationId xmlns:a16="http://schemas.microsoft.com/office/drawing/2014/main" id="{40100A2F-286F-431B-BF65-C7DB2C1E4D65}"/>
                </a:ext>
              </a:extLst>
            </p:cNvPr>
            <p:cNvSpPr>
              <a:spLocks noChangeAspect="1" noEditPoints="1"/>
            </p:cNvSpPr>
            <p:nvPr/>
          </p:nvSpPr>
          <p:spPr bwMode="auto">
            <a:xfrm>
              <a:off x="3665784" y="1692023"/>
              <a:ext cx="282891" cy="261868"/>
            </a:xfrm>
            <a:custGeom>
              <a:avLst/>
              <a:gdLst>
                <a:gd name="T0" fmla="*/ 27 w 349"/>
                <a:gd name="T1" fmla="*/ 296 h 323"/>
                <a:gd name="T2" fmla="*/ 54 w 349"/>
                <a:gd name="T3" fmla="*/ 268 h 323"/>
                <a:gd name="T4" fmla="*/ 81 w 349"/>
                <a:gd name="T5" fmla="*/ 296 h 323"/>
                <a:gd name="T6" fmla="*/ 54 w 349"/>
                <a:gd name="T7" fmla="*/ 323 h 323"/>
                <a:gd name="T8" fmla="*/ 27 w 349"/>
                <a:gd name="T9" fmla="*/ 296 h 323"/>
                <a:gd name="T10" fmla="*/ 183 w 349"/>
                <a:gd name="T11" fmla="*/ 323 h 323"/>
                <a:gd name="T12" fmla="*/ 210 w 349"/>
                <a:gd name="T13" fmla="*/ 296 h 323"/>
                <a:gd name="T14" fmla="*/ 183 w 349"/>
                <a:gd name="T15" fmla="*/ 268 h 323"/>
                <a:gd name="T16" fmla="*/ 155 w 349"/>
                <a:gd name="T17" fmla="*/ 296 h 323"/>
                <a:gd name="T18" fmla="*/ 183 w 349"/>
                <a:gd name="T19" fmla="*/ 323 h 323"/>
                <a:gd name="T20" fmla="*/ 194 w 349"/>
                <a:gd name="T21" fmla="*/ 192 h 323"/>
                <a:gd name="T22" fmla="*/ 159 w 349"/>
                <a:gd name="T23" fmla="*/ 85 h 323"/>
                <a:gd name="T24" fmla="*/ 110 w 349"/>
                <a:gd name="T25" fmla="*/ 39 h 323"/>
                <a:gd name="T26" fmla="*/ 22 w 349"/>
                <a:gd name="T27" fmla="*/ 39 h 323"/>
                <a:gd name="T28" fmla="*/ 0 w 349"/>
                <a:gd name="T29" fmla="*/ 61 h 323"/>
                <a:gd name="T30" fmla="*/ 0 w 349"/>
                <a:gd name="T31" fmla="*/ 296 h 323"/>
                <a:gd name="T32" fmla="*/ 27 w 349"/>
                <a:gd name="T33" fmla="*/ 296 h 323"/>
                <a:gd name="T34" fmla="*/ 81 w 349"/>
                <a:gd name="T35" fmla="*/ 296 h 323"/>
                <a:gd name="T36" fmla="*/ 155 w 349"/>
                <a:gd name="T37" fmla="*/ 296 h 323"/>
                <a:gd name="T38" fmla="*/ 210 w 349"/>
                <a:gd name="T39" fmla="*/ 296 h 323"/>
                <a:gd name="T40" fmla="*/ 235 w 349"/>
                <a:gd name="T41" fmla="*/ 296 h 323"/>
                <a:gd name="T42" fmla="*/ 235 w 349"/>
                <a:gd name="T43" fmla="*/ 0 h 323"/>
                <a:gd name="T44" fmla="*/ 235 w 349"/>
                <a:gd name="T45" fmla="*/ 272 h 323"/>
                <a:gd name="T46" fmla="*/ 349 w 349"/>
                <a:gd name="T47" fmla="*/ 272 h 323"/>
                <a:gd name="T48" fmla="*/ 0 w 349"/>
                <a:gd name="T49" fmla="*/ 139 h 323"/>
                <a:gd name="T50" fmla="*/ 81 w 349"/>
                <a:gd name="T51" fmla="*/ 139 h 323"/>
                <a:gd name="T52" fmla="*/ 81 w 349"/>
                <a:gd name="T53" fmla="*/ 192 h 323"/>
                <a:gd name="T54" fmla="*/ 235 w 349"/>
                <a:gd name="T55" fmla="*/ 192 h 323"/>
                <a:gd name="T56" fmla="*/ 315 w 349"/>
                <a:gd name="T57" fmla="*/ 35 h 323"/>
                <a:gd name="T58" fmla="*/ 281 w 349"/>
                <a:gd name="T59" fmla="*/ 35 h 323"/>
                <a:gd name="T60" fmla="*/ 281 w 349"/>
                <a:gd name="T61" fmla="*/ 68 h 323"/>
                <a:gd name="T62" fmla="*/ 315 w 349"/>
                <a:gd name="T63" fmla="*/ 68 h 323"/>
                <a:gd name="T64" fmla="*/ 315 w 349"/>
                <a:gd name="T65" fmla="*/ 35 h 323"/>
                <a:gd name="T66" fmla="*/ 315 w 349"/>
                <a:gd name="T67" fmla="*/ 112 h 323"/>
                <a:gd name="T68" fmla="*/ 281 w 349"/>
                <a:gd name="T69" fmla="*/ 112 h 323"/>
                <a:gd name="T70" fmla="*/ 281 w 349"/>
                <a:gd name="T71" fmla="*/ 145 h 323"/>
                <a:gd name="T72" fmla="*/ 315 w 349"/>
                <a:gd name="T73" fmla="*/ 145 h 323"/>
                <a:gd name="T74" fmla="*/ 315 w 349"/>
                <a:gd name="T75" fmla="*/ 112 h 323"/>
                <a:gd name="T76" fmla="*/ 315 w 349"/>
                <a:gd name="T77" fmla="*/ 189 h 323"/>
                <a:gd name="T78" fmla="*/ 281 w 349"/>
                <a:gd name="T79" fmla="*/ 189 h 323"/>
                <a:gd name="T80" fmla="*/ 281 w 349"/>
                <a:gd name="T81" fmla="*/ 222 h 323"/>
                <a:gd name="T82" fmla="*/ 315 w 349"/>
                <a:gd name="T83" fmla="*/ 222 h 323"/>
                <a:gd name="T84" fmla="*/ 315 w 349"/>
                <a:gd name="T85" fmla="*/ 189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49" h="323">
                  <a:moveTo>
                    <a:pt x="27" y="296"/>
                  </a:moveTo>
                  <a:cubicBezTo>
                    <a:pt x="27" y="281"/>
                    <a:pt x="39" y="268"/>
                    <a:pt x="54" y="268"/>
                  </a:cubicBezTo>
                  <a:cubicBezTo>
                    <a:pt x="69" y="268"/>
                    <a:pt x="81" y="281"/>
                    <a:pt x="81" y="296"/>
                  </a:cubicBezTo>
                  <a:cubicBezTo>
                    <a:pt x="81" y="311"/>
                    <a:pt x="69" y="323"/>
                    <a:pt x="54" y="323"/>
                  </a:cubicBezTo>
                  <a:cubicBezTo>
                    <a:pt x="39" y="323"/>
                    <a:pt x="27" y="311"/>
                    <a:pt x="27" y="296"/>
                  </a:cubicBezTo>
                  <a:close/>
                  <a:moveTo>
                    <a:pt x="183" y="323"/>
                  </a:moveTo>
                  <a:cubicBezTo>
                    <a:pt x="198" y="323"/>
                    <a:pt x="210" y="311"/>
                    <a:pt x="210" y="296"/>
                  </a:cubicBezTo>
                  <a:cubicBezTo>
                    <a:pt x="210" y="281"/>
                    <a:pt x="198" y="268"/>
                    <a:pt x="183" y="268"/>
                  </a:cubicBezTo>
                  <a:cubicBezTo>
                    <a:pt x="167" y="268"/>
                    <a:pt x="155" y="281"/>
                    <a:pt x="155" y="296"/>
                  </a:cubicBezTo>
                  <a:cubicBezTo>
                    <a:pt x="155" y="311"/>
                    <a:pt x="167" y="323"/>
                    <a:pt x="183" y="323"/>
                  </a:cubicBezTo>
                  <a:close/>
                  <a:moveTo>
                    <a:pt x="194" y="192"/>
                  </a:moveTo>
                  <a:cubicBezTo>
                    <a:pt x="159" y="85"/>
                    <a:pt x="159" y="85"/>
                    <a:pt x="159" y="85"/>
                  </a:cubicBezTo>
                  <a:cubicBezTo>
                    <a:pt x="150" y="62"/>
                    <a:pt x="135" y="39"/>
                    <a:pt x="110" y="39"/>
                  </a:cubicBezTo>
                  <a:cubicBezTo>
                    <a:pt x="22" y="39"/>
                    <a:pt x="22" y="39"/>
                    <a:pt x="22" y="39"/>
                  </a:cubicBezTo>
                  <a:cubicBezTo>
                    <a:pt x="10" y="39"/>
                    <a:pt x="0" y="49"/>
                    <a:pt x="0" y="61"/>
                  </a:cubicBezTo>
                  <a:cubicBezTo>
                    <a:pt x="0" y="296"/>
                    <a:pt x="0" y="296"/>
                    <a:pt x="0" y="296"/>
                  </a:cubicBezTo>
                  <a:cubicBezTo>
                    <a:pt x="27" y="296"/>
                    <a:pt x="27" y="296"/>
                    <a:pt x="27" y="296"/>
                  </a:cubicBezTo>
                  <a:moveTo>
                    <a:pt x="81" y="296"/>
                  </a:moveTo>
                  <a:cubicBezTo>
                    <a:pt x="155" y="296"/>
                    <a:pt x="155" y="296"/>
                    <a:pt x="155" y="296"/>
                  </a:cubicBezTo>
                  <a:moveTo>
                    <a:pt x="210" y="296"/>
                  </a:moveTo>
                  <a:cubicBezTo>
                    <a:pt x="235" y="296"/>
                    <a:pt x="235" y="296"/>
                    <a:pt x="235" y="296"/>
                  </a:cubicBezTo>
                  <a:cubicBezTo>
                    <a:pt x="235" y="0"/>
                    <a:pt x="235" y="0"/>
                    <a:pt x="235" y="0"/>
                  </a:cubicBezTo>
                  <a:moveTo>
                    <a:pt x="235" y="272"/>
                  </a:moveTo>
                  <a:cubicBezTo>
                    <a:pt x="349" y="272"/>
                    <a:pt x="349" y="272"/>
                    <a:pt x="349" y="272"/>
                  </a:cubicBezTo>
                  <a:moveTo>
                    <a:pt x="0" y="139"/>
                  </a:moveTo>
                  <a:cubicBezTo>
                    <a:pt x="81" y="139"/>
                    <a:pt x="81" y="139"/>
                    <a:pt x="81" y="139"/>
                  </a:cubicBezTo>
                  <a:cubicBezTo>
                    <a:pt x="81" y="192"/>
                    <a:pt x="81" y="192"/>
                    <a:pt x="81" y="192"/>
                  </a:cubicBezTo>
                  <a:cubicBezTo>
                    <a:pt x="235" y="192"/>
                    <a:pt x="235" y="192"/>
                    <a:pt x="235" y="192"/>
                  </a:cubicBezTo>
                  <a:moveTo>
                    <a:pt x="315" y="35"/>
                  </a:moveTo>
                  <a:cubicBezTo>
                    <a:pt x="281" y="35"/>
                    <a:pt x="281" y="35"/>
                    <a:pt x="281" y="35"/>
                  </a:cubicBezTo>
                  <a:cubicBezTo>
                    <a:pt x="281" y="68"/>
                    <a:pt x="281" y="68"/>
                    <a:pt x="281" y="68"/>
                  </a:cubicBezTo>
                  <a:cubicBezTo>
                    <a:pt x="315" y="68"/>
                    <a:pt x="315" y="68"/>
                    <a:pt x="315" y="68"/>
                  </a:cubicBezTo>
                  <a:lnTo>
                    <a:pt x="315" y="35"/>
                  </a:lnTo>
                  <a:close/>
                  <a:moveTo>
                    <a:pt x="315" y="112"/>
                  </a:moveTo>
                  <a:cubicBezTo>
                    <a:pt x="281" y="112"/>
                    <a:pt x="281" y="112"/>
                    <a:pt x="281" y="112"/>
                  </a:cubicBezTo>
                  <a:cubicBezTo>
                    <a:pt x="281" y="145"/>
                    <a:pt x="281" y="145"/>
                    <a:pt x="281" y="145"/>
                  </a:cubicBezTo>
                  <a:cubicBezTo>
                    <a:pt x="315" y="145"/>
                    <a:pt x="315" y="145"/>
                    <a:pt x="315" y="145"/>
                  </a:cubicBezTo>
                  <a:lnTo>
                    <a:pt x="315" y="112"/>
                  </a:lnTo>
                  <a:close/>
                  <a:moveTo>
                    <a:pt x="315" y="189"/>
                  </a:moveTo>
                  <a:cubicBezTo>
                    <a:pt x="281" y="189"/>
                    <a:pt x="281" y="189"/>
                    <a:pt x="281" y="189"/>
                  </a:cubicBezTo>
                  <a:cubicBezTo>
                    <a:pt x="281" y="222"/>
                    <a:pt x="281" y="222"/>
                    <a:pt x="281" y="222"/>
                  </a:cubicBezTo>
                  <a:cubicBezTo>
                    <a:pt x="315" y="222"/>
                    <a:pt x="315" y="222"/>
                    <a:pt x="315" y="222"/>
                  </a:cubicBezTo>
                  <a:lnTo>
                    <a:pt x="315" y="189"/>
                  </a:lnTo>
                  <a:close/>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0D0D0D"/>
                    </a:gs>
                    <a:gs pos="100000">
                      <a:srgbClr val="0D0D0D"/>
                    </a:gs>
                  </a:gsLst>
                  <a:lin ang="5400000" scaled="0"/>
                </a:gradFill>
                <a:effectLst/>
                <a:uLnTx/>
                <a:uFillTx/>
                <a:latin typeface="Segoe UI"/>
                <a:ea typeface="+mn-ea"/>
                <a:cs typeface="+mn-cs"/>
              </a:endParaRPr>
            </a:p>
          </p:txBody>
        </p:sp>
        <p:sp>
          <p:nvSpPr>
            <p:cNvPr id="1237" name="Manufacturing_E99C" title="Icon of a robotic arm">
              <a:extLst>
                <a:ext uri="{FF2B5EF4-FFF2-40B4-BE49-F238E27FC236}">
                  <a16:creationId xmlns:a16="http://schemas.microsoft.com/office/drawing/2014/main" id="{1D91E7B1-C9C3-456A-A2CE-8A987476FC67}"/>
                </a:ext>
              </a:extLst>
            </p:cNvPr>
            <p:cNvSpPr>
              <a:spLocks noChangeAspect="1" noEditPoints="1"/>
            </p:cNvSpPr>
            <p:nvPr/>
          </p:nvSpPr>
          <p:spPr bwMode="auto">
            <a:xfrm>
              <a:off x="3284791" y="2830037"/>
              <a:ext cx="267884" cy="261868"/>
            </a:xfrm>
            <a:custGeom>
              <a:avLst/>
              <a:gdLst>
                <a:gd name="T0" fmla="*/ 3549 w 3875"/>
                <a:gd name="T1" fmla="*/ 2212 h 3788"/>
                <a:gd name="T2" fmla="*/ 3875 w 3875"/>
                <a:gd name="T3" fmla="*/ 2538 h 3788"/>
                <a:gd name="T4" fmla="*/ 3875 w 3875"/>
                <a:gd name="T5" fmla="*/ 2913 h 3788"/>
                <a:gd name="T6" fmla="*/ 3195 w 3875"/>
                <a:gd name="T7" fmla="*/ 2218 h 3788"/>
                <a:gd name="T8" fmla="*/ 2875 w 3875"/>
                <a:gd name="T9" fmla="*/ 2538 h 3788"/>
                <a:gd name="T10" fmla="*/ 2875 w 3875"/>
                <a:gd name="T11" fmla="*/ 2913 h 3788"/>
                <a:gd name="T12" fmla="*/ 1000 w 3875"/>
                <a:gd name="T13" fmla="*/ 1413 h 3788"/>
                <a:gd name="T14" fmla="*/ 375 w 3875"/>
                <a:gd name="T15" fmla="*/ 2038 h 3788"/>
                <a:gd name="T16" fmla="*/ 375 w 3875"/>
                <a:gd name="T17" fmla="*/ 3788 h 3788"/>
                <a:gd name="T18" fmla="*/ 1625 w 3875"/>
                <a:gd name="T19" fmla="*/ 3788 h 3788"/>
                <a:gd name="T20" fmla="*/ 1625 w 3875"/>
                <a:gd name="T21" fmla="*/ 2038 h 3788"/>
                <a:gd name="T22" fmla="*/ 1000 w 3875"/>
                <a:gd name="T23" fmla="*/ 1413 h 3788"/>
                <a:gd name="T24" fmla="*/ 0 w 3875"/>
                <a:gd name="T25" fmla="*/ 3788 h 3788"/>
                <a:gd name="T26" fmla="*/ 2000 w 3875"/>
                <a:gd name="T27" fmla="*/ 3788 h 3788"/>
                <a:gd name="T28" fmla="*/ 1000 w 3875"/>
                <a:gd name="T29" fmla="*/ 2038 h 3788"/>
                <a:gd name="T30" fmla="*/ 875 w 3875"/>
                <a:gd name="T31" fmla="*/ 2163 h 3788"/>
                <a:gd name="T32" fmla="*/ 1000 w 3875"/>
                <a:gd name="T33" fmla="*/ 2288 h 3788"/>
                <a:gd name="T34" fmla="*/ 1125 w 3875"/>
                <a:gd name="T35" fmla="*/ 2163 h 3788"/>
                <a:gd name="T36" fmla="*/ 1000 w 3875"/>
                <a:gd name="T37" fmla="*/ 2038 h 3788"/>
                <a:gd name="T38" fmla="*/ 3054 w 3875"/>
                <a:gd name="T39" fmla="*/ 1920 h 3788"/>
                <a:gd name="T40" fmla="*/ 3518 w 3875"/>
                <a:gd name="T41" fmla="*/ 1722 h 3788"/>
                <a:gd name="T42" fmla="*/ 1604 w 3875"/>
                <a:gd name="T43" fmla="*/ 1875 h 3788"/>
                <a:gd name="T44" fmla="*/ 2769 w 3875"/>
                <a:gd name="T45" fmla="*/ 674 h 3788"/>
                <a:gd name="T46" fmla="*/ 2761 w 3875"/>
                <a:gd name="T47" fmla="*/ 144 h 3788"/>
                <a:gd name="T48" fmla="*/ 2231 w 3875"/>
                <a:gd name="T49" fmla="*/ 152 h 3788"/>
                <a:gd name="T50" fmla="*/ 1007 w 3875"/>
                <a:gd name="T51" fmla="*/ 1413 h 3788"/>
                <a:gd name="T52" fmla="*/ 3141 w 3875"/>
                <a:gd name="T53" fmla="*/ 2139 h 3788"/>
                <a:gd name="T54" fmla="*/ 3508 w 3875"/>
                <a:gd name="T55" fmla="*/ 2246 h 3788"/>
                <a:gd name="T56" fmla="*/ 3592 w 3875"/>
                <a:gd name="T57" fmla="*/ 1924 h 3788"/>
                <a:gd name="T58" fmla="*/ 2846 w 3875"/>
                <a:gd name="T59" fmla="*/ 268 h 3788"/>
                <a:gd name="T60" fmla="*/ 3141 w 3875"/>
                <a:gd name="T61" fmla="*/ 2139 h 3788"/>
                <a:gd name="T62" fmla="*/ 2575 w 3875"/>
                <a:gd name="T63" fmla="*/ 874 h 3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875" h="3788">
                  <a:moveTo>
                    <a:pt x="3549" y="2212"/>
                  </a:moveTo>
                  <a:cubicBezTo>
                    <a:pt x="3875" y="2538"/>
                    <a:pt x="3875" y="2538"/>
                    <a:pt x="3875" y="2538"/>
                  </a:cubicBezTo>
                  <a:cubicBezTo>
                    <a:pt x="3875" y="2913"/>
                    <a:pt x="3875" y="2913"/>
                    <a:pt x="3875" y="2913"/>
                  </a:cubicBezTo>
                  <a:moveTo>
                    <a:pt x="3195" y="2218"/>
                  </a:moveTo>
                  <a:cubicBezTo>
                    <a:pt x="2875" y="2538"/>
                    <a:pt x="2875" y="2538"/>
                    <a:pt x="2875" y="2538"/>
                  </a:cubicBezTo>
                  <a:cubicBezTo>
                    <a:pt x="2875" y="2913"/>
                    <a:pt x="2875" y="2913"/>
                    <a:pt x="2875" y="2913"/>
                  </a:cubicBezTo>
                  <a:moveTo>
                    <a:pt x="1000" y="1413"/>
                  </a:moveTo>
                  <a:cubicBezTo>
                    <a:pt x="655" y="1413"/>
                    <a:pt x="375" y="1693"/>
                    <a:pt x="375" y="2038"/>
                  </a:cubicBezTo>
                  <a:cubicBezTo>
                    <a:pt x="375" y="3788"/>
                    <a:pt x="375" y="3788"/>
                    <a:pt x="375" y="3788"/>
                  </a:cubicBezTo>
                  <a:cubicBezTo>
                    <a:pt x="1625" y="3788"/>
                    <a:pt x="1625" y="3788"/>
                    <a:pt x="1625" y="3788"/>
                  </a:cubicBezTo>
                  <a:cubicBezTo>
                    <a:pt x="1625" y="2038"/>
                    <a:pt x="1625" y="2038"/>
                    <a:pt x="1625" y="2038"/>
                  </a:cubicBezTo>
                  <a:cubicBezTo>
                    <a:pt x="1625" y="1693"/>
                    <a:pt x="1345" y="1413"/>
                    <a:pt x="1000" y="1413"/>
                  </a:cubicBezTo>
                  <a:close/>
                  <a:moveTo>
                    <a:pt x="0" y="3788"/>
                  </a:moveTo>
                  <a:cubicBezTo>
                    <a:pt x="2000" y="3788"/>
                    <a:pt x="2000" y="3788"/>
                    <a:pt x="2000" y="3788"/>
                  </a:cubicBezTo>
                  <a:moveTo>
                    <a:pt x="1000" y="2038"/>
                  </a:moveTo>
                  <a:cubicBezTo>
                    <a:pt x="931" y="2038"/>
                    <a:pt x="875" y="2094"/>
                    <a:pt x="875" y="2163"/>
                  </a:cubicBezTo>
                  <a:cubicBezTo>
                    <a:pt x="875" y="2232"/>
                    <a:pt x="931" y="2288"/>
                    <a:pt x="1000" y="2288"/>
                  </a:cubicBezTo>
                  <a:cubicBezTo>
                    <a:pt x="1069" y="2288"/>
                    <a:pt x="1125" y="2232"/>
                    <a:pt x="1125" y="2163"/>
                  </a:cubicBezTo>
                  <a:cubicBezTo>
                    <a:pt x="1125" y="2094"/>
                    <a:pt x="1069" y="2038"/>
                    <a:pt x="1000" y="2038"/>
                  </a:cubicBezTo>
                  <a:close/>
                  <a:moveTo>
                    <a:pt x="3054" y="1920"/>
                  </a:moveTo>
                  <a:cubicBezTo>
                    <a:pt x="3518" y="1722"/>
                    <a:pt x="3518" y="1722"/>
                    <a:pt x="3518" y="1722"/>
                  </a:cubicBezTo>
                  <a:moveTo>
                    <a:pt x="1604" y="1875"/>
                  </a:moveTo>
                  <a:cubicBezTo>
                    <a:pt x="2769" y="674"/>
                    <a:pt x="2769" y="674"/>
                    <a:pt x="2769" y="674"/>
                  </a:cubicBezTo>
                  <a:cubicBezTo>
                    <a:pt x="2913" y="526"/>
                    <a:pt x="2910" y="288"/>
                    <a:pt x="2761" y="144"/>
                  </a:cubicBezTo>
                  <a:cubicBezTo>
                    <a:pt x="2613" y="0"/>
                    <a:pt x="2375" y="3"/>
                    <a:pt x="2231" y="152"/>
                  </a:cubicBezTo>
                  <a:cubicBezTo>
                    <a:pt x="1007" y="1413"/>
                    <a:pt x="1007" y="1413"/>
                    <a:pt x="1007" y="1413"/>
                  </a:cubicBezTo>
                  <a:moveTo>
                    <a:pt x="3141" y="2139"/>
                  </a:moveTo>
                  <a:cubicBezTo>
                    <a:pt x="3202" y="2278"/>
                    <a:pt x="3375" y="2333"/>
                    <a:pt x="3508" y="2246"/>
                  </a:cubicBezTo>
                  <a:cubicBezTo>
                    <a:pt x="3612" y="2178"/>
                    <a:pt x="3643" y="2038"/>
                    <a:pt x="3592" y="1924"/>
                  </a:cubicBezTo>
                  <a:cubicBezTo>
                    <a:pt x="2846" y="268"/>
                    <a:pt x="2846" y="268"/>
                    <a:pt x="2846" y="268"/>
                  </a:cubicBezTo>
                  <a:moveTo>
                    <a:pt x="3141" y="2139"/>
                  </a:moveTo>
                  <a:cubicBezTo>
                    <a:pt x="2575" y="874"/>
                    <a:pt x="2575" y="874"/>
                    <a:pt x="2575" y="874"/>
                  </a:cubicBez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0D0D0D"/>
                    </a:gs>
                    <a:gs pos="100000">
                      <a:srgbClr val="0D0D0D"/>
                    </a:gs>
                  </a:gsLst>
                  <a:lin ang="5400000" scaled="0"/>
                </a:gradFill>
                <a:effectLst/>
                <a:uLnTx/>
                <a:uFillTx/>
                <a:latin typeface="Segoe UI"/>
                <a:ea typeface="+mn-ea"/>
                <a:cs typeface="+mn-cs"/>
              </a:endParaRPr>
            </a:p>
          </p:txBody>
        </p:sp>
        <p:sp>
          <p:nvSpPr>
            <p:cNvPr id="1238" name="Hospital_E91D" title="Icon of a first-aid box">
              <a:extLst>
                <a:ext uri="{FF2B5EF4-FFF2-40B4-BE49-F238E27FC236}">
                  <a16:creationId xmlns:a16="http://schemas.microsoft.com/office/drawing/2014/main" id="{96A55E68-ECB8-4956-9B8F-8D1C4B4CE967}"/>
                </a:ext>
              </a:extLst>
            </p:cNvPr>
            <p:cNvSpPr>
              <a:spLocks noChangeAspect="1" noEditPoints="1"/>
            </p:cNvSpPr>
            <p:nvPr/>
          </p:nvSpPr>
          <p:spPr bwMode="auto">
            <a:xfrm>
              <a:off x="4010828" y="2820323"/>
              <a:ext cx="302072" cy="261868"/>
            </a:xfrm>
            <a:custGeom>
              <a:avLst/>
              <a:gdLst>
                <a:gd name="T0" fmla="*/ 3500 w 3750"/>
                <a:gd name="T1" fmla="*/ 3250 h 3250"/>
                <a:gd name="T2" fmla="*/ 250 w 3750"/>
                <a:gd name="T3" fmla="*/ 3250 h 3250"/>
                <a:gd name="T4" fmla="*/ 0 w 3750"/>
                <a:gd name="T5" fmla="*/ 3000 h 3250"/>
                <a:gd name="T6" fmla="*/ 0 w 3750"/>
                <a:gd name="T7" fmla="*/ 750 h 3250"/>
                <a:gd name="T8" fmla="*/ 250 w 3750"/>
                <a:gd name="T9" fmla="*/ 500 h 3250"/>
                <a:gd name="T10" fmla="*/ 3500 w 3750"/>
                <a:gd name="T11" fmla="*/ 500 h 3250"/>
                <a:gd name="T12" fmla="*/ 3750 w 3750"/>
                <a:gd name="T13" fmla="*/ 750 h 3250"/>
                <a:gd name="T14" fmla="*/ 3750 w 3750"/>
                <a:gd name="T15" fmla="*/ 3000 h 3250"/>
                <a:gd name="T16" fmla="*/ 3500 w 3750"/>
                <a:gd name="T17" fmla="*/ 3250 h 3250"/>
                <a:gd name="T18" fmla="*/ 2250 w 3750"/>
                <a:gd name="T19" fmla="*/ 2750 h 3250"/>
                <a:gd name="T20" fmla="*/ 2250 w 3750"/>
                <a:gd name="T21" fmla="*/ 2250 h 3250"/>
                <a:gd name="T22" fmla="*/ 2750 w 3750"/>
                <a:gd name="T23" fmla="*/ 2250 h 3250"/>
                <a:gd name="T24" fmla="*/ 2750 w 3750"/>
                <a:gd name="T25" fmla="*/ 1500 h 3250"/>
                <a:gd name="T26" fmla="*/ 2250 w 3750"/>
                <a:gd name="T27" fmla="*/ 1500 h 3250"/>
                <a:gd name="T28" fmla="*/ 2250 w 3750"/>
                <a:gd name="T29" fmla="*/ 1000 h 3250"/>
                <a:gd name="T30" fmla="*/ 1500 w 3750"/>
                <a:gd name="T31" fmla="*/ 1000 h 3250"/>
                <a:gd name="T32" fmla="*/ 1500 w 3750"/>
                <a:gd name="T33" fmla="*/ 1500 h 3250"/>
                <a:gd name="T34" fmla="*/ 1000 w 3750"/>
                <a:gd name="T35" fmla="*/ 1500 h 3250"/>
                <a:gd name="T36" fmla="*/ 1000 w 3750"/>
                <a:gd name="T37" fmla="*/ 2250 h 3250"/>
                <a:gd name="T38" fmla="*/ 1500 w 3750"/>
                <a:gd name="T39" fmla="*/ 2250 h 3250"/>
                <a:gd name="T40" fmla="*/ 1500 w 3750"/>
                <a:gd name="T41" fmla="*/ 2750 h 3250"/>
                <a:gd name="T42" fmla="*/ 2250 w 3750"/>
                <a:gd name="T43" fmla="*/ 2750 h 3250"/>
                <a:gd name="T44" fmla="*/ 2750 w 3750"/>
                <a:gd name="T45" fmla="*/ 500 h 3250"/>
                <a:gd name="T46" fmla="*/ 2750 w 3750"/>
                <a:gd name="T47" fmla="*/ 2 h 3250"/>
                <a:gd name="T48" fmla="*/ 2748 w 3750"/>
                <a:gd name="T49" fmla="*/ 0 h 3250"/>
                <a:gd name="T50" fmla="*/ 1002 w 3750"/>
                <a:gd name="T51" fmla="*/ 0 h 3250"/>
                <a:gd name="T52" fmla="*/ 1000 w 3750"/>
                <a:gd name="T53" fmla="*/ 2 h 3250"/>
                <a:gd name="T54" fmla="*/ 1000 w 3750"/>
                <a:gd name="T55" fmla="*/ 500 h 3250"/>
                <a:gd name="T56" fmla="*/ 2750 w 3750"/>
                <a:gd name="T57" fmla="*/ 500 h 3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750" h="3250">
                  <a:moveTo>
                    <a:pt x="3500" y="3250"/>
                  </a:moveTo>
                  <a:cubicBezTo>
                    <a:pt x="250" y="3250"/>
                    <a:pt x="250" y="3250"/>
                    <a:pt x="250" y="3250"/>
                  </a:cubicBezTo>
                  <a:cubicBezTo>
                    <a:pt x="112" y="3250"/>
                    <a:pt x="0" y="3138"/>
                    <a:pt x="0" y="3000"/>
                  </a:cubicBezTo>
                  <a:cubicBezTo>
                    <a:pt x="0" y="750"/>
                    <a:pt x="0" y="750"/>
                    <a:pt x="0" y="750"/>
                  </a:cubicBezTo>
                  <a:cubicBezTo>
                    <a:pt x="0" y="612"/>
                    <a:pt x="112" y="500"/>
                    <a:pt x="250" y="500"/>
                  </a:cubicBezTo>
                  <a:cubicBezTo>
                    <a:pt x="3500" y="500"/>
                    <a:pt x="3500" y="500"/>
                    <a:pt x="3500" y="500"/>
                  </a:cubicBezTo>
                  <a:cubicBezTo>
                    <a:pt x="3638" y="500"/>
                    <a:pt x="3750" y="612"/>
                    <a:pt x="3750" y="750"/>
                  </a:cubicBezTo>
                  <a:cubicBezTo>
                    <a:pt x="3750" y="3000"/>
                    <a:pt x="3750" y="3000"/>
                    <a:pt x="3750" y="3000"/>
                  </a:cubicBezTo>
                  <a:cubicBezTo>
                    <a:pt x="3750" y="3138"/>
                    <a:pt x="3638" y="3250"/>
                    <a:pt x="3500" y="3250"/>
                  </a:cubicBezTo>
                  <a:close/>
                  <a:moveTo>
                    <a:pt x="2250" y="2750"/>
                  </a:moveTo>
                  <a:cubicBezTo>
                    <a:pt x="2250" y="2250"/>
                    <a:pt x="2250" y="2250"/>
                    <a:pt x="2250" y="2250"/>
                  </a:cubicBezTo>
                  <a:cubicBezTo>
                    <a:pt x="2750" y="2250"/>
                    <a:pt x="2750" y="2250"/>
                    <a:pt x="2750" y="2250"/>
                  </a:cubicBezTo>
                  <a:cubicBezTo>
                    <a:pt x="2750" y="1500"/>
                    <a:pt x="2750" y="1500"/>
                    <a:pt x="2750" y="1500"/>
                  </a:cubicBezTo>
                  <a:cubicBezTo>
                    <a:pt x="2250" y="1500"/>
                    <a:pt x="2250" y="1500"/>
                    <a:pt x="2250" y="1500"/>
                  </a:cubicBezTo>
                  <a:cubicBezTo>
                    <a:pt x="2250" y="1000"/>
                    <a:pt x="2250" y="1000"/>
                    <a:pt x="2250" y="1000"/>
                  </a:cubicBezTo>
                  <a:cubicBezTo>
                    <a:pt x="1500" y="1000"/>
                    <a:pt x="1500" y="1000"/>
                    <a:pt x="1500" y="1000"/>
                  </a:cubicBezTo>
                  <a:cubicBezTo>
                    <a:pt x="1500" y="1500"/>
                    <a:pt x="1500" y="1500"/>
                    <a:pt x="1500" y="1500"/>
                  </a:cubicBezTo>
                  <a:cubicBezTo>
                    <a:pt x="1000" y="1500"/>
                    <a:pt x="1000" y="1500"/>
                    <a:pt x="1000" y="1500"/>
                  </a:cubicBezTo>
                  <a:cubicBezTo>
                    <a:pt x="1000" y="2250"/>
                    <a:pt x="1000" y="2250"/>
                    <a:pt x="1000" y="2250"/>
                  </a:cubicBezTo>
                  <a:cubicBezTo>
                    <a:pt x="1500" y="2250"/>
                    <a:pt x="1500" y="2250"/>
                    <a:pt x="1500" y="2250"/>
                  </a:cubicBezTo>
                  <a:cubicBezTo>
                    <a:pt x="1500" y="2750"/>
                    <a:pt x="1500" y="2750"/>
                    <a:pt x="1500" y="2750"/>
                  </a:cubicBezTo>
                  <a:lnTo>
                    <a:pt x="2250" y="2750"/>
                  </a:lnTo>
                  <a:close/>
                  <a:moveTo>
                    <a:pt x="2750" y="500"/>
                  </a:moveTo>
                  <a:cubicBezTo>
                    <a:pt x="2750" y="2"/>
                    <a:pt x="2750" y="2"/>
                    <a:pt x="2750" y="2"/>
                  </a:cubicBezTo>
                  <a:cubicBezTo>
                    <a:pt x="2750" y="1"/>
                    <a:pt x="2749" y="0"/>
                    <a:pt x="2748" y="0"/>
                  </a:cubicBezTo>
                  <a:cubicBezTo>
                    <a:pt x="1002" y="0"/>
                    <a:pt x="1002" y="0"/>
                    <a:pt x="1002" y="0"/>
                  </a:cubicBezTo>
                  <a:cubicBezTo>
                    <a:pt x="1001" y="0"/>
                    <a:pt x="1000" y="1"/>
                    <a:pt x="1000" y="2"/>
                  </a:cubicBezTo>
                  <a:cubicBezTo>
                    <a:pt x="1000" y="500"/>
                    <a:pt x="1000" y="500"/>
                    <a:pt x="1000" y="500"/>
                  </a:cubicBezTo>
                  <a:lnTo>
                    <a:pt x="2750" y="500"/>
                  </a:lnTo>
                  <a:close/>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0D0D0D"/>
                    </a:gs>
                    <a:gs pos="100000">
                      <a:srgbClr val="0D0D0D"/>
                    </a:gs>
                  </a:gsLst>
                  <a:lin ang="5400000" scaled="0"/>
                </a:gradFill>
                <a:effectLst/>
                <a:uLnTx/>
                <a:uFillTx/>
                <a:latin typeface="Segoe UI"/>
                <a:ea typeface="+mn-ea"/>
                <a:cs typeface="+mn-cs"/>
              </a:endParaRPr>
            </a:p>
          </p:txBody>
        </p:sp>
        <p:sp>
          <p:nvSpPr>
            <p:cNvPr id="1239" name="ShoppingCart_E7BF" title="Icon of a shopping cart">
              <a:extLst>
                <a:ext uri="{FF2B5EF4-FFF2-40B4-BE49-F238E27FC236}">
                  <a16:creationId xmlns:a16="http://schemas.microsoft.com/office/drawing/2014/main" id="{D11E0E03-3107-4ADA-BA4B-5D7A3E0B9784}"/>
                </a:ext>
              </a:extLst>
            </p:cNvPr>
            <p:cNvSpPr>
              <a:spLocks noChangeAspect="1" noEditPoints="1"/>
            </p:cNvSpPr>
            <p:nvPr/>
          </p:nvSpPr>
          <p:spPr bwMode="auto">
            <a:xfrm>
              <a:off x="3616991" y="2662045"/>
              <a:ext cx="277487" cy="235961"/>
            </a:xfrm>
            <a:custGeom>
              <a:avLst/>
              <a:gdLst>
                <a:gd name="T0" fmla="*/ 3368 w 3817"/>
                <a:gd name="T1" fmla="*/ 2994 h 3244"/>
                <a:gd name="T2" fmla="*/ 3119 w 3817"/>
                <a:gd name="T3" fmla="*/ 3244 h 3244"/>
                <a:gd name="T4" fmla="*/ 2869 w 3817"/>
                <a:gd name="T5" fmla="*/ 2994 h 3244"/>
                <a:gd name="T6" fmla="*/ 3119 w 3817"/>
                <a:gd name="T7" fmla="*/ 2745 h 3244"/>
                <a:gd name="T8" fmla="*/ 3368 w 3817"/>
                <a:gd name="T9" fmla="*/ 2994 h 3244"/>
                <a:gd name="T10" fmla="*/ 1372 w 3817"/>
                <a:gd name="T11" fmla="*/ 2745 h 3244"/>
                <a:gd name="T12" fmla="*/ 1123 w 3817"/>
                <a:gd name="T13" fmla="*/ 2994 h 3244"/>
                <a:gd name="T14" fmla="*/ 1372 w 3817"/>
                <a:gd name="T15" fmla="*/ 3244 h 3244"/>
                <a:gd name="T16" fmla="*/ 1622 w 3817"/>
                <a:gd name="T17" fmla="*/ 2994 h 3244"/>
                <a:gd name="T18" fmla="*/ 1372 w 3817"/>
                <a:gd name="T19" fmla="*/ 2745 h 3244"/>
                <a:gd name="T20" fmla="*/ 0 w 3817"/>
                <a:gd name="T21" fmla="*/ 0 h 3244"/>
                <a:gd name="T22" fmla="*/ 457 w 3817"/>
                <a:gd name="T23" fmla="*/ 0 h 3244"/>
                <a:gd name="T24" fmla="*/ 1372 w 3817"/>
                <a:gd name="T25" fmla="*/ 2745 h 3244"/>
                <a:gd name="T26" fmla="*/ 3119 w 3817"/>
                <a:gd name="T27" fmla="*/ 2745 h 3244"/>
                <a:gd name="T28" fmla="*/ 1123 w 3817"/>
                <a:gd name="T29" fmla="*/ 1996 h 3244"/>
                <a:gd name="T30" fmla="*/ 3318 w 3817"/>
                <a:gd name="T31" fmla="*/ 1996 h 3244"/>
                <a:gd name="T32" fmla="*/ 3817 w 3817"/>
                <a:gd name="T33" fmla="*/ 499 h 3244"/>
                <a:gd name="T34" fmla="*/ 624 w 3817"/>
                <a:gd name="T35" fmla="*/ 499 h 3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17" h="3244">
                  <a:moveTo>
                    <a:pt x="3368" y="2994"/>
                  </a:moveTo>
                  <a:cubicBezTo>
                    <a:pt x="3368" y="3132"/>
                    <a:pt x="3257" y="3244"/>
                    <a:pt x="3119" y="3244"/>
                  </a:cubicBezTo>
                  <a:cubicBezTo>
                    <a:pt x="2981" y="3244"/>
                    <a:pt x="2869" y="3132"/>
                    <a:pt x="2869" y="2994"/>
                  </a:cubicBezTo>
                  <a:cubicBezTo>
                    <a:pt x="2869" y="2856"/>
                    <a:pt x="2981" y="2745"/>
                    <a:pt x="3119" y="2745"/>
                  </a:cubicBezTo>
                  <a:cubicBezTo>
                    <a:pt x="3257" y="2745"/>
                    <a:pt x="3368" y="2856"/>
                    <a:pt x="3368" y="2994"/>
                  </a:cubicBezTo>
                  <a:close/>
                  <a:moveTo>
                    <a:pt x="1372" y="2745"/>
                  </a:moveTo>
                  <a:cubicBezTo>
                    <a:pt x="1234" y="2745"/>
                    <a:pt x="1123" y="2856"/>
                    <a:pt x="1123" y="2994"/>
                  </a:cubicBezTo>
                  <a:cubicBezTo>
                    <a:pt x="1123" y="3132"/>
                    <a:pt x="1234" y="3244"/>
                    <a:pt x="1372" y="3244"/>
                  </a:cubicBezTo>
                  <a:cubicBezTo>
                    <a:pt x="1510" y="3244"/>
                    <a:pt x="1622" y="3132"/>
                    <a:pt x="1622" y="2994"/>
                  </a:cubicBezTo>
                  <a:cubicBezTo>
                    <a:pt x="1622" y="2856"/>
                    <a:pt x="1510" y="2745"/>
                    <a:pt x="1372" y="2745"/>
                  </a:cubicBezTo>
                  <a:close/>
                  <a:moveTo>
                    <a:pt x="0" y="0"/>
                  </a:moveTo>
                  <a:cubicBezTo>
                    <a:pt x="457" y="0"/>
                    <a:pt x="457" y="0"/>
                    <a:pt x="457" y="0"/>
                  </a:cubicBezTo>
                  <a:cubicBezTo>
                    <a:pt x="1372" y="2745"/>
                    <a:pt x="1372" y="2745"/>
                    <a:pt x="1372" y="2745"/>
                  </a:cubicBezTo>
                  <a:cubicBezTo>
                    <a:pt x="3119" y="2745"/>
                    <a:pt x="3119" y="2745"/>
                    <a:pt x="3119" y="2745"/>
                  </a:cubicBezTo>
                  <a:moveTo>
                    <a:pt x="1123" y="1996"/>
                  </a:moveTo>
                  <a:cubicBezTo>
                    <a:pt x="3318" y="1996"/>
                    <a:pt x="3318" y="1996"/>
                    <a:pt x="3318" y="1996"/>
                  </a:cubicBezTo>
                  <a:cubicBezTo>
                    <a:pt x="3817" y="499"/>
                    <a:pt x="3817" y="499"/>
                    <a:pt x="3817" y="499"/>
                  </a:cubicBezTo>
                  <a:cubicBezTo>
                    <a:pt x="624" y="499"/>
                    <a:pt x="624" y="499"/>
                    <a:pt x="624" y="499"/>
                  </a:cubicBez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0D0D0D"/>
                    </a:gs>
                    <a:gs pos="100000">
                      <a:srgbClr val="0D0D0D"/>
                    </a:gs>
                  </a:gsLst>
                  <a:lin ang="5400000" scaled="0"/>
                </a:gradFill>
                <a:effectLst/>
                <a:uLnTx/>
                <a:uFillTx/>
                <a:latin typeface="Segoe UI"/>
                <a:ea typeface="+mn-ea"/>
                <a:cs typeface="+mn-cs"/>
              </a:endParaRPr>
            </a:p>
          </p:txBody>
        </p:sp>
        <p:sp>
          <p:nvSpPr>
            <p:cNvPr id="1241" name="Mailbox_F007" title="Icon of a mailbox ">
              <a:extLst>
                <a:ext uri="{FF2B5EF4-FFF2-40B4-BE49-F238E27FC236}">
                  <a16:creationId xmlns:a16="http://schemas.microsoft.com/office/drawing/2014/main" id="{F3E3AD8A-D0C4-474E-9712-5AF9E0AB5F97}"/>
                </a:ext>
              </a:extLst>
            </p:cNvPr>
            <p:cNvSpPr>
              <a:spLocks noChangeAspect="1" noEditPoints="1"/>
            </p:cNvSpPr>
            <p:nvPr/>
          </p:nvSpPr>
          <p:spPr bwMode="auto">
            <a:xfrm>
              <a:off x="2857724" y="2179692"/>
              <a:ext cx="281732" cy="261868"/>
            </a:xfrm>
            <a:custGeom>
              <a:avLst/>
              <a:gdLst>
                <a:gd name="T0" fmla="*/ 3513 w 3513"/>
                <a:gd name="T1" fmla="*/ 3263 h 3263"/>
                <a:gd name="T2" fmla="*/ 2258 w 3513"/>
                <a:gd name="T3" fmla="*/ 3263 h 3263"/>
                <a:gd name="T4" fmla="*/ 2258 w 3513"/>
                <a:gd name="T5" fmla="*/ 1381 h 3263"/>
                <a:gd name="T6" fmla="*/ 2886 w 3513"/>
                <a:gd name="T7" fmla="*/ 753 h 3263"/>
                <a:gd name="T8" fmla="*/ 2886 w 3513"/>
                <a:gd name="T9" fmla="*/ 753 h 3263"/>
                <a:gd name="T10" fmla="*/ 3513 w 3513"/>
                <a:gd name="T11" fmla="*/ 1381 h 3263"/>
                <a:gd name="T12" fmla="*/ 3513 w 3513"/>
                <a:gd name="T13" fmla="*/ 3263 h 3263"/>
                <a:gd name="T14" fmla="*/ 2886 w 3513"/>
                <a:gd name="T15" fmla="*/ 753 h 3263"/>
                <a:gd name="T16" fmla="*/ 627 w 3513"/>
                <a:gd name="T17" fmla="*/ 753 h 3263"/>
                <a:gd name="T18" fmla="*/ 0 w 3513"/>
                <a:gd name="T19" fmla="*/ 1381 h 3263"/>
                <a:gd name="T20" fmla="*/ 0 w 3513"/>
                <a:gd name="T21" fmla="*/ 3263 h 3263"/>
                <a:gd name="T22" fmla="*/ 2886 w 3513"/>
                <a:gd name="T23" fmla="*/ 3263 h 3263"/>
                <a:gd name="T24" fmla="*/ 1505 w 3513"/>
                <a:gd name="T25" fmla="*/ 1883 h 3263"/>
                <a:gd name="T26" fmla="*/ 1505 w 3513"/>
                <a:gd name="T27" fmla="*/ 0 h 3263"/>
                <a:gd name="T28" fmla="*/ 752 w 3513"/>
                <a:gd name="T29" fmla="*/ 0 h 3263"/>
                <a:gd name="T30" fmla="*/ 752 w 3513"/>
                <a:gd name="T31" fmla="*/ 251 h 3263"/>
                <a:gd name="T32" fmla="*/ 1505 w 3513"/>
                <a:gd name="T33" fmla="*/ 251 h 3263"/>
                <a:gd name="T34" fmla="*/ 2635 w 3513"/>
                <a:gd name="T35" fmla="*/ 1506 h 3263"/>
                <a:gd name="T36" fmla="*/ 3137 w 3513"/>
                <a:gd name="T37" fmla="*/ 1506 h 3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513" h="3263">
                  <a:moveTo>
                    <a:pt x="3513" y="3263"/>
                  </a:moveTo>
                  <a:cubicBezTo>
                    <a:pt x="2258" y="3263"/>
                    <a:pt x="2258" y="3263"/>
                    <a:pt x="2258" y="3263"/>
                  </a:cubicBezTo>
                  <a:cubicBezTo>
                    <a:pt x="2258" y="1381"/>
                    <a:pt x="2258" y="1381"/>
                    <a:pt x="2258" y="1381"/>
                  </a:cubicBezTo>
                  <a:cubicBezTo>
                    <a:pt x="2258" y="1034"/>
                    <a:pt x="2539" y="753"/>
                    <a:pt x="2886" y="753"/>
                  </a:cubicBezTo>
                  <a:cubicBezTo>
                    <a:pt x="2886" y="753"/>
                    <a:pt x="2886" y="753"/>
                    <a:pt x="2886" y="753"/>
                  </a:cubicBezTo>
                  <a:cubicBezTo>
                    <a:pt x="3232" y="753"/>
                    <a:pt x="3513" y="1034"/>
                    <a:pt x="3513" y="1381"/>
                  </a:cubicBezTo>
                  <a:lnTo>
                    <a:pt x="3513" y="3263"/>
                  </a:lnTo>
                  <a:close/>
                  <a:moveTo>
                    <a:pt x="2886" y="753"/>
                  </a:moveTo>
                  <a:cubicBezTo>
                    <a:pt x="627" y="753"/>
                    <a:pt x="627" y="753"/>
                    <a:pt x="627" y="753"/>
                  </a:cubicBezTo>
                  <a:cubicBezTo>
                    <a:pt x="280" y="753"/>
                    <a:pt x="0" y="1034"/>
                    <a:pt x="0" y="1381"/>
                  </a:cubicBezTo>
                  <a:cubicBezTo>
                    <a:pt x="0" y="3263"/>
                    <a:pt x="0" y="3263"/>
                    <a:pt x="0" y="3263"/>
                  </a:cubicBezTo>
                  <a:cubicBezTo>
                    <a:pt x="2886" y="3263"/>
                    <a:pt x="2886" y="3263"/>
                    <a:pt x="2886" y="3263"/>
                  </a:cubicBezTo>
                  <a:moveTo>
                    <a:pt x="1505" y="1883"/>
                  </a:moveTo>
                  <a:cubicBezTo>
                    <a:pt x="1505" y="0"/>
                    <a:pt x="1505" y="0"/>
                    <a:pt x="1505" y="0"/>
                  </a:cubicBezTo>
                  <a:cubicBezTo>
                    <a:pt x="752" y="0"/>
                    <a:pt x="752" y="0"/>
                    <a:pt x="752" y="0"/>
                  </a:cubicBezTo>
                  <a:cubicBezTo>
                    <a:pt x="752" y="251"/>
                    <a:pt x="752" y="251"/>
                    <a:pt x="752" y="251"/>
                  </a:cubicBezTo>
                  <a:cubicBezTo>
                    <a:pt x="1505" y="251"/>
                    <a:pt x="1505" y="251"/>
                    <a:pt x="1505" y="251"/>
                  </a:cubicBezTo>
                  <a:moveTo>
                    <a:pt x="2635" y="1506"/>
                  </a:moveTo>
                  <a:cubicBezTo>
                    <a:pt x="3137" y="1506"/>
                    <a:pt x="3137" y="1506"/>
                    <a:pt x="3137" y="1506"/>
                  </a:cubicBezTo>
                </a:path>
              </a:pathLst>
            </a:custGeom>
            <a:noFill/>
            <a:ln w="12700" cap="flat">
              <a:solidFill>
                <a:schemeClr val="tx1"/>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0D0D0D"/>
                    </a:gs>
                    <a:gs pos="100000">
                      <a:srgbClr val="0D0D0D"/>
                    </a:gs>
                  </a:gsLst>
                  <a:lin ang="5400000" scaled="0"/>
                </a:gradFill>
                <a:effectLst/>
                <a:uLnTx/>
                <a:uFillTx/>
                <a:latin typeface="Segoe UI"/>
                <a:ea typeface="+mn-ea"/>
                <a:cs typeface="+mn-cs"/>
              </a:endParaRPr>
            </a:p>
          </p:txBody>
        </p:sp>
        <p:sp>
          <p:nvSpPr>
            <p:cNvPr id="1242" name="HoloLens_EC94" title="Icon of Microsoft HoloLens">
              <a:extLst>
                <a:ext uri="{FF2B5EF4-FFF2-40B4-BE49-F238E27FC236}">
                  <a16:creationId xmlns:a16="http://schemas.microsoft.com/office/drawing/2014/main" id="{CE094847-6540-46B1-982C-1A5BB4F1F5A1}"/>
                </a:ext>
              </a:extLst>
            </p:cNvPr>
            <p:cNvSpPr>
              <a:spLocks noChangeAspect="1" noEditPoints="1"/>
            </p:cNvSpPr>
            <p:nvPr/>
          </p:nvSpPr>
          <p:spPr bwMode="auto">
            <a:xfrm>
              <a:off x="4327138" y="2287460"/>
              <a:ext cx="294602" cy="157365"/>
            </a:xfrm>
            <a:custGeom>
              <a:avLst/>
              <a:gdLst>
                <a:gd name="T0" fmla="*/ 1751 w 3752"/>
                <a:gd name="T1" fmla="*/ 500 h 2002"/>
                <a:gd name="T2" fmla="*/ 2001 w 3752"/>
                <a:gd name="T3" fmla="*/ 500 h 2002"/>
                <a:gd name="T4" fmla="*/ 0 w 3752"/>
                <a:gd name="T5" fmla="*/ 885 h 2002"/>
                <a:gd name="T6" fmla="*/ 170 w 3752"/>
                <a:gd name="T7" fmla="*/ 940 h 2002"/>
                <a:gd name="T8" fmla="*/ 1336 w 3752"/>
                <a:gd name="T9" fmla="*/ 1124 h 2002"/>
                <a:gd name="T10" fmla="*/ 2493 w 3752"/>
                <a:gd name="T11" fmla="*/ 943 h 2002"/>
                <a:gd name="T12" fmla="*/ 3554 w 3752"/>
                <a:gd name="T13" fmla="*/ 409 h 2002"/>
                <a:gd name="T14" fmla="*/ 3699 w 3752"/>
                <a:gd name="T15" fmla="*/ 305 h 2002"/>
                <a:gd name="T16" fmla="*/ 1 w 3752"/>
                <a:gd name="T17" fmla="*/ 1003 h 2002"/>
                <a:gd name="T18" fmla="*/ 305 w 3752"/>
                <a:gd name="T19" fmla="*/ 1697 h 2002"/>
                <a:gd name="T20" fmla="*/ 1042 w 3752"/>
                <a:gd name="T21" fmla="*/ 2002 h 2002"/>
                <a:gd name="T22" fmla="*/ 1200 w 3752"/>
                <a:gd name="T23" fmla="*/ 2002 h 2002"/>
                <a:gd name="T24" fmla="*/ 1356 w 3752"/>
                <a:gd name="T25" fmla="*/ 1948 h 2002"/>
                <a:gd name="T26" fmla="*/ 1612 w 3752"/>
                <a:gd name="T27" fmla="*/ 1745 h 2002"/>
                <a:gd name="T28" fmla="*/ 1876 w 3752"/>
                <a:gd name="T29" fmla="*/ 1638 h 2002"/>
                <a:gd name="T30" fmla="*/ 2140 w 3752"/>
                <a:gd name="T31" fmla="*/ 1745 h 2002"/>
                <a:gd name="T32" fmla="*/ 2396 w 3752"/>
                <a:gd name="T33" fmla="*/ 1948 h 2002"/>
                <a:gd name="T34" fmla="*/ 2552 w 3752"/>
                <a:gd name="T35" fmla="*/ 2002 h 2002"/>
                <a:gd name="T36" fmla="*/ 2710 w 3752"/>
                <a:gd name="T37" fmla="*/ 2002 h 2002"/>
                <a:gd name="T38" fmla="*/ 3447 w 3752"/>
                <a:gd name="T39" fmla="*/ 1697 h 2002"/>
                <a:gd name="T40" fmla="*/ 3752 w 3752"/>
                <a:gd name="T41" fmla="*/ 960 h 2002"/>
                <a:gd name="T42" fmla="*/ 3752 w 3752"/>
                <a:gd name="T43" fmla="*/ 885 h 2002"/>
                <a:gd name="T44" fmla="*/ 3752 w 3752"/>
                <a:gd name="T45" fmla="*/ 459 h 2002"/>
                <a:gd name="T46" fmla="*/ 3682 w 3752"/>
                <a:gd name="T47" fmla="*/ 286 h 2002"/>
                <a:gd name="T48" fmla="*/ 3681 w 3752"/>
                <a:gd name="T49" fmla="*/ 285 h 2002"/>
                <a:gd name="T50" fmla="*/ 3564 w 3752"/>
                <a:gd name="T51" fmla="*/ 206 h 2002"/>
                <a:gd name="T52" fmla="*/ 3559 w 3752"/>
                <a:gd name="T53" fmla="*/ 204 h 2002"/>
                <a:gd name="T54" fmla="*/ 1876 w 3752"/>
                <a:gd name="T55" fmla="*/ 0 h 2002"/>
                <a:gd name="T56" fmla="*/ 188 w 3752"/>
                <a:gd name="T57" fmla="*/ 206 h 2002"/>
                <a:gd name="T58" fmla="*/ 71 w 3752"/>
                <a:gd name="T59" fmla="*/ 285 h 2002"/>
                <a:gd name="T60" fmla="*/ 70 w 3752"/>
                <a:gd name="T61" fmla="*/ 286 h 2002"/>
                <a:gd name="T62" fmla="*/ 0 w 3752"/>
                <a:gd name="T63" fmla="*/ 459 h 2002"/>
                <a:gd name="T64" fmla="*/ 0 w 3752"/>
                <a:gd name="T65" fmla="*/ 885 h 2002"/>
                <a:gd name="T66" fmla="*/ 1 w 3752"/>
                <a:gd name="T67" fmla="*/ 1003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752" h="2002">
                  <a:moveTo>
                    <a:pt x="1751" y="500"/>
                  </a:moveTo>
                  <a:cubicBezTo>
                    <a:pt x="2001" y="500"/>
                    <a:pt x="2001" y="500"/>
                    <a:pt x="2001" y="500"/>
                  </a:cubicBezTo>
                  <a:moveTo>
                    <a:pt x="0" y="885"/>
                  </a:moveTo>
                  <a:cubicBezTo>
                    <a:pt x="170" y="940"/>
                    <a:pt x="170" y="940"/>
                    <a:pt x="170" y="940"/>
                  </a:cubicBezTo>
                  <a:cubicBezTo>
                    <a:pt x="549" y="1062"/>
                    <a:pt x="942" y="1124"/>
                    <a:pt x="1336" y="1124"/>
                  </a:cubicBezTo>
                  <a:cubicBezTo>
                    <a:pt x="1729" y="1124"/>
                    <a:pt x="2118" y="1063"/>
                    <a:pt x="2493" y="943"/>
                  </a:cubicBezTo>
                  <a:cubicBezTo>
                    <a:pt x="2872" y="822"/>
                    <a:pt x="3229" y="642"/>
                    <a:pt x="3554" y="409"/>
                  </a:cubicBezTo>
                  <a:cubicBezTo>
                    <a:pt x="3699" y="305"/>
                    <a:pt x="3699" y="305"/>
                    <a:pt x="3699" y="305"/>
                  </a:cubicBezTo>
                  <a:moveTo>
                    <a:pt x="1" y="1003"/>
                  </a:moveTo>
                  <a:cubicBezTo>
                    <a:pt x="12" y="1265"/>
                    <a:pt x="119" y="1510"/>
                    <a:pt x="305" y="1697"/>
                  </a:cubicBezTo>
                  <a:cubicBezTo>
                    <a:pt x="502" y="1894"/>
                    <a:pt x="764" y="2002"/>
                    <a:pt x="1042" y="2002"/>
                  </a:cubicBezTo>
                  <a:cubicBezTo>
                    <a:pt x="1200" y="2002"/>
                    <a:pt x="1200" y="2002"/>
                    <a:pt x="1200" y="2002"/>
                  </a:cubicBezTo>
                  <a:cubicBezTo>
                    <a:pt x="1256" y="2002"/>
                    <a:pt x="1312" y="1983"/>
                    <a:pt x="1356" y="1948"/>
                  </a:cubicBezTo>
                  <a:cubicBezTo>
                    <a:pt x="1612" y="1745"/>
                    <a:pt x="1612" y="1745"/>
                    <a:pt x="1612" y="1745"/>
                  </a:cubicBezTo>
                  <a:cubicBezTo>
                    <a:pt x="1683" y="1676"/>
                    <a:pt x="1777" y="1638"/>
                    <a:pt x="1876" y="1638"/>
                  </a:cubicBezTo>
                  <a:cubicBezTo>
                    <a:pt x="1975" y="1638"/>
                    <a:pt x="2069" y="1676"/>
                    <a:pt x="2140" y="1745"/>
                  </a:cubicBezTo>
                  <a:cubicBezTo>
                    <a:pt x="2396" y="1948"/>
                    <a:pt x="2396" y="1948"/>
                    <a:pt x="2396" y="1948"/>
                  </a:cubicBezTo>
                  <a:cubicBezTo>
                    <a:pt x="2440" y="1983"/>
                    <a:pt x="2496" y="2002"/>
                    <a:pt x="2552" y="2002"/>
                  </a:cubicBezTo>
                  <a:cubicBezTo>
                    <a:pt x="2710" y="2002"/>
                    <a:pt x="2710" y="2002"/>
                    <a:pt x="2710" y="2002"/>
                  </a:cubicBezTo>
                  <a:cubicBezTo>
                    <a:pt x="2988" y="2002"/>
                    <a:pt x="3250" y="1894"/>
                    <a:pt x="3447" y="1697"/>
                  </a:cubicBezTo>
                  <a:cubicBezTo>
                    <a:pt x="3644" y="1500"/>
                    <a:pt x="3752" y="1238"/>
                    <a:pt x="3752" y="960"/>
                  </a:cubicBezTo>
                  <a:cubicBezTo>
                    <a:pt x="3752" y="885"/>
                    <a:pt x="3752" y="885"/>
                    <a:pt x="3752" y="885"/>
                  </a:cubicBezTo>
                  <a:cubicBezTo>
                    <a:pt x="3752" y="459"/>
                    <a:pt x="3752" y="459"/>
                    <a:pt x="3752" y="459"/>
                  </a:cubicBezTo>
                  <a:cubicBezTo>
                    <a:pt x="3752" y="394"/>
                    <a:pt x="3727" y="331"/>
                    <a:pt x="3682" y="286"/>
                  </a:cubicBezTo>
                  <a:cubicBezTo>
                    <a:pt x="3681" y="285"/>
                    <a:pt x="3681" y="285"/>
                    <a:pt x="3681" y="285"/>
                  </a:cubicBezTo>
                  <a:cubicBezTo>
                    <a:pt x="3647" y="251"/>
                    <a:pt x="3608" y="225"/>
                    <a:pt x="3564" y="206"/>
                  </a:cubicBezTo>
                  <a:cubicBezTo>
                    <a:pt x="3564" y="206"/>
                    <a:pt x="3560" y="204"/>
                    <a:pt x="3559" y="204"/>
                  </a:cubicBezTo>
                  <a:cubicBezTo>
                    <a:pt x="3224" y="70"/>
                    <a:pt x="2643" y="0"/>
                    <a:pt x="1876" y="0"/>
                  </a:cubicBezTo>
                  <a:cubicBezTo>
                    <a:pt x="1105" y="0"/>
                    <a:pt x="521" y="71"/>
                    <a:pt x="188" y="206"/>
                  </a:cubicBezTo>
                  <a:cubicBezTo>
                    <a:pt x="144" y="225"/>
                    <a:pt x="105" y="251"/>
                    <a:pt x="71" y="285"/>
                  </a:cubicBezTo>
                  <a:cubicBezTo>
                    <a:pt x="70" y="286"/>
                    <a:pt x="70" y="286"/>
                    <a:pt x="70" y="286"/>
                  </a:cubicBezTo>
                  <a:cubicBezTo>
                    <a:pt x="25" y="331"/>
                    <a:pt x="0" y="394"/>
                    <a:pt x="0" y="459"/>
                  </a:cubicBezTo>
                  <a:cubicBezTo>
                    <a:pt x="0" y="885"/>
                    <a:pt x="0" y="885"/>
                    <a:pt x="0" y="885"/>
                  </a:cubicBezTo>
                  <a:lnTo>
                    <a:pt x="1" y="1003"/>
                  </a:lnTo>
                  <a:close/>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0D0D0D"/>
                    </a:gs>
                    <a:gs pos="100000">
                      <a:srgbClr val="0D0D0D"/>
                    </a:gs>
                  </a:gsLst>
                  <a:lin ang="5400000" scaled="0"/>
                </a:gradFill>
                <a:effectLst/>
                <a:uLnTx/>
                <a:uFillTx/>
                <a:latin typeface="Segoe UI"/>
                <a:ea typeface="+mn-ea"/>
                <a:cs typeface="+mn-cs"/>
              </a:endParaRPr>
            </a:p>
          </p:txBody>
        </p:sp>
        <p:sp>
          <p:nvSpPr>
            <p:cNvPr id="1252" name="watch" title="Icon of a smart watch">
              <a:extLst>
                <a:ext uri="{FF2B5EF4-FFF2-40B4-BE49-F238E27FC236}">
                  <a16:creationId xmlns:a16="http://schemas.microsoft.com/office/drawing/2014/main" id="{88AEB0D0-8578-48E7-8DC6-FA063977B7B1}"/>
                </a:ext>
              </a:extLst>
            </p:cNvPr>
            <p:cNvSpPr>
              <a:spLocks noChangeAspect="1" noEditPoints="1"/>
            </p:cNvSpPr>
            <p:nvPr/>
          </p:nvSpPr>
          <p:spPr bwMode="auto">
            <a:xfrm>
              <a:off x="4639816" y="1559542"/>
              <a:ext cx="148041" cy="249819"/>
            </a:xfrm>
            <a:custGeom>
              <a:avLst/>
              <a:gdLst>
                <a:gd name="T0" fmla="*/ 105 w 197"/>
                <a:gd name="T1" fmla="*/ 90 h 335"/>
                <a:gd name="T2" fmla="*/ 105 w 197"/>
                <a:gd name="T3" fmla="*/ 46 h 335"/>
                <a:gd name="T4" fmla="*/ 151 w 197"/>
                <a:gd name="T5" fmla="*/ 0 h 335"/>
                <a:gd name="T6" fmla="*/ 197 w 197"/>
                <a:gd name="T7" fmla="*/ 46 h 335"/>
                <a:gd name="T8" fmla="*/ 197 w 197"/>
                <a:gd name="T9" fmla="*/ 161 h 335"/>
                <a:gd name="T10" fmla="*/ 151 w 197"/>
                <a:gd name="T11" fmla="*/ 0 h 335"/>
                <a:gd name="T12" fmla="*/ 68 w 197"/>
                <a:gd name="T13" fmla="*/ 0 h 335"/>
                <a:gd name="T14" fmla="*/ 22 w 197"/>
                <a:gd name="T15" fmla="*/ 46 h 335"/>
                <a:gd name="T16" fmla="*/ 22 w 197"/>
                <a:gd name="T17" fmla="*/ 90 h 335"/>
                <a:gd name="T18" fmla="*/ 105 w 197"/>
                <a:gd name="T19" fmla="*/ 245 h 335"/>
                <a:gd name="T20" fmla="*/ 105 w 197"/>
                <a:gd name="T21" fmla="*/ 289 h 335"/>
                <a:gd name="T22" fmla="*/ 151 w 197"/>
                <a:gd name="T23" fmla="*/ 335 h 335"/>
                <a:gd name="T24" fmla="*/ 197 w 197"/>
                <a:gd name="T25" fmla="*/ 289 h 335"/>
                <a:gd name="T26" fmla="*/ 197 w 197"/>
                <a:gd name="T27" fmla="*/ 254 h 335"/>
                <a:gd name="T28" fmla="*/ 22 w 197"/>
                <a:gd name="T29" fmla="*/ 245 h 335"/>
                <a:gd name="T30" fmla="*/ 22 w 197"/>
                <a:gd name="T31" fmla="*/ 289 h 335"/>
                <a:gd name="T32" fmla="*/ 68 w 197"/>
                <a:gd name="T33" fmla="*/ 335 h 335"/>
                <a:gd name="T34" fmla="*/ 151 w 197"/>
                <a:gd name="T35" fmla="*/ 335 h 335"/>
                <a:gd name="T36" fmla="*/ 125 w 197"/>
                <a:gd name="T37" fmla="*/ 231 h 335"/>
                <a:gd name="T38" fmla="*/ 125 w 197"/>
                <a:gd name="T39" fmla="*/ 104 h 335"/>
                <a:gd name="T40" fmla="*/ 110 w 197"/>
                <a:gd name="T41" fmla="*/ 90 h 335"/>
                <a:gd name="T42" fmla="*/ 15 w 197"/>
                <a:gd name="T43" fmla="*/ 90 h 335"/>
                <a:gd name="T44" fmla="*/ 0 w 197"/>
                <a:gd name="T45" fmla="*/ 104 h 335"/>
                <a:gd name="T46" fmla="*/ 0 w 197"/>
                <a:gd name="T47" fmla="*/ 104 h 335"/>
                <a:gd name="T48" fmla="*/ 0 w 197"/>
                <a:gd name="T49" fmla="*/ 231 h 335"/>
                <a:gd name="T50" fmla="*/ 15 w 197"/>
                <a:gd name="T51" fmla="*/ 245 h 335"/>
                <a:gd name="T52" fmla="*/ 110 w 197"/>
                <a:gd name="T53" fmla="*/ 245 h 335"/>
                <a:gd name="T54" fmla="*/ 125 w 197"/>
                <a:gd name="T55" fmla="*/ 23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97" h="335">
                  <a:moveTo>
                    <a:pt x="105" y="90"/>
                  </a:moveTo>
                  <a:cubicBezTo>
                    <a:pt x="105" y="46"/>
                    <a:pt x="105" y="46"/>
                    <a:pt x="105" y="46"/>
                  </a:cubicBezTo>
                  <a:cubicBezTo>
                    <a:pt x="105" y="21"/>
                    <a:pt x="125" y="0"/>
                    <a:pt x="151" y="0"/>
                  </a:cubicBezTo>
                  <a:cubicBezTo>
                    <a:pt x="176" y="0"/>
                    <a:pt x="197" y="21"/>
                    <a:pt x="197" y="46"/>
                  </a:cubicBezTo>
                  <a:cubicBezTo>
                    <a:pt x="197" y="161"/>
                    <a:pt x="197" y="161"/>
                    <a:pt x="197" y="161"/>
                  </a:cubicBezTo>
                  <a:moveTo>
                    <a:pt x="151" y="0"/>
                  </a:moveTo>
                  <a:cubicBezTo>
                    <a:pt x="68" y="0"/>
                    <a:pt x="68" y="0"/>
                    <a:pt x="68" y="0"/>
                  </a:cubicBezTo>
                  <a:cubicBezTo>
                    <a:pt x="42" y="0"/>
                    <a:pt x="22" y="21"/>
                    <a:pt x="22" y="46"/>
                  </a:cubicBezTo>
                  <a:cubicBezTo>
                    <a:pt x="22" y="90"/>
                    <a:pt x="22" y="90"/>
                    <a:pt x="22" y="90"/>
                  </a:cubicBezTo>
                  <a:moveTo>
                    <a:pt x="105" y="245"/>
                  </a:moveTo>
                  <a:cubicBezTo>
                    <a:pt x="105" y="289"/>
                    <a:pt x="105" y="289"/>
                    <a:pt x="105" y="289"/>
                  </a:cubicBezTo>
                  <a:cubicBezTo>
                    <a:pt x="105" y="314"/>
                    <a:pt x="125" y="335"/>
                    <a:pt x="151" y="335"/>
                  </a:cubicBezTo>
                  <a:cubicBezTo>
                    <a:pt x="176" y="335"/>
                    <a:pt x="197" y="314"/>
                    <a:pt x="197" y="289"/>
                  </a:cubicBezTo>
                  <a:cubicBezTo>
                    <a:pt x="197" y="254"/>
                    <a:pt x="197" y="254"/>
                    <a:pt x="197" y="254"/>
                  </a:cubicBezTo>
                  <a:moveTo>
                    <a:pt x="22" y="245"/>
                  </a:moveTo>
                  <a:cubicBezTo>
                    <a:pt x="22" y="289"/>
                    <a:pt x="22" y="289"/>
                    <a:pt x="22" y="289"/>
                  </a:cubicBezTo>
                  <a:cubicBezTo>
                    <a:pt x="22" y="314"/>
                    <a:pt x="42" y="335"/>
                    <a:pt x="68" y="335"/>
                  </a:cubicBezTo>
                  <a:cubicBezTo>
                    <a:pt x="151" y="335"/>
                    <a:pt x="151" y="335"/>
                    <a:pt x="151" y="335"/>
                  </a:cubicBezTo>
                  <a:moveTo>
                    <a:pt x="125" y="231"/>
                  </a:moveTo>
                  <a:cubicBezTo>
                    <a:pt x="125" y="104"/>
                    <a:pt x="125" y="104"/>
                    <a:pt x="125" y="104"/>
                  </a:cubicBezTo>
                  <a:cubicBezTo>
                    <a:pt x="125" y="96"/>
                    <a:pt x="118" y="90"/>
                    <a:pt x="110" y="90"/>
                  </a:cubicBezTo>
                  <a:cubicBezTo>
                    <a:pt x="15" y="90"/>
                    <a:pt x="15" y="90"/>
                    <a:pt x="15" y="90"/>
                  </a:cubicBezTo>
                  <a:cubicBezTo>
                    <a:pt x="7" y="90"/>
                    <a:pt x="0" y="96"/>
                    <a:pt x="0" y="104"/>
                  </a:cubicBezTo>
                  <a:moveTo>
                    <a:pt x="0" y="104"/>
                  </a:moveTo>
                  <a:cubicBezTo>
                    <a:pt x="0" y="231"/>
                    <a:pt x="0" y="231"/>
                    <a:pt x="0" y="231"/>
                  </a:cubicBezTo>
                  <a:cubicBezTo>
                    <a:pt x="0" y="239"/>
                    <a:pt x="7" y="245"/>
                    <a:pt x="15" y="245"/>
                  </a:cubicBezTo>
                  <a:cubicBezTo>
                    <a:pt x="110" y="245"/>
                    <a:pt x="110" y="245"/>
                    <a:pt x="110" y="245"/>
                  </a:cubicBezTo>
                  <a:cubicBezTo>
                    <a:pt x="118" y="245"/>
                    <a:pt x="125" y="239"/>
                    <a:pt x="125" y="231"/>
                  </a:cubicBez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0D0D0D"/>
                    </a:gs>
                    <a:gs pos="100000">
                      <a:srgbClr val="0D0D0D"/>
                    </a:gs>
                  </a:gsLst>
                  <a:lin ang="5400000" scaled="0"/>
                </a:gradFill>
                <a:effectLst/>
                <a:uLnTx/>
                <a:uFillTx/>
                <a:latin typeface="Segoe UI"/>
                <a:ea typeface="+mn-ea"/>
                <a:cs typeface="+mn-cs"/>
              </a:endParaRPr>
            </a:p>
          </p:txBody>
        </p:sp>
        <p:sp>
          <p:nvSpPr>
            <p:cNvPr id="1253" name="CellPhone_E8EA" title="Icon of a cellphone">
              <a:extLst>
                <a:ext uri="{FF2B5EF4-FFF2-40B4-BE49-F238E27FC236}">
                  <a16:creationId xmlns:a16="http://schemas.microsoft.com/office/drawing/2014/main" id="{21DA9E38-D59D-45F9-9267-D494FAAD4A7B}"/>
                </a:ext>
              </a:extLst>
            </p:cNvPr>
            <p:cNvSpPr>
              <a:spLocks noChangeAspect="1" noEditPoints="1"/>
            </p:cNvSpPr>
            <p:nvPr/>
          </p:nvSpPr>
          <p:spPr bwMode="auto">
            <a:xfrm>
              <a:off x="4649756" y="1978319"/>
              <a:ext cx="149915" cy="249819"/>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0D0D0D"/>
                    </a:gs>
                    <a:gs pos="100000">
                      <a:srgbClr val="0D0D0D"/>
                    </a:gs>
                  </a:gsLst>
                  <a:lin ang="5400000" scaled="0"/>
                </a:gradFill>
                <a:effectLst/>
                <a:uLnTx/>
                <a:uFillTx/>
                <a:latin typeface="Segoe UI"/>
                <a:ea typeface="+mn-ea"/>
                <a:cs typeface="+mn-cs"/>
              </a:endParaRPr>
            </a:p>
          </p:txBody>
        </p:sp>
        <p:grpSp>
          <p:nvGrpSpPr>
            <p:cNvPr id="25" name="Group 24">
              <a:extLst>
                <a:ext uri="{FF2B5EF4-FFF2-40B4-BE49-F238E27FC236}">
                  <a16:creationId xmlns:a16="http://schemas.microsoft.com/office/drawing/2014/main" id="{F57E8C06-80B7-4126-917B-8C1F5E4200DB}"/>
                </a:ext>
              </a:extLst>
            </p:cNvPr>
            <p:cNvGrpSpPr/>
            <p:nvPr/>
          </p:nvGrpSpPr>
          <p:grpSpPr>
            <a:xfrm>
              <a:off x="2889340" y="5848313"/>
              <a:ext cx="1348409" cy="318558"/>
              <a:chOff x="2282149" y="6019315"/>
              <a:chExt cx="1948501" cy="460329"/>
            </a:xfrm>
          </p:grpSpPr>
          <p:sp>
            <p:nvSpPr>
              <p:cNvPr id="1258" name="money_2" title="Icon of a dollar sign with an arrow around it pointing clockwise">
                <a:extLst>
                  <a:ext uri="{FF2B5EF4-FFF2-40B4-BE49-F238E27FC236}">
                    <a16:creationId xmlns:a16="http://schemas.microsoft.com/office/drawing/2014/main" id="{C1B520BF-21F8-4E2C-9BD9-A7F89793378C}"/>
                  </a:ext>
                </a:extLst>
              </p:cNvPr>
              <p:cNvSpPr>
                <a:spLocks noChangeAspect="1" noEditPoints="1"/>
              </p:cNvSpPr>
              <p:nvPr/>
            </p:nvSpPr>
            <p:spPr bwMode="auto">
              <a:xfrm>
                <a:off x="2282149" y="6019315"/>
                <a:ext cx="436588" cy="460329"/>
              </a:xfrm>
              <a:custGeom>
                <a:avLst/>
                <a:gdLst>
                  <a:gd name="T0" fmla="*/ 307 w 307"/>
                  <a:gd name="T1" fmla="*/ 163 h 326"/>
                  <a:gd name="T2" fmla="*/ 282 w 307"/>
                  <a:gd name="T3" fmla="*/ 244 h 326"/>
                  <a:gd name="T4" fmla="*/ 82 w 307"/>
                  <a:gd name="T5" fmla="*/ 281 h 326"/>
                  <a:gd name="T6" fmla="*/ 45 w 307"/>
                  <a:gd name="T7" fmla="*/ 82 h 326"/>
                  <a:gd name="T8" fmla="*/ 245 w 307"/>
                  <a:gd name="T9" fmla="*/ 45 h 326"/>
                  <a:gd name="T10" fmla="*/ 297 w 307"/>
                  <a:gd name="T11" fmla="*/ 110 h 326"/>
                  <a:gd name="T12" fmla="*/ 257 w 307"/>
                  <a:gd name="T13" fmla="*/ 99 h 326"/>
                  <a:gd name="T14" fmla="*/ 297 w 307"/>
                  <a:gd name="T15" fmla="*/ 109 h 326"/>
                  <a:gd name="T16" fmla="*/ 307 w 307"/>
                  <a:gd name="T17" fmla="*/ 70 h 326"/>
                  <a:gd name="T18" fmla="*/ 126 w 307"/>
                  <a:gd name="T19" fmla="*/ 199 h 326"/>
                  <a:gd name="T20" fmla="*/ 182 w 307"/>
                  <a:gd name="T21" fmla="*/ 199 h 326"/>
                  <a:gd name="T22" fmla="*/ 202 w 307"/>
                  <a:gd name="T23" fmla="*/ 179 h 326"/>
                  <a:gd name="T24" fmla="*/ 182 w 307"/>
                  <a:gd name="T25" fmla="*/ 158 h 326"/>
                  <a:gd name="T26" fmla="*/ 147 w 307"/>
                  <a:gd name="T27" fmla="*/ 158 h 326"/>
                  <a:gd name="T28" fmla="*/ 126 w 307"/>
                  <a:gd name="T29" fmla="*/ 137 h 326"/>
                  <a:gd name="T30" fmla="*/ 147 w 307"/>
                  <a:gd name="T31" fmla="*/ 117 h 326"/>
                  <a:gd name="T32" fmla="*/ 201 w 307"/>
                  <a:gd name="T33" fmla="*/ 117 h 326"/>
                  <a:gd name="T34" fmla="*/ 164 w 307"/>
                  <a:gd name="T35" fmla="*/ 88 h 326"/>
                  <a:gd name="T36" fmla="*/ 164 w 307"/>
                  <a:gd name="T37" fmla="*/ 226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7" h="326">
                    <a:moveTo>
                      <a:pt x="307" y="163"/>
                    </a:moveTo>
                    <a:cubicBezTo>
                      <a:pt x="307" y="191"/>
                      <a:pt x="299" y="219"/>
                      <a:pt x="282" y="244"/>
                    </a:cubicBezTo>
                    <a:cubicBezTo>
                      <a:pt x="237" y="310"/>
                      <a:pt x="148" y="326"/>
                      <a:pt x="82" y="281"/>
                    </a:cubicBezTo>
                    <a:cubicBezTo>
                      <a:pt x="17" y="236"/>
                      <a:pt x="0" y="147"/>
                      <a:pt x="45" y="82"/>
                    </a:cubicBezTo>
                    <a:cubicBezTo>
                      <a:pt x="90" y="16"/>
                      <a:pt x="179" y="0"/>
                      <a:pt x="245" y="45"/>
                    </a:cubicBezTo>
                    <a:cubicBezTo>
                      <a:pt x="269" y="61"/>
                      <a:pt x="287" y="84"/>
                      <a:pt x="297" y="110"/>
                    </a:cubicBezTo>
                    <a:moveTo>
                      <a:pt x="257" y="99"/>
                    </a:moveTo>
                    <a:cubicBezTo>
                      <a:pt x="297" y="109"/>
                      <a:pt x="297" y="109"/>
                      <a:pt x="297" y="109"/>
                    </a:cubicBezTo>
                    <a:cubicBezTo>
                      <a:pt x="307" y="70"/>
                      <a:pt x="307" y="70"/>
                      <a:pt x="307" y="70"/>
                    </a:cubicBezTo>
                    <a:moveTo>
                      <a:pt x="126" y="199"/>
                    </a:moveTo>
                    <a:cubicBezTo>
                      <a:pt x="182" y="199"/>
                      <a:pt x="182" y="199"/>
                      <a:pt x="182" y="199"/>
                    </a:cubicBezTo>
                    <a:cubicBezTo>
                      <a:pt x="193" y="199"/>
                      <a:pt x="202" y="190"/>
                      <a:pt x="202" y="179"/>
                    </a:cubicBezTo>
                    <a:cubicBezTo>
                      <a:pt x="202" y="168"/>
                      <a:pt x="193" y="158"/>
                      <a:pt x="182" y="158"/>
                    </a:cubicBezTo>
                    <a:cubicBezTo>
                      <a:pt x="147" y="158"/>
                      <a:pt x="147" y="158"/>
                      <a:pt x="147" y="158"/>
                    </a:cubicBezTo>
                    <a:cubicBezTo>
                      <a:pt x="136" y="158"/>
                      <a:pt x="126" y="148"/>
                      <a:pt x="126" y="137"/>
                    </a:cubicBezTo>
                    <a:cubicBezTo>
                      <a:pt x="126" y="126"/>
                      <a:pt x="136" y="117"/>
                      <a:pt x="147" y="117"/>
                    </a:cubicBezTo>
                    <a:cubicBezTo>
                      <a:pt x="201" y="117"/>
                      <a:pt x="201" y="117"/>
                      <a:pt x="201" y="117"/>
                    </a:cubicBezTo>
                    <a:moveTo>
                      <a:pt x="164" y="88"/>
                    </a:moveTo>
                    <a:cubicBezTo>
                      <a:pt x="164" y="226"/>
                      <a:pt x="164" y="226"/>
                      <a:pt x="164" y="226"/>
                    </a:cubicBezTo>
                  </a:path>
                </a:pathLst>
              </a:custGeom>
              <a:noFill/>
              <a:ln w="127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0D0D0D"/>
                      </a:gs>
                      <a:gs pos="100000">
                        <a:srgbClr val="0D0D0D"/>
                      </a:gs>
                    </a:gsLst>
                    <a:lin ang="5400000" scaled="0"/>
                  </a:gradFill>
                  <a:effectLst/>
                  <a:uLnTx/>
                  <a:uFillTx/>
                  <a:latin typeface="Segoe UI"/>
                  <a:ea typeface="+mn-ea"/>
                  <a:cs typeface="+mn-cs"/>
                </a:endParaRPr>
              </a:p>
            </p:txBody>
          </p:sp>
          <p:sp>
            <p:nvSpPr>
              <p:cNvPr id="1259" name="binary" title="Icon of binary code, ones and zeros">
                <a:extLst>
                  <a:ext uri="{FF2B5EF4-FFF2-40B4-BE49-F238E27FC236}">
                    <a16:creationId xmlns:a16="http://schemas.microsoft.com/office/drawing/2014/main" id="{CE22B37C-CC15-47D2-9B92-A113D69C057A}"/>
                  </a:ext>
                </a:extLst>
              </p:cNvPr>
              <p:cNvSpPr>
                <a:spLocks noChangeAspect="1" noEditPoints="1"/>
              </p:cNvSpPr>
              <p:nvPr/>
            </p:nvSpPr>
            <p:spPr bwMode="auto">
              <a:xfrm>
                <a:off x="2844895" y="6097602"/>
                <a:ext cx="365760" cy="315833"/>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0D0D0D"/>
                      </a:gs>
                      <a:gs pos="100000">
                        <a:srgbClr val="0D0D0D"/>
                      </a:gs>
                    </a:gsLst>
                    <a:lin ang="5400000" scaled="0"/>
                  </a:gradFill>
                  <a:effectLst/>
                  <a:uLnTx/>
                  <a:uFillTx/>
                  <a:latin typeface="Segoe UI"/>
                  <a:ea typeface="+mn-ea"/>
                  <a:cs typeface="+mn-cs"/>
                </a:endParaRPr>
              </a:p>
            </p:txBody>
          </p:sp>
          <p:sp>
            <p:nvSpPr>
              <p:cNvPr id="1260" name="Financial_E7BB" title="Icon of a chart made of vertical lines with a line tracing the top of each, turning into an arrow pointing up">
                <a:extLst>
                  <a:ext uri="{FF2B5EF4-FFF2-40B4-BE49-F238E27FC236}">
                    <a16:creationId xmlns:a16="http://schemas.microsoft.com/office/drawing/2014/main" id="{75C3BAD1-30DF-4B2F-B8B2-B73FA91EA935}"/>
                  </a:ext>
                </a:extLst>
              </p:cNvPr>
              <p:cNvSpPr>
                <a:spLocks noChangeAspect="1" noEditPoints="1"/>
              </p:cNvSpPr>
              <p:nvPr/>
            </p:nvSpPr>
            <p:spPr bwMode="auto">
              <a:xfrm>
                <a:off x="3341727" y="6068974"/>
                <a:ext cx="410030" cy="365760"/>
              </a:xfrm>
              <a:custGeom>
                <a:avLst/>
                <a:gdLst>
                  <a:gd name="T0" fmla="*/ 47 w 4770"/>
                  <a:gd name="T1" fmla="*/ 4255 h 4255"/>
                  <a:gd name="T2" fmla="*/ 47 w 4770"/>
                  <a:gd name="T3" fmla="*/ 3626 h 4255"/>
                  <a:gd name="T4" fmla="*/ 676 w 4770"/>
                  <a:gd name="T5" fmla="*/ 4255 h 4255"/>
                  <a:gd name="T6" fmla="*/ 676 w 4770"/>
                  <a:gd name="T7" fmla="*/ 2996 h 4255"/>
                  <a:gd name="T8" fmla="*/ 1306 w 4770"/>
                  <a:gd name="T9" fmla="*/ 4255 h 4255"/>
                  <a:gd name="T10" fmla="*/ 1306 w 4770"/>
                  <a:gd name="T11" fmla="*/ 2366 h 4255"/>
                  <a:gd name="T12" fmla="*/ 1935 w 4770"/>
                  <a:gd name="T13" fmla="*/ 4255 h 4255"/>
                  <a:gd name="T14" fmla="*/ 1935 w 4770"/>
                  <a:gd name="T15" fmla="*/ 1736 h 4255"/>
                  <a:gd name="T16" fmla="*/ 2564 w 4770"/>
                  <a:gd name="T17" fmla="*/ 4255 h 4255"/>
                  <a:gd name="T18" fmla="*/ 2564 w 4770"/>
                  <a:gd name="T19" fmla="*/ 1736 h 4255"/>
                  <a:gd name="T20" fmla="*/ 3194 w 4770"/>
                  <a:gd name="T21" fmla="*/ 4255 h 4255"/>
                  <a:gd name="T22" fmla="*/ 3194 w 4770"/>
                  <a:gd name="T23" fmla="*/ 2361 h 4255"/>
                  <a:gd name="T24" fmla="*/ 3823 w 4770"/>
                  <a:gd name="T25" fmla="*/ 4255 h 4255"/>
                  <a:gd name="T26" fmla="*/ 3823 w 4770"/>
                  <a:gd name="T27" fmla="*/ 1736 h 4255"/>
                  <a:gd name="T28" fmla="*/ 4453 w 4770"/>
                  <a:gd name="T29" fmla="*/ 4255 h 4255"/>
                  <a:gd name="T30" fmla="*/ 4453 w 4770"/>
                  <a:gd name="T31" fmla="*/ 1424 h 4255"/>
                  <a:gd name="T32" fmla="*/ 4760 w 4770"/>
                  <a:gd name="T33" fmla="*/ 5 h 4255"/>
                  <a:gd name="T34" fmla="*/ 3191 w 4770"/>
                  <a:gd name="T35" fmla="*/ 1575 h 4255"/>
                  <a:gd name="T36" fmla="*/ 2247 w 4770"/>
                  <a:gd name="T37" fmla="*/ 630 h 4255"/>
                  <a:gd name="T38" fmla="*/ 0 w 4770"/>
                  <a:gd name="T39" fmla="*/ 2879 h 4255"/>
                  <a:gd name="T40" fmla="*/ 4770 w 4770"/>
                  <a:gd name="T41" fmla="*/ 948 h 4255"/>
                  <a:gd name="T42" fmla="*/ 4770 w 4770"/>
                  <a:gd name="T43" fmla="*/ 0 h 4255"/>
                  <a:gd name="T44" fmla="*/ 3818 w 4770"/>
                  <a:gd name="T45" fmla="*/ 0 h 4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70" h="4255">
                    <a:moveTo>
                      <a:pt x="47" y="4255"/>
                    </a:moveTo>
                    <a:lnTo>
                      <a:pt x="47" y="3626"/>
                    </a:lnTo>
                    <a:moveTo>
                      <a:pt x="676" y="4255"/>
                    </a:moveTo>
                    <a:lnTo>
                      <a:pt x="676" y="2996"/>
                    </a:lnTo>
                    <a:moveTo>
                      <a:pt x="1306" y="4255"/>
                    </a:moveTo>
                    <a:lnTo>
                      <a:pt x="1306" y="2366"/>
                    </a:lnTo>
                    <a:moveTo>
                      <a:pt x="1935" y="4255"/>
                    </a:moveTo>
                    <a:lnTo>
                      <a:pt x="1935" y="1736"/>
                    </a:lnTo>
                    <a:moveTo>
                      <a:pt x="2564" y="4255"/>
                    </a:moveTo>
                    <a:lnTo>
                      <a:pt x="2564" y="1736"/>
                    </a:lnTo>
                    <a:moveTo>
                      <a:pt x="3194" y="4255"/>
                    </a:moveTo>
                    <a:lnTo>
                      <a:pt x="3194" y="2361"/>
                    </a:lnTo>
                    <a:moveTo>
                      <a:pt x="3823" y="4255"/>
                    </a:moveTo>
                    <a:lnTo>
                      <a:pt x="3823" y="1736"/>
                    </a:lnTo>
                    <a:moveTo>
                      <a:pt x="4453" y="4255"/>
                    </a:moveTo>
                    <a:lnTo>
                      <a:pt x="4453" y="1424"/>
                    </a:lnTo>
                    <a:moveTo>
                      <a:pt x="4760" y="5"/>
                    </a:moveTo>
                    <a:lnTo>
                      <a:pt x="3191" y="1575"/>
                    </a:lnTo>
                    <a:lnTo>
                      <a:pt x="2247" y="630"/>
                    </a:lnTo>
                    <a:lnTo>
                      <a:pt x="0" y="2879"/>
                    </a:lnTo>
                    <a:moveTo>
                      <a:pt x="4770" y="948"/>
                    </a:moveTo>
                    <a:lnTo>
                      <a:pt x="4770" y="0"/>
                    </a:lnTo>
                    <a:lnTo>
                      <a:pt x="3818" y="0"/>
                    </a:lnTo>
                  </a:path>
                </a:pathLst>
              </a:custGeom>
              <a:noFill/>
              <a:ln w="127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0D0D0D"/>
                      </a:gs>
                      <a:gs pos="100000">
                        <a:srgbClr val="0D0D0D"/>
                      </a:gs>
                    </a:gsLst>
                    <a:lin ang="5400000" scaled="0"/>
                  </a:gradFill>
                  <a:effectLst/>
                  <a:uLnTx/>
                  <a:uFillTx/>
                  <a:latin typeface="Segoe UI"/>
                  <a:ea typeface="+mn-ea"/>
                  <a:cs typeface="+mn-cs"/>
                </a:endParaRPr>
              </a:p>
            </p:txBody>
          </p:sp>
          <p:sp>
            <p:nvSpPr>
              <p:cNvPr id="1261" name="graph_4" title="Icon of a pie chart">
                <a:extLst>
                  <a:ext uri="{FF2B5EF4-FFF2-40B4-BE49-F238E27FC236}">
                    <a16:creationId xmlns:a16="http://schemas.microsoft.com/office/drawing/2014/main" id="{85BB9304-ACD3-49AD-A924-A0EEE5BC8B39}"/>
                  </a:ext>
                </a:extLst>
              </p:cNvPr>
              <p:cNvSpPr>
                <a:spLocks noChangeAspect="1" noEditPoints="1"/>
              </p:cNvSpPr>
              <p:nvPr/>
            </p:nvSpPr>
            <p:spPr bwMode="auto">
              <a:xfrm>
                <a:off x="3863373" y="6078660"/>
                <a:ext cx="367277" cy="365760"/>
              </a:xfrm>
              <a:custGeom>
                <a:avLst/>
                <a:gdLst>
                  <a:gd name="T0" fmla="*/ 310 w 334"/>
                  <a:gd name="T1" fmla="*/ 178 h 333"/>
                  <a:gd name="T2" fmla="*/ 155 w 334"/>
                  <a:gd name="T3" fmla="*/ 333 h 333"/>
                  <a:gd name="T4" fmla="*/ 0 w 334"/>
                  <a:gd name="T5" fmla="*/ 178 h 333"/>
                  <a:gd name="T6" fmla="*/ 155 w 334"/>
                  <a:gd name="T7" fmla="*/ 23 h 333"/>
                  <a:gd name="T8" fmla="*/ 155 w 334"/>
                  <a:gd name="T9" fmla="*/ 178 h 333"/>
                  <a:gd name="T10" fmla="*/ 310 w 334"/>
                  <a:gd name="T11" fmla="*/ 178 h 333"/>
                  <a:gd name="T12" fmla="*/ 334 w 334"/>
                  <a:gd name="T13" fmla="*/ 139 h 333"/>
                  <a:gd name="T14" fmla="*/ 195 w 334"/>
                  <a:gd name="T15" fmla="*/ 0 h 333"/>
                  <a:gd name="T16" fmla="*/ 195 w 334"/>
                  <a:gd name="T17" fmla="*/ 139 h 333"/>
                  <a:gd name="T18" fmla="*/ 334 w 334"/>
                  <a:gd name="T19" fmla="*/ 139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4" h="333">
                    <a:moveTo>
                      <a:pt x="310" y="178"/>
                    </a:moveTo>
                    <a:cubicBezTo>
                      <a:pt x="310" y="264"/>
                      <a:pt x="241" y="333"/>
                      <a:pt x="155" y="333"/>
                    </a:cubicBezTo>
                    <a:cubicBezTo>
                      <a:pt x="69" y="333"/>
                      <a:pt x="0" y="264"/>
                      <a:pt x="0" y="178"/>
                    </a:cubicBezTo>
                    <a:cubicBezTo>
                      <a:pt x="0" y="93"/>
                      <a:pt x="69" y="23"/>
                      <a:pt x="155" y="23"/>
                    </a:cubicBezTo>
                    <a:cubicBezTo>
                      <a:pt x="155" y="178"/>
                      <a:pt x="155" y="178"/>
                      <a:pt x="155" y="178"/>
                    </a:cubicBezTo>
                    <a:lnTo>
                      <a:pt x="310" y="178"/>
                    </a:lnTo>
                    <a:close/>
                    <a:moveTo>
                      <a:pt x="334" y="139"/>
                    </a:moveTo>
                    <a:cubicBezTo>
                      <a:pt x="334" y="62"/>
                      <a:pt x="272" y="0"/>
                      <a:pt x="195" y="0"/>
                    </a:cubicBezTo>
                    <a:cubicBezTo>
                      <a:pt x="195" y="139"/>
                      <a:pt x="195" y="139"/>
                      <a:pt x="195" y="139"/>
                    </a:cubicBezTo>
                    <a:lnTo>
                      <a:pt x="334" y="139"/>
                    </a:lnTo>
                    <a:close/>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0D0D0D"/>
                      </a:gs>
                      <a:gs pos="100000">
                        <a:srgbClr val="0D0D0D"/>
                      </a:gs>
                    </a:gsLst>
                    <a:lin ang="5400000" scaled="0"/>
                  </a:gradFill>
                  <a:effectLst/>
                  <a:uLnTx/>
                  <a:uFillTx/>
                  <a:latin typeface="Segoe UI"/>
                  <a:ea typeface="+mn-ea"/>
                  <a:cs typeface="+mn-cs"/>
                </a:endParaRPr>
              </a:p>
            </p:txBody>
          </p:sp>
        </p:grpSp>
      </p:grpSp>
    </p:spTree>
    <p:extLst>
      <p:ext uri="{BB962C8B-B14F-4D97-AF65-F5344CB8AC3E}">
        <p14:creationId xmlns:p14="http://schemas.microsoft.com/office/powerpoint/2010/main" val="28889839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9"/>
                                        </p:tgtEl>
                                        <p:attrNameLst>
                                          <p:attrName>style.visibility</p:attrName>
                                        </p:attrNameLst>
                                      </p:cBhvr>
                                      <p:to>
                                        <p:strVal val="visible"/>
                                      </p:to>
                                    </p:set>
                                    <p:animEffect transition="in" filter="fade">
                                      <p:cBhvr>
                                        <p:cTn id="10" dur="500"/>
                                        <p:tgtEl>
                                          <p:spTgt spid="16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70"/>
                                        </p:tgtEl>
                                        <p:attrNameLst>
                                          <p:attrName>style.visibility</p:attrName>
                                        </p:attrNameLst>
                                      </p:cBhvr>
                                      <p:to>
                                        <p:strVal val="visible"/>
                                      </p:to>
                                    </p:set>
                                    <p:animEffect transition="in" filter="fade">
                                      <p:cBhvr>
                                        <p:cTn id="18" dur="500"/>
                                        <p:tgtEl>
                                          <p:spTgt spid="17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71"/>
                                        </p:tgtEl>
                                        <p:attrNameLst>
                                          <p:attrName>style.visibility</p:attrName>
                                        </p:attrNameLst>
                                      </p:cBhvr>
                                      <p:to>
                                        <p:strVal val="visible"/>
                                      </p:to>
                                    </p:set>
                                    <p:animEffect transition="in" filter="fade">
                                      <p:cBhvr>
                                        <p:cTn id="26" dur="500"/>
                                        <p:tgtEl>
                                          <p:spTgt spid="171"/>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0"/>
                                        </p:tgtEl>
                                        <p:attrNameLst>
                                          <p:attrName>style.visibility</p:attrName>
                                        </p:attrNameLst>
                                      </p:cBhvr>
                                      <p:to>
                                        <p:strVal val="visible"/>
                                      </p:to>
                                    </p:set>
                                    <p:animEffect transition="in" filter="fade">
                                      <p:cBhvr>
                                        <p:cTn id="29" dur="500"/>
                                        <p:tgtEl>
                                          <p:spTgt spid="30"/>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6"/>
                                        </p:tgtEl>
                                        <p:attrNameLst>
                                          <p:attrName>style.visibility</p:attrName>
                                        </p:attrNameLst>
                                      </p:cBhvr>
                                      <p:to>
                                        <p:strVal val="visible"/>
                                      </p:to>
                                    </p:set>
                                    <p:animEffect transition="in" filter="fade">
                                      <p:cBhvr>
                                        <p:cTn id="3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30" grpId="0"/>
      <p:bldP spid="169" grpId="0"/>
      <p:bldP spid="170" grpId="0"/>
      <p:bldP spid="17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A5B2ACFB-82EB-4A2A-8EA8-FE4A4CB99DBF}"/>
              </a:ext>
            </a:extLst>
          </p:cNvPr>
          <p:cNvGrpSpPr/>
          <p:nvPr/>
        </p:nvGrpSpPr>
        <p:grpSpPr>
          <a:xfrm>
            <a:off x="1773207" y="1263687"/>
            <a:ext cx="8479314" cy="787541"/>
            <a:chOff x="1772114" y="5723996"/>
            <a:chExt cx="8479314" cy="787541"/>
          </a:xfrm>
        </p:grpSpPr>
        <p:grpSp>
          <p:nvGrpSpPr>
            <p:cNvPr id="12" name="Group 11">
              <a:extLst>
                <a:ext uri="{FF2B5EF4-FFF2-40B4-BE49-F238E27FC236}">
                  <a16:creationId xmlns:a16="http://schemas.microsoft.com/office/drawing/2014/main" id="{96CD1071-3485-462E-8D63-97454B72C8A3}"/>
                </a:ext>
              </a:extLst>
            </p:cNvPr>
            <p:cNvGrpSpPr/>
            <p:nvPr/>
          </p:nvGrpSpPr>
          <p:grpSpPr>
            <a:xfrm>
              <a:off x="7597611" y="5726724"/>
              <a:ext cx="2653817" cy="784078"/>
              <a:chOff x="1772114" y="5721055"/>
              <a:chExt cx="2653817" cy="784078"/>
            </a:xfrm>
          </p:grpSpPr>
          <p:sp>
            <p:nvSpPr>
              <p:cNvPr id="74" name="Rectangle 73">
                <a:extLst>
                  <a:ext uri="{FF2B5EF4-FFF2-40B4-BE49-F238E27FC236}">
                    <a16:creationId xmlns:a16="http://schemas.microsoft.com/office/drawing/2014/main" id="{A9B33D9F-A184-4717-9E12-CBA1DB450034}"/>
                  </a:ext>
                </a:extLst>
              </p:cNvPr>
              <p:cNvSpPr/>
              <p:nvPr/>
            </p:nvSpPr>
            <p:spPr bwMode="auto">
              <a:xfrm>
                <a:off x="1772114" y="5721055"/>
                <a:ext cx="2653817" cy="784078"/>
              </a:xfrm>
              <a:prstGeom prst="rect">
                <a:avLst/>
              </a:prstGeom>
              <a:solidFill>
                <a:schemeClr val="bg2"/>
              </a:solidFill>
              <a:ln w="158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45720" rIns="45720" bIns="45720" numCol="1" spcCol="0" rtlCol="0" fromWordArt="0" anchor="t" anchorCtr="0" forceAA="0" compatLnSpc="1">
                <a:prstTxWarp prst="textNoShape">
                  <a:avLst/>
                </a:prstTxWarp>
                <a:noAutofit/>
              </a:bodyPr>
              <a:lstStyle/>
              <a:p>
                <a:pPr marL="0" marR="0" lvl="0" indent="0" algn="l" defTabSz="914099" rtl="0" eaLnBrk="1" fontAlgn="base" latinLnBrk="0" hangingPunct="1">
                  <a:lnSpc>
                    <a:spcPct val="100000"/>
                  </a:lnSpc>
                  <a:spcBef>
                    <a:spcPct val="0"/>
                  </a:spcBef>
                  <a:spcAft>
                    <a:spcPct val="0"/>
                  </a:spcAft>
                  <a:buClrTx/>
                  <a:buSzTx/>
                  <a:buFontTx/>
                  <a:buNone/>
                  <a:tabLst/>
                  <a:defRPr/>
                </a:pPr>
                <a:r>
                  <a:rPr kumimoji="0" lang="en-AU" sz="1600" b="1" i="0" u="none" strike="noStrike" kern="1200" cap="none" spc="0" normalizeH="0" baseline="-25000" noProof="0">
                    <a:ln>
                      <a:noFill/>
                    </a:ln>
                    <a:gradFill>
                      <a:gsLst>
                        <a:gs pos="1250">
                          <a:srgbClr val="00188F"/>
                        </a:gs>
                        <a:gs pos="100000">
                          <a:srgbClr val="00188F"/>
                        </a:gs>
                      </a:gsLst>
                      <a:lin ang="5400000" scaled="0"/>
                    </a:gradFill>
                    <a:effectLst/>
                    <a:uLnTx/>
                    <a:uFillTx/>
                    <a:latin typeface="Segoe UI"/>
                    <a:ea typeface="+mn-ea"/>
                    <a:cs typeface="+mn-cs"/>
                  </a:rPr>
                  <a:t>BLOB STORAGE</a:t>
                </a:r>
              </a:p>
            </p:txBody>
          </p:sp>
          <p:sp>
            <p:nvSpPr>
              <p:cNvPr id="32" name="Rectangle: Rounded Corners 31">
                <a:extLst>
                  <a:ext uri="{FF2B5EF4-FFF2-40B4-BE49-F238E27FC236}">
                    <a16:creationId xmlns:a16="http://schemas.microsoft.com/office/drawing/2014/main" id="{0A012BE8-E86A-434C-94D1-2DF41CBB1CC0}"/>
                  </a:ext>
                </a:extLst>
              </p:cNvPr>
              <p:cNvSpPr/>
              <p:nvPr/>
            </p:nvSpPr>
            <p:spPr>
              <a:xfrm>
                <a:off x="1958555" y="6025088"/>
                <a:ext cx="2038901" cy="472172"/>
              </a:xfrm>
              <a:prstGeom prst="roundRect">
                <a:avLst>
                  <a:gd name="adj" fmla="val 0"/>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marL="114300" marR="0" lvl="0" indent="-1143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AU" sz="7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mn-cs"/>
                  </a:rPr>
                  <a:t>Documents (manuals, contracts, etc.)</a:t>
                </a:r>
              </a:p>
              <a:p>
                <a:pPr marL="114300" marR="0" lvl="0" indent="-1143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AU" sz="7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mn-cs"/>
                  </a:rPr>
                  <a:t>Pictures</a:t>
                </a:r>
              </a:p>
              <a:p>
                <a:pPr marL="114300" marR="0" lvl="0" indent="-1143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AU" sz="7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mn-cs"/>
                  </a:rPr>
                  <a:t>Maps (2D, 3D)</a:t>
                </a:r>
              </a:p>
            </p:txBody>
          </p:sp>
          <p:sp>
            <p:nvSpPr>
              <p:cNvPr id="54" name="CompanyDirectory_EF0D" title="Icon of a directory or logbook">
                <a:extLst>
                  <a:ext uri="{FF2B5EF4-FFF2-40B4-BE49-F238E27FC236}">
                    <a16:creationId xmlns:a16="http://schemas.microsoft.com/office/drawing/2014/main" id="{31C7FC0F-EA55-4AFD-B359-BB6C45A4D9A7}"/>
                  </a:ext>
                </a:extLst>
              </p:cNvPr>
              <p:cNvSpPr>
                <a:spLocks noChangeAspect="1" noEditPoints="1"/>
              </p:cNvSpPr>
              <p:nvPr/>
            </p:nvSpPr>
            <p:spPr bwMode="auto">
              <a:xfrm>
                <a:off x="4118631" y="5829207"/>
                <a:ext cx="204972" cy="227771"/>
              </a:xfrm>
              <a:custGeom>
                <a:avLst/>
                <a:gdLst>
                  <a:gd name="T0" fmla="*/ 374 w 3371"/>
                  <a:gd name="T1" fmla="*/ 3746 h 3746"/>
                  <a:gd name="T2" fmla="*/ 374 w 3371"/>
                  <a:gd name="T3" fmla="*/ 0 h 3746"/>
                  <a:gd name="T4" fmla="*/ 3371 w 3371"/>
                  <a:gd name="T5" fmla="*/ 0 h 3746"/>
                  <a:gd name="T6" fmla="*/ 3371 w 3371"/>
                  <a:gd name="T7" fmla="*/ 3746 h 3746"/>
                  <a:gd name="T8" fmla="*/ 374 w 3371"/>
                  <a:gd name="T9" fmla="*/ 3746 h 3746"/>
                  <a:gd name="T10" fmla="*/ 0 w 3371"/>
                  <a:gd name="T11" fmla="*/ 501 h 3746"/>
                  <a:gd name="T12" fmla="*/ 367 w 3371"/>
                  <a:gd name="T13" fmla="*/ 501 h 3746"/>
                  <a:gd name="T14" fmla="*/ 0 w 3371"/>
                  <a:gd name="T15" fmla="*/ 1251 h 3746"/>
                  <a:gd name="T16" fmla="*/ 367 w 3371"/>
                  <a:gd name="T17" fmla="*/ 1251 h 3746"/>
                  <a:gd name="T18" fmla="*/ 0 w 3371"/>
                  <a:gd name="T19" fmla="*/ 2500 h 3746"/>
                  <a:gd name="T20" fmla="*/ 367 w 3371"/>
                  <a:gd name="T21" fmla="*/ 2500 h 3746"/>
                  <a:gd name="T22" fmla="*/ 0 w 3371"/>
                  <a:gd name="T23" fmla="*/ 3250 h 3746"/>
                  <a:gd name="T24" fmla="*/ 367 w 3371"/>
                  <a:gd name="T25" fmla="*/ 3250 h 3746"/>
                  <a:gd name="T26" fmla="*/ 1748 w 3371"/>
                  <a:gd name="T27" fmla="*/ 749 h 3746"/>
                  <a:gd name="T28" fmla="*/ 2997 w 3371"/>
                  <a:gd name="T29" fmla="*/ 749 h 3746"/>
                  <a:gd name="T30" fmla="*/ 1748 w 3371"/>
                  <a:gd name="T31" fmla="*/ 1249 h 3746"/>
                  <a:gd name="T32" fmla="*/ 2997 w 3371"/>
                  <a:gd name="T33" fmla="*/ 1249 h 3746"/>
                  <a:gd name="T34" fmla="*/ 1748 w 3371"/>
                  <a:gd name="T35" fmla="*/ 2497 h 3746"/>
                  <a:gd name="T36" fmla="*/ 2997 w 3371"/>
                  <a:gd name="T37" fmla="*/ 2497 h 3746"/>
                  <a:gd name="T38" fmla="*/ 1748 w 3371"/>
                  <a:gd name="T39" fmla="*/ 2997 h 3746"/>
                  <a:gd name="T40" fmla="*/ 2997 w 3371"/>
                  <a:gd name="T41" fmla="*/ 2997 h 3746"/>
                  <a:gd name="T42" fmla="*/ 1122 w 3371"/>
                  <a:gd name="T43" fmla="*/ 753 h 3746"/>
                  <a:gd name="T44" fmla="*/ 874 w 3371"/>
                  <a:gd name="T45" fmla="*/ 1001 h 3746"/>
                  <a:gd name="T46" fmla="*/ 1122 w 3371"/>
                  <a:gd name="T47" fmla="*/ 1249 h 3746"/>
                  <a:gd name="T48" fmla="*/ 1369 w 3371"/>
                  <a:gd name="T49" fmla="*/ 1001 h 3746"/>
                  <a:gd name="T50" fmla="*/ 1122 w 3371"/>
                  <a:gd name="T51" fmla="*/ 753 h 3746"/>
                  <a:gd name="T52" fmla="*/ 1122 w 3371"/>
                  <a:gd name="T53" fmla="*/ 2499 h 3746"/>
                  <a:gd name="T54" fmla="*/ 874 w 3371"/>
                  <a:gd name="T55" fmla="*/ 2747 h 3746"/>
                  <a:gd name="T56" fmla="*/ 1122 w 3371"/>
                  <a:gd name="T57" fmla="*/ 2995 h 3746"/>
                  <a:gd name="T58" fmla="*/ 1369 w 3371"/>
                  <a:gd name="T59" fmla="*/ 2747 h 3746"/>
                  <a:gd name="T60" fmla="*/ 1122 w 3371"/>
                  <a:gd name="T61" fmla="*/ 2499 h 37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71" h="3746">
                    <a:moveTo>
                      <a:pt x="374" y="3746"/>
                    </a:moveTo>
                    <a:cubicBezTo>
                      <a:pt x="374" y="0"/>
                      <a:pt x="374" y="0"/>
                      <a:pt x="374" y="0"/>
                    </a:cubicBezTo>
                    <a:cubicBezTo>
                      <a:pt x="3371" y="0"/>
                      <a:pt x="3371" y="0"/>
                      <a:pt x="3371" y="0"/>
                    </a:cubicBezTo>
                    <a:cubicBezTo>
                      <a:pt x="3371" y="3746"/>
                      <a:pt x="3371" y="3746"/>
                      <a:pt x="3371" y="3746"/>
                    </a:cubicBezTo>
                    <a:lnTo>
                      <a:pt x="374" y="3746"/>
                    </a:lnTo>
                    <a:close/>
                    <a:moveTo>
                      <a:pt x="0" y="501"/>
                    </a:moveTo>
                    <a:cubicBezTo>
                      <a:pt x="367" y="501"/>
                      <a:pt x="367" y="501"/>
                      <a:pt x="367" y="501"/>
                    </a:cubicBezTo>
                    <a:moveTo>
                      <a:pt x="0" y="1251"/>
                    </a:moveTo>
                    <a:cubicBezTo>
                      <a:pt x="367" y="1251"/>
                      <a:pt x="367" y="1251"/>
                      <a:pt x="367" y="1251"/>
                    </a:cubicBezTo>
                    <a:moveTo>
                      <a:pt x="0" y="2500"/>
                    </a:moveTo>
                    <a:cubicBezTo>
                      <a:pt x="367" y="2500"/>
                      <a:pt x="367" y="2500"/>
                      <a:pt x="367" y="2500"/>
                    </a:cubicBezTo>
                    <a:moveTo>
                      <a:pt x="0" y="3250"/>
                    </a:moveTo>
                    <a:cubicBezTo>
                      <a:pt x="367" y="3250"/>
                      <a:pt x="367" y="3250"/>
                      <a:pt x="367" y="3250"/>
                    </a:cubicBezTo>
                    <a:moveTo>
                      <a:pt x="1748" y="749"/>
                    </a:moveTo>
                    <a:cubicBezTo>
                      <a:pt x="2997" y="749"/>
                      <a:pt x="2997" y="749"/>
                      <a:pt x="2997" y="749"/>
                    </a:cubicBezTo>
                    <a:moveTo>
                      <a:pt x="1748" y="1249"/>
                    </a:moveTo>
                    <a:cubicBezTo>
                      <a:pt x="2997" y="1249"/>
                      <a:pt x="2997" y="1249"/>
                      <a:pt x="2997" y="1249"/>
                    </a:cubicBezTo>
                    <a:moveTo>
                      <a:pt x="1748" y="2497"/>
                    </a:moveTo>
                    <a:cubicBezTo>
                      <a:pt x="2997" y="2497"/>
                      <a:pt x="2997" y="2497"/>
                      <a:pt x="2997" y="2497"/>
                    </a:cubicBezTo>
                    <a:moveTo>
                      <a:pt x="1748" y="2997"/>
                    </a:moveTo>
                    <a:cubicBezTo>
                      <a:pt x="2997" y="2997"/>
                      <a:pt x="2997" y="2997"/>
                      <a:pt x="2997" y="2997"/>
                    </a:cubicBezTo>
                    <a:moveTo>
                      <a:pt x="1122" y="753"/>
                    </a:moveTo>
                    <a:cubicBezTo>
                      <a:pt x="985" y="753"/>
                      <a:pt x="874" y="864"/>
                      <a:pt x="874" y="1001"/>
                    </a:cubicBezTo>
                    <a:cubicBezTo>
                      <a:pt x="874" y="1138"/>
                      <a:pt x="985" y="1249"/>
                      <a:pt x="1122" y="1249"/>
                    </a:cubicBezTo>
                    <a:cubicBezTo>
                      <a:pt x="1258" y="1249"/>
                      <a:pt x="1369" y="1138"/>
                      <a:pt x="1369" y="1001"/>
                    </a:cubicBezTo>
                    <a:cubicBezTo>
                      <a:pt x="1369" y="864"/>
                      <a:pt x="1258" y="753"/>
                      <a:pt x="1122" y="753"/>
                    </a:cubicBezTo>
                    <a:close/>
                    <a:moveTo>
                      <a:pt x="1122" y="2499"/>
                    </a:moveTo>
                    <a:cubicBezTo>
                      <a:pt x="985" y="2499"/>
                      <a:pt x="874" y="2610"/>
                      <a:pt x="874" y="2747"/>
                    </a:cubicBezTo>
                    <a:cubicBezTo>
                      <a:pt x="874" y="2884"/>
                      <a:pt x="985" y="2995"/>
                      <a:pt x="1122" y="2995"/>
                    </a:cubicBezTo>
                    <a:cubicBezTo>
                      <a:pt x="1258" y="2995"/>
                      <a:pt x="1369" y="2884"/>
                      <a:pt x="1369" y="2747"/>
                    </a:cubicBezTo>
                    <a:cubicBezTo>
                      <a:pt x="1369" y="2610"/>
                      <a:pt x="1258" y="2499"/>
                      <a:pt x="1122" y="2499"/>
                    </a:cubicBezTo>
                    <a:close/>
                  </a:path>
                </a:pathLst>
              </a:custGeom>
              <a:noFill/>
              <a:ln w="158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sp>
            <p:nvSpPr>
              <p:cNvPr id="76" name="Rectangle: Rounded Corners 75">
                <a:extLst>
                  <a:ext uri="{FF2B5EF4-FFF2-40B4-BE49-F238E27FC236}">
                    <a16:creationId xmlns:a16="http://schemas.microsoft.com/office/drawing/2014/main" id="{26DA9D88-D450-4C2F-9A5E-30BF987BA8CE}"/>
                  </a:ext>
                </a:extLst>
              </p:cNvPr>
              <p:cNvSpPr/>
              <p:nvPr/>
            </p:nvSpPr>
            <p:spPr>
              <a:xfrm>
                <a:off x="1937978" y="5764687"/>
                <a:ext cx="2322090" cy="264832"/>
              </a:xfrm>
              <a:prstGeom prst="roundRect">
                <a:avLst>
                  <a:gd name="adj" fmla="val 0"/>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0" rIns="0" bIns="91440" rtlCol="0" anchor="ctr" anchorCtr="0"/>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AU" sz="1600" b="1" i="0" u="none" strike="noStrike" kern="1200" cap="none" spc="0" normalizeH="0" baseline="-25000" noProof="0">
                  <a:ln>
                    <a:noFill/>
                  </a:ln>
                  <a:solidFill>
                    <a:srgbClr val="1A1A1A"/>
                  </a:solidFill>
                  <a:effectLst/>
                  <a:uLnTx/>
                  <a:uFillTx/>
                  <a:latin typeface="Segoe UI"/>
                  <a:ea typeface="+mn-ea"/>
                  <a:cs typeface="+mn-cs"/>
                </a:endParaRPr>
              </a:p>
            </p:txBody>
          </p:sp>
        </p:grpSp>
        <p:sp>
          <p:nvSpPr>
            <p:cNvPr id="86" name="Rectangle 85">
              <a:extLst>
                <a:ext uri="{FF2B5EF4-FFF2-40B4-BE49-F238E27FC236}">
                  <a16:creationId xmlns:a16="http://schemas.microsoft.com/office/drawing/2014/main" id="{8D7D73DA-5C15-4E5C-851E-A05DB15F4252}"/>
                </a:ext>
              </a:extLst>
            </p:cNvPr>
            <p:cNvSpPr/>
            <p:nvPr/>
          </p:nvSpPr>
          <p:spPr bwMode="auto">
            <a:xfrm>
              <a:off x="4676825" y="5734789"/>
              <a:ext cx="2653817" cy="774942"/>
            </a:xfrm>
            <a:prstGeom prst="rect">
              <a:avLst/>
            </a:prstGeom>
            <a:solidFill>
              <a:schemeClr val="bg2"/>
            </a:solidFill>
            <a:ln w="158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45720" rIns="45720" bIns="45720" numCol="1" spcCol="0" rtlCol="0" fromWordArt="0" anchor="t" anchorCtr="0" forceAA="0" compatLnSpc="1">
              <a:prstTxWarp prst="textNoShape">
                <a:avLst/>
              </a:prstTxWarp>
              <a:noAutofit/>
            </a:bodyPr>
            <a:lstStyle/>
            <a:p>
              <a:pPr marL="0" marR="0" lvl="0" indent="0" algn="l" defTabSz="914099" rtl="0" eaLnBrk="1" fontAlgn="base" latinLnBrk="0" hangingPunct="1">
                <a:lnSpc>
                  <a:spcPct val="100000"/>
                </a:lnSpc>
                <a:spcBef>
                  <a:spcPct val="0"/>
                </a:spcBef>
                <a:spcAft>
                  <a:spcPct val="0"/>
                </a:spcAft>
                <a:buClrTx/>
                <a:buSzTx/>
                <a:buFontTx/>
                <a:buNone/>
                <a:tabLst/>
                <a:defRPr/>
              </a:pPr>
              <a:r>
                <a:rPr kumimoji="0" lang="en-AU" sz="1600" b="1" i="0" u="none" strike="noStrike" kern="1200" cap="none" spc="0" normalizeH="0" baseline="-25000" noProof="0">
                  <a:ln>
                    <a:noFill/>
                  </a:ln>
                  <a:gradFill>
                    <a:gsLst>
                      <a:gs pos="1250">
                        <a:srgbClr val="00188F"/>
                      </a:gs>
                      <a:gs pos="100000">
                        <a:srgbClr val="00188F"/>
                      </a:gs>
                    </a:gsLst>
                    <a:lin ang="5400000" scaled="0"/>
                  </a:gradFill>
                  <a:effectLst/>
                  <a:uLnTx/>
                  <a:uFillTx/>
                  <a:latin typeface="Segoe UI"/>
                  <a:ea typeface="+mn-ea"/>
                  <a:cs typeface="+mn-cs"/>
                </a:rPr>
                <a:t>LIVE DATA</a:t>
              </a:r>
            </a:p>
          </p:txBody>
        </p:sp>
        <p:sp>
          <p:nvSpPr>
            <p:cNvPr id="77" name="Rectangle 76">
              <a:extLst>
                <a:ext uri="{FF2B5EF4-FFF2-40B4-BE49-F238E27FC236}">
                  <a16:creationId xmlns:a16="http://schemas.microsoft.com/office/drawing/2014/main" id="{20A36DA8-E132-4A07-80DD-6A05436D51E3}"/>
                </a:ext>
              </a:extLst>
            </p:cNvPr>
            <p:cNvSpPr/>
            <p:nvPr/>
          </p:nvSpPr>
          <p:spPr bwMode="auto">
            <a:xfrm>
              <a:off x="1772114" y="5723996"/>
              <a:ext cx="2653817" cy="774942"/>
            </a:xfrm>
            <a:prstGeom prst="rect">
              <a:avLst/>
            </a:prstGeom>
            <a:solidFill>
              <a:schemeClr val="bg2"/>
            </a:solidFill>
            <a:ln w="158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45720" rIns="45720" bIns="45720" numCol="1" spcCol="0" rtlCol="0" fromWordArt="0" anchor="t" anchorCtr="0" forceAA="0" compatLnSpc="1">
              <a:prstTxWarp prst="textNoShape">
                <a:avLst/>
              </a:prstTxWarp>
              <a:noAutofit/>
            </a:bodyPr>
            <a:lstStyle/>
            <a:p>
              <a:pPr marL="0" marR="0" lvl="0" indent="0" algn="l" defTabSz="914099" rtl="0" eaLnBrk="1" fontAlgn="base" latinLnBrk="0" hangingPunct="1">
                <a:lnSpc>
                  <a:spcPct val="100000"/>
                </a:lnSpc>
                <a:spcBef>
                  <a:spcPct val="0"/>
                </a:spcBef>
                <a:spcAft>
                  <a:spcPct val="0"/>
                </a:spcAft>
                <a:buClrTx/>
                <a:buSzTx/>
                <a:buFontTx/>
                <a:buNone/>
                <a:tabLst/>
                <a:defRPr/>
              </a:pPr>
              <a:r>
                <a:rPr kumimoji="0" lang="en-AU" sz="1600" b="1" i="0" u="none" strike="noStrike" kern="1200" cap="none" spc="0" normalizeH="0" baseline="-25000" noProof="0">
                  <a:ln>
                    <a:noFill/>
                  </a:ln>
                  <a:gradFill>
                    <a:gsLst>
                      <a:gs pos="1250">
                        <a:srgbClr val="00188F"/>
                      </a:gs>
                      <a:gs pos="100000">
                        <a:srgbClr val="00188F"/>
                      </a:gs>
                    </a:gsLst>
                    <a:lin ang="5400000" scaled="0"/>
                  </a:gradFill>
                  <a:effectLst/>
                  <a:uLnTx/>
                  <a:uFillTx/>
                  <a:latin typeface="Segoe UI"/>
                  <a:ea typeface="+mn-ea"/>
                  <a:cs typeface="+mn-cs"/>
                </a:rPr>
                <a:t>MODEL</a:t>
              </a:r>
              <a:endParaRPr kumimoji="0" lang="en-US" sz="1600" b="1" i="0" u="none" strike="noStrike" kern="1200" cap="none" spc="0" normalizeH="0" baseline="-25000" noProof="0">
                <a:ln>
                  <a:noFill/>
                </a:ln>
                <a:gradFill>
                  <a:gsLst>
                    <a:gs pos="1250">
                      <a:srgbClr val="00188F"/>
                    </a:gs>
                    <a:gs pos="100000">
                      <a:srgbClr val="00188F"/>
                    </a:gs>
                  </a:gsLst>
                  <a:lin ang="5400000" scaled="0"/>
                </a:gradFill>
                <a:effectLst/>
                <a:uLnTx/>
                <a:uFillTx/>
                <a:latin typeface="Segoe UI"/>
                <a:ea typeface="+mn-ea"/>
                <a:cs typeface="+mn-cs"/>
              </a:endParaRPr>
            </a:p>
          </p:txBody>
        </p:sp>
        <p:sp>
          <p:nvSpPr>
            <p:cNvPr id="85" name="Rectangle 84">
              <a:extLst>
                <a:ext uri="{FF2B5EF4-FFF2-40B4-BE49-F238E27FC236}">
                  <a16:creationId xmlns:a16="http://schemas.microsoft.com/office/drawing/2014/main" id="{F663A3B5-11D5-44DD-A4DA-7D9269091A8A}"/>
                </a:ext>
              </a:extLst>
            </p:cNvPr>
            <p:cNvSpPr/>
            <p:nvPr/>
          </p:nvSpPr>
          <p:spPr>
            <a:xfrm>
              <a:off x="1825185" y="6022962"/>
              <a:ext cx="2370249" cy="323165"/>
            </a:xfrm>
            <a:prstGeom prst="rect">
              <a:avLst/>
            </a:prstGeom>
            <a:noFill/>
          </p:spPr>
          <p:txBody>
            <a:bodyPr wrap="square" lIns="91440" tIns="0" bIns="0">
              <a:spAutoFit/>
            </a:bodyPr>
            <a:lstStyle/>
            <a:p>
              <a:pPr marL="114300" marR="0" lvl="0" indent="-1143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AU" sz="700" b="0" i="0" u="none" strike="noStrike" kern="1200" cap="none" spc="0" normalizeH="0" baseline="0" noProof="0">
                  <a:ln>
                    <a:noFill/>
                  </a:ln>
                  <a:gradFill>
                    <a:gsLst>
                      <a:gs pos="0">
                        <a:srgbClr val="0D0D0D"/>
                      </a:gs>
                      <a:gs pos="100000">
                        <a:srgbClr val="0D0D0D"/>
                      </a:gs>
                    </a:gsLst>
                    <a:lin ang="5400000" scaled="0"/>
                  </a:gradFill>
                  <a:effectLst/>
                  <a:uLnTx/>
                  <a:uFillTx/>
                  <a:latin typeface="Segoe UI"/>
                  <a:ea typeface="+mn-ea"/>
                  <a:cs typeface="+mn-cs"/>
                </a:rPr>
                <a:t>People, places, devices</a:t>
              </a:r>
            </a:p>
            <a:p>
              <a:pPr marL="114300" marR="0" lvl="0" indent="-1143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AU" sz="700" b="0" i="0" u="none" strike="noStrike" kern="1200" cap="none" spc="0" normalizeH="0" baseline="0" noProof="0">
                  <a:ln>
                    <a:noFill/>
                  </a:ln>
                  <a:gradFill>
                    <a:gsLst>
                      <a:gs pos="0">
                        <a:srgbClr val="0D0D0D"/>
                      </a:gs>
                      <a:gs pos="100000">
                        <a:srgbClr val="0D0D0D"/>
                      </a:gs>
                    </a:gsLst>
                    <a:lin ang="5400000" scaled="0"/>
                  </a:gradFill>
                  <a:effectLst/>
                  <a:uLnTx/>
                  <a:uFillTx/>
                  <a:latin typeface="Segoe UI"/>
                  <a:ea typeface="+mn-ea"/>
                  <a:cs typeface="+mn-cs"/>
                </a:rPr>
                <a:t>Twin object models, properties and attributes</a:t>
              </a:r>
            </a:p>
            <a:p>
              <a:pPr marL="114300" marR="0" lvl="0" indent="-1143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AU" sz="700" b="0" i="0" u="none" strike="noStrike" kern="1200" cap="none" spc="0" normalizeH="0" baseline="0" noProof="0">
                  <a:ln>
                    <a:noFill/>
                  </a:ln>
                  <a:gradFill>
                    <a:gsLst>
                      <a:gs pos="0">
                        <a:srgbClr val="0D0D0D"/>
                      </a:gs>
                      <a:gs pos="100000">
                        <a:srgbClr val="0D0D0D"/>
                      </a:gs>
                    </a:gsLst>
                    <a:lin ang="5400000" scaled="0"/>
                  </a:gradFill>
                  <a:effectLst/>
                  <a:uLnTx/>
                  <a:uFillTx/>
                  <a:latin typeface="Segoe UI"/>
                  <a:ea typeface="+mn-ea"/>
                  <a:cs typeface="+mn-cs"/>
                </a:rPr>
                <a:t>Topology and relationships</a:t>
              </a:r>
              <a:endParaRPr kumimoji="0" lang="en-AU" sz="1100" b="0" i="0" u="none" strike="noStrike" kern="1200" cap="none" spc="0" normalizeH="0" baseline="0" noProof="0">
                <a:ln>
                  <a:noFill/>
                </a:ln>
                <a:gradFill>
                  <a:gsLst>
                    <a:gs pos="0">
                      <a:srgbClr val="0D0D0D"/>
                    </a:gs>
                    <a:gs pos="100000">
                      <a:srgbClr val="0D0D0D"/>
                    </a:gs>
                  </a:gsLst>
                  <a:lin ang="5400000" scaled="0"/>
                </a:gradFill>
                <a:effectLst/>
                <a:uLnTx/>
                <a:uFillTx/>
                <a:latin typeface="Segoe UI"/>
                <a:ea typeface="+mn-ea"/>
                <a:cs typeface="+mn-cs"/>
              </a:endParaRPr>
            </a:p>
          </p:txBody>
        </p:sp>
        <p:sp>
          <p:nvSpPr>
            <p:cNvPr id="53" name="binary" title="Icon of binary code, ones and zeros">
              <a:extLst>
                <a:ext uri="{FF2B5EF4-FFF2-40B4-BE49-F238E27FC236}">
                  <a16:creationId xmlns:a16="http://schemas.microsoft.com/office/drawing/2014/main" id="{6EE09A3F-37EC-4A8C-97AA-CE733527F67B}"/>
                </a:ext>
              </a:extLst>
            </p:cNvPr>
            <p:cNvSpPr>
              <a:spLocks noChangeAspect="1" noEditPoints="1"/>
            </p:cNvSpPr>
            <p:nvPr/>
          </p:nvSpPr>
          <p:spPr bwMode="auto">
            <a:xfrm>
              <a:off x="6952303" y="5833623"/>
              <a:ext cx="270748" cy="233791"/>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188F"/>
                </a:solidFill>
                <a:effectLst/>
                <a:uLnTx/>
                <a:uFillTx/>
                <a:latin typeface="Segoe UI"/>
                <a:ea typeface="+mn-ea"/>
                <a:cs typeface="+mn-cs"/>
              </a:endParaRPr>
            </a:p>
          </p:txBody>
        </p:sp>
        <p:sp>
          <p:nvSpPr>
            <p:cNvPr id="87" name="Rectangle: Rounded Corners 86">
              <a:extLst>
                <a:ext uri="{FF2B5EF4-FFF2-40B4-BE49-F238E27FC236}">
                  <a16:creationId xmlns:a16="http://schemas.microsoft.com/office/drawing/2014/main" id="{3A535651-9624-4870-8036-97AC85BA886F}"/>
                </a:ext>
              </a:extLst>
            </p:cNvPr>
            <p:cNvSpPr/>
            <p:nvPr/>
          </p:nvSpPr>
          <p:spPr>
            <a:xfrm>
              <a:off x="4824554" y="6039365"/>
              <a:ext cx="2047734" cy="472172"/>
            </a:xfrm>
            <a:prstGeom prst="roundRect">
              <a:avLst>
                <a:gd name="adj" fmla="val 0"/>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marL="114300" marR="0" lvl="0" indent="-1143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AU" sz="700" b="0" i="0" u="none" strike="noStrike" kern="1200" cap="none" spc="0" normalizeH="0" baseline="0" noProof="0">
                  <a:ln>
                    <a:noFill/>
                  </a:ln>
                  <a:gradFill>
                    <a:gsLst>
                      <a:gs pos="0">
                        <a:srgbClr val="0D0D0D"/>
                      </a:gs>
                      <a:gs pos="100000">
                        <a:srgbClr val="0D0D0D"/>
                      </a:gs>
                    </a:gsLst>
                    <a:lin ang="5400000" scaled="0"/>
                  </a:gradFill>
                  <a:effectLst/>
                  <a:uLnTx/>
                  <a:uFillTx/>
                  <a:latin typeface="Segoe UI"/>
                  <a:ea typeface="+mn-ea"/>
                  <a:cs typeface="+mn-cs"/>
                </a:rPr>
                <a:t>Devices and sensors</a:t>
              </a:r>
            </a:p>
            <a:p>
              <a:pPr marL="114300" marR="0" lvl="0" indent="-1143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AU" sz="700" b="0" i="0" u="none" strike="noStrike" kern="1200" cap="none" spc="0" normalizeH="0" baseline="0" noProof="0">
                  <a:ln>
                    <a:noFill/>
                  </a:ln>
                  <a:gradFill>
                    <a:gsLst>
                      <a:gs pos="0">
                        <a:srgbClr val="0D0D0D"/>
                      </a:gs>
                      <a:gs pos="100000">
                        <a:srgbClr val="0D0D0D"/>
                      </a:gs>
                    </a:gsLst>
                    <a:lin ang="5400000" scaled="0"/>
                  </a:gradFill>
                  <a:effectLst/>
                  <a:uLnTx/>
                  <a:uFillTx/>
                  <a:latin typeface="Segoe UI"/>
                  <a:ea typeface="+mn-ea"/>
                  <a:cs typeface="+mn-cs"/>
                </a:rPr>
                <a:t>Building management and automation systems</a:t>
              </a:r>
            </a:p>
            <a:p>
              <a:pPr marL="114300" marR="0" lvl="0" indent="-1143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AU" sz="700" b="0" i="0" u="none" strike="noStrike" kern="1200" cap="none" spc="0" normalizeH="0" baseline="0" noProof="0">
                  <a:ln>
                    <a:noFill/>
                  </a:ln>
                  <a:gradFill>
                    <a:gsLst>
                      <a:gs pos="0">
                        <a:srgbClr val="0D0D0D"/>
                      </a:gs>
                      <a:gs pos="100000">
                        <a:srgbClr val="0D0D0D"/>
                      </a:gs>
                    </a:gsLst>
                    <a:lin ang="5400000" scaled="0"/>
                  </a:gradFill>
                  <a:effectLst/>
                  <a:uLnTx/>
                  <a:uFillTx/>
                  <a:latin typeface="Segoe UI"/>
                  <a:ea typeface="+mn-ea"/>
                  <a:cs typeface="+mn-cs"/>
                </a:rPr>
                <a:t>BACnet, </a:t>
              </a:r>
              <a:r>
                <a:rPr kumimoji="0" lang="en-AU" sz="700" b="0" i="0" u="none" strike="noStrike" kern="1200" cap="none" spc="0" normalizeH="0" baseline="0" noProof="0" err="1">
                  <a:ln>
                    <a:noFill/>
                  </a:ln>
                  <a:gradFill>
                    <a:gsLst>
                      <a:gs pos="0">
                        <a:srgbClr val="0D0D0D"/>
                      </a:gs>
                      <a:gs pos="100000">
                        <a:srgbClr val="0D0D0D"/>
                      </a:gs>
                    </a:gsLst>
                    <a:lin ang="5400000" scaled="0"/>
                  </a:gradFill>
                  <a:effectLst/>
                  <a:uLnTx/>
                  <a:uFillTx/>
                  <a:latin typeface="Segoe UI"/>
                  <a:ea typeface="+mn-ea"/>
                  <a:cs typeface="+mn-cs"/>
                </a:rPr>
                <a:t>ModBus</a:t>
              </a:r>
              <a:r>
                <a:rPr kumimoji="0" lang="en-AU" sz="700" b="0" i="0" u="none" strike="noStrike" kern="1200" cap="none" spc="0" normalizeH="0" baseline="0" noProof="0">
                  <a:ln>
                    <a:noFill/>
                  </a:ln>
                  <a:gradFill>
                    <a:gsLst>
                      <a:gs pos="0">
                        <a:srgbClr val="0D0D0D"/>
                      </a:gs>
                      <a:gs pos="100000">
                        <a:srgbClr val="0D0D0D"/>
                      </a:gs>
                    </a:gsLst>
                    <a:lin ang="5400000" scaled="0"/>
                  </a:gradFill>
                  <a:effectLst/>
                  <a:uLnTx/>
                  <a:uFillTx/>
                  <a:latin typeface="Segoe UI"/>
                  <a:ea typeface="+mn-ea"/>
                  <a:cs typeface="+mn-cs"/>
                </a:rPr>
                <a:t>, KNX, </a:t>
              </a:r>
              <a:r>
                <a:rPr kumimoji="0" lang="en-AU" sz="700" b="0" i="0" u="none" strike="noStrike" kern="1200" cap="none" spc="0" normalizeH="0" baseline="0" noProof="0" err="1">
                  <a:ln>
                    <a:noFill/>
                  </a:ln>
                  <a:gradFill>
                    <a:gsLst>
                      <a:gs pos="0">
                        <a:srgbClr val="0D0D0D"/>
                      </a:gs>
                      <a:gs pos="100000">
                        <a:srgbClr val="0D0D0D"/>
                      </a:gs>
                    </a:gsLst>
                    <a:lin ang="5400000" scaled="0"/>
                  </a:gradFill>
                  <a:effectLst/>
                  <a:uLnTx/>
                  <a:uFillTx/>
                  <a:latin typeface="Segoe UI"/>
                  <a:ea typeface="+mn-ea"/>
                  <a:cs typeface="+mn-cs"/>
                </a:rPr>
                <a:t>LonTalk</a:t>
              </a:r>
              <a:r>
                <a:rPr kumimoji="0" lang="en-AU" sz="700" b="0" i="0" u="none" strike="noStrike" kern="1200" cap="none" spc="0" normalizeH="0" baseline="0" noProof="0">
                  <a:ln>
                    <a:noFill/>
                  </a:ln>
                  <a:gradFill>
                    <a:gsLst>
                      <a:gs pos="0">
                        <a:srgbClr val="0D0D0D"/>
                      </a:gs>
                      <a:gs pos="100000">
                        <a:srgbClr val="0D0D0D"/>
                      </a:gs>
                    </a:gsLst>
                    <a:lin ang="5400000" scaled="0"/>
                  </a:gradFill>
                  <a:effectLst/>
                  <a:uLnTx/>
                  <a:uFillTx/>
                  <a:latin typeface="Segoe UI"/>
                  <a:ea typeface="+mn-ea"/>
                  <a:cs typeface="+mn-cs"/>
                </a:rPr>
                <a:t>, Tridium, …</a:t>
              </a:r>
            </a:p>
          </p:txBody>
        </p:sp>
        <p:sp>
          <p:nvSpPr>
            <p:cNvPr id="92" name="Intelligence" title="Icon of circles connected by crossing lines">
              <a:extLst>
                <a:ext uri="{FF2B5EF4-FFF2-40B4-BE49-F238E27FC236}">
                  <a16:creationId xmlns:a16="http://schemas.microsoft.com/office/drawing/2014/main" id="{BC37175D-05E4-4CC4-9028-8BE68A8AB9F3}"/>
                </a:ext>
              </a:extLst>
            </p:cNvPr>
            <p:cNvSpPr>
              <a:spLocks noChangeAspect="1" noEditPoints="1"/>
            </p:cNvSpPr>
            <p:nvPr/>
          </p:nvSpPr>
          <p:spPr bwMode="auto">
            <a:xfrm>
              <a:off x="4054659" y="5829822"/>
              <a:ext cx="292417" cy="280987"/>
            </a:xfrm>
            <a:custGeom>
              <a:avLst/>
              <a:gdLst>
                <a:gd name="T0" fmla="*/ 90 w 347"/>
                <a:gd name="T1" fmla="*/ 24 h 333"/>
                <a:gd name="T2" fmla="*/ 114 w 347"/>
                <a:gd name="T3" fmla="*/ 0 h 333"/>
                <a:gd name="T4" fmla="*/ 138 w 347"/>
                <a:gd name="T5" fmla="*/ 24 h 333"/>
                <a:gd name="T6" fmla="*/ 114 w 347"/>
                <a:gd name="T7" fmla="*/ 49 h 333"/>
                <a:gd name="T8" fmla="*/ 90 w 347"/>
                <a:gd name="T9" fmla="*/ 24 h 333"/>
                <a:gd name="T10" fmla="*/ 0 w 347"/>
                <a:gd name="T11" fmla="*/ 146 h 333"/>
                <a:gd name="T12" fmla="*/ 37 w 347"/>
                <a:gd name="T13" fmla="*/ 183 h 333"/>
                <a:gd name="T14" fmla="*/ 75 w 347"/>
                <a:gd name="T15" fmla="*/ 146 h 333"/>
                <a:gd name="T16" fmla="*/ 37 w 347"/>
                <a:gd name="T17" fmla="*/ 108 h 333"/>
                <a:gd name="T18" fmla="*/ 0 w 347"/>
                <a:gd name="T19" fmla="*/ 146 h 333"/>
                <a:gd name="T20" fmla="*/ 60 w 347"/>
                <a:gd name="T21" fmla="*/ 273 h 333"/>
                <a:gd name="T22" fmla="*/ 119 w 347"/>
                <a:gd name="T23" fmla="*/ 333 h 333"/>
                <a:gd name="T24" fmla="*/ 179 w 347"/>
                <a:gd name="T25" fmla="*/ 273 h 333"/>
                <a:gd name="T26" fmla="*/ 119 w 347"/>
                <a:gd name="T27" fmla="*/ 213 h 333"/>
                <a:gd name="T28" fmla="*/ 60 w 347"/>
                <a:gd name="T29" fmla="*/ 273 h 333"/>
                <a:gd name="T30" fmla="*/ 134 w 347"/>
                <a:gd name="T31" fmla="*/ 110 h 333"/>
                <a:gd name="T32" fmla="*/ 174 w 347"/>
                <a:gd name="T33" fmla="*/ 149 h 333"/>
                <a:gd name="T34" fmla="*/ 213 w 347"/>
                <a:gd name="T35" fmla="*/ 110 h 333"/>
                <a:gd name="T36" fmla="*/ 174 w 347"/>
                <a:gd name="T37" fmla="*/ 71 h 333"/>
                <a:gd name="T38" fmla="*/ 134 w 347"/>
                <a:gd name="T39" fmla="*/ 110 h 333"/>
                <a:gd name="T40" fmla="*/ 228 w 347"/>
                <a:gd name="T41" fmla="*/ 241 h 333"/>
                <a:gd name="T42" fmla="*/ 287 w 347"/>
                <a:gd name="T43" fmla="*/ 303 h 333"/>
                <a:gd name="T44" fmla="*/ 347 w 347"/>
                <a:gd name="T45" fmla="*/ 241 h 333"/>
                <a:gd name="T46" fmla="*/ 287 w 347"/>
                <a:gd name="T47" fmla="*/ 179 h 333"/>
                <a:gd name="T48" fmla="*/ 228 w 347"/>
                <a:gd name="T49" fmla="*/ 241 h 333"/>
                <a:gd name="T50" fmla="*/ 228 w 347"/>
                <a:gd name="T51" fmla="*/ 250 h 333"/>
                <a:gd name="T52" fmla="*/ 178 w 347"/>
                <a:gd name="T53" fmla="*/ 262 h 333"/>
                <a:gd name="T54" fmla="*/ 74 w 347"/>
                <a:gd name="T55" fmla="*/ 139 h 333"/>
                <a:gd name="T56" fmla="*/ 136 w 347"/>
                <a:gd name="T57" fmla="*/ 120 h 333"/>
                <a:gd name="T58" fmla="*/ 137 w 347"/>
                <a:gd name="T59" fmla="*/ 216 h 333"/>
                <a:gd name="T60" fmla="*/ 162 w 347"/>
                <a:gd name="T61" fmla="*/ 148 h 333"/>
                <a:gd name="T62" fmla="*/ 86 w 347"/>
                <a:gd name="T63" fmla="*/ 223 h 333"/>
                <a:gd name="T64" fmla="*/ 57 w 347"/>
                <a:gd name="T65" fmla="*/ 177 h 333"/>
                <a:gd name="T66" fmla="*/ 232 w 347"/>
                <a:gd name="T67" fmla="*/ 217 h 333"/>
                <a:gd name="T68" fmla="*/ 71 w 347"/>
                <a:gd name="T69" fmla="*/ 161 h 333"/>
                <a:gd name="T70" fmla="*/ 102 w 347"/>
                <a:gd name="T71" fmla="*/ 46 h 333"/>
                <a:gd name="T72" fmla="*/ 58 w 347"/>
                <a:gd name="T73" fmla="*/ 115 h 333"/>
                <a:gd name="T74" fmla="*/ 249 w 347"/>
                <a:gd name="T75" fmla="*/ 194 h 333"/>
                <a:gd name="T76" fmla="*/ 200 w 347"/>
                <a:gd name="T77" fmla="*/ 139 h 333"/>
                <a:gd name="T78" fmla="*/ 112 w 347"/>
                <a:gd name="T79" fmla="*/ 213 h 333"/>
                <a:gd name="T80" fmla="*/ 114 w 347"/>
                <a:gd name="T81" fmla="*/ 49 h 333"/>
                <a:gd name="T82" fmla="*/ 126 w 347"/>
                <a:gd name="T83" fmla="*/ 45 h 333"/>
                <a:gd name="T84" fmla="*/ 151 w 347"/>
                <a:gd name="T85" fmla="*/ 78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47" h="333">
                  <a:moveTo>
                    <a:pt x="90" y="24"/>
                  </a:moveTo>
                  <a:cubicBezTo>
                    <a:pt x="90" y="11"/>
                    <a:pt x="100" y="0"/>
                    <a:pt x="114" y="0"/>
                  </a:cubicBezTo>
                  <a:cubicBezTo>
                    <a:pt x="127" y="0"/>
                    <a:pt x="138" y="11"/>
                    <a:pt x="138" y="24"/>
                  </a:cubicBezTo>
                  <a:cubicBezTo>
                    <a:pt x="138" y="38"/>
                    <a:pt x="127" y="49"/>
                    <a:pt x="114" y="49"/>
                  </a:cubicBezTo>
                  <a:cubicBezTo>
                    <a:pt x="100" y="49"/>
                    <a:pt x="90" y="38"/>
                    <a:pt x="90" y="24"/>
                  </a:cubicBezTo>
                  <a:close/>
                  <a:moveTo>
                    <a:pt x="0" y="146"/>
                  </a:moveTo>
                  <a:cubicBezTo>
                    <a:pt x="0" y="166"/>
                    <a:pt x="17" y="183"/>
                    <a:pt x="37" y="183"/>
                  </a:cubicBezTo>
                  <a:cubicBezTo>
                    <a:pt x="58" y="183"/>
                    <a:pt x="75" y="166"/>
                    <a:pt x="75" y="146"/>
                  </a:cubicBezTo>
                  <a:cubicBezTo>
                    <a:pt x="75" y="125"/>
                    <a:pt x="58" y="108"/>
                    <a:pt x="37" y="108"/>
                  </a:cubicBezTo>
                  <a:cubicBezTo>
                    <a:pt x="17" y="108"/>
                    <a:pt x="0" y="125"/>
                    <a:pt x="0" y="146"/>
                  </a:cubicBezTo>
                  <a:close/>
                  <a:moveTo>
                    <a:pt x="60" y="273"/>
                  </a:moveTo>
                  <a:cubicBezTo>
                    <a:pt x="60" y="306"/>
                    <a:pt x="86" y="333"/>
                    <a:pt x="119" y="333"/>
                  </a:cubicBezTo>
                  <a:cubicBezTo>
                    <a:pt x="152" y="333"/>
                    <a:pt x="179" y="306"/>
                    <a:pt x="179" y="273"/>
                  </a:cubicBezTo>
                  <a:cubicBezTo>
                    <a:pt x="179" y="240"/>
                    <a:pt x="152" y="213"/>
                    <a:pt x="119" y="213"/>
                  </a:cubicBezTo>
                  <a:cubicBezTo>
                    <a:pt x="86" y="213"/>
                    <a:pt x="60" y="240"/>
                    <a:pt x="60" y="273"/>
                  </a:cubicBezTo>
                  <a:close/>
                  <a:moveTo>
                    <a:pt x="134" y="110"/>
                  </a:moveTo>
                  <a:cubicBezTo>
                    <a:pt x="134" y="132"/>
                    <a:pt x="152" y="149"/>
                    <a:pt x="174" y="149"/>
                  </a:cubicBezTo>
                  <a:cubicBezTo>
                    <a:pt x="195" y="149"/>
                    <a:pt x="213" y="132"/>
                    <a:pt x="213" y="110"/>
                  </a:cubicBezTo>
                  <a:cubicBezTo>
                    <a:pt x="213" y="89"/>
                    <a:pt x="195" y="71"/>
                    <a:pt x="174" y="71"/>
                  </a:cubicBezTo>
                  <a:cubicBezTo>
                    <a:pt x="152" y="71"/>
                    <a:pt x="134" y="89"/>
                    <a:pt x="134" y="110"/>
                  </a:cubicBezTo>
                  <a:close/>
                  <a:moveTo>
                    <a:pt x="228" y="241"/>
                  </a:moveTo>
                  <a:cubicBezTo>
                    <a:pt x="228" y="275"/>
                    <a:pt x="254" y="303"/>
                    <a:pt x="287" y="303"/>
                  </a:cubicBezTo>
                  <a:cubicBezTo>
                    <a:pt x="320" y="303"/>
                    <a:pt x="347" y="275"/>
                    <a:pt x="347" y="241"/>
                  </a:cubicBezTo>
                  <a:cubicBezTo>
                    <a:pt x="347" y="207"/>
                    <a:pt x="320" y="179"/>
                    <a:pt x="287" y="179"/>
                  </a:cubicBezTo>
                  <a:cubicBezTo>
                    <a:pt x="254" y="179"/>
                    <a:pt x="228" y="207"/>
                    <a:pt x="228" y="241"/>
                  </a:cubicBezTo>
                  <a:close/>
                  <a:moveTo>
                    <a:pt x="228" y="250"/>
                  </a:moveTo>
                  <a:cubicBezTo>
                    <a:pt x="178" y="262"/>
                    <a:pt x="178" y="262"/>
                    <a:pt x="178" y="262"/>
                  </a:cubicBezTo>
                  <a:moveTo>
                    <a:pt x="74" y="139"/>
                  </a:moveTo>
                  <a:cubicBezTo>
                    <a:pt x="136" y="120"/>
                    <a:pt x="136" y="120"/>
                    <a:pt x="136" y="120"/>
                  </a:cubicBezTo>
                  <a:moveTo>
                    <a:pt x="137" y="216"/>
                  </a:moveTo>
                  <a:cubicBezTo>
                    <a:pt x="162" y="148"/>
                    <a:pt x="162" y="148"/>
                    <a:pt x="162" y="148"/>
                  </a:cubicBezTo>
                  <a:moveTo>
                    <a:pt x="86" y="223"/>
                  </a:moveTo>
                  <a:cubicBezTo>
                    <a:pt x="57" y="177"/>
                    <a:pt x="57" y="177"/>
                    <a:pt x="57" y="177"/>
                  </a:cubicBezTo>
                  <a:moveTo>
                    <a:pt x="232" y="217"/>
                  </a:moveTo>
                  <a:cubicBezTo>
                    <a:pt x="71" y="161"/>
                    <a:pt x="71" y="161"/>
                    <a:pt x="71" y="161"/>
                  </a:cubicBezTo>
                  <a:moveTo>
                    <a:pt x="102" y="46"/>
                  </a:moveTo>
                  <a:cubicBezTo>
                    <a:pt x="58" y="115"/>
                    <a:pt x="58" y="115"/>
                    <a:pt x="58" y="115"/>
                  </a:cubicBezTo>
                  <a:moveTo>
                    <a:pt x="249" y="194"/>
                  </a:moveTo>
                  <a:cubicBezTo>
                    <a:pt x="200" y="139"/>
                    <a:pt x="200" y="139"/>
                    <a:pt x="200" y="139"/>
                  </a:cubicBezTo>
                  <a:moveTo>
                    <a:pt x="112" y="213"/>
                  </a:moveTo>
                  <a:cubicBezTo>
                    <a:pt x="114" y="49"/>
                    <a:pt x="114" y="49"/>
                    <a:pt x="114" y="49"/>
                  </a:cubicBezTo>
                  <a:moveTo>
                    <a:pt x="126" y="45"/>
                  </a:moveTo>
                  <a:cubicBezTo>
                    <a:pt x="151" y="78"/>
                    <a:pt x="151" y="78"/>
                    <a:pt x="151" y="78"/>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1A1A1A"/>
                </a:solidFill>
                <a:effectLst/>
                <a:uLnTx/>
                <a:uFillTx/>
                <a:latin typeface="Segoe UI"/>
                <a:ea typeface="+mn-ea"/>
                <a:cs typeface="+mn-cs"/>
              </a:endParaRPr>
            </a:p>
          </p:txBody>
        </p:sp>
      </p:grpSp>
      <p:sp>
        <p:nvSpPr>
          <p:cNvPr id="139" name="Title 138">
            <a:extLst>
              <a:ext uri="{FF2B5EF4-FFF2-40B4-BE49-F238E27FC236}">
                <a16:creationId xmlns:a16="http://schemas.microsoft.com/office/drawing/2014/main" id="{2A2EBDFE-FAC9-4D45-8D0C-BE48F39848D3}"/>
              </a:ext>
            </a:extLst>
          </p:cNvPr>
          <p:cNvSpPr>
            <a:spLocks noGrp="1"/>
          </p:cNvSpPr>
          <p:nvPr>
            <p:ph type="title"/>
          </p:nvPr>
        </p:nvSpPr>
        <p:spPr/>
        <p:txBody>
          <a:bodyPr/>
          <a:lstStyle/>
          <a:p>
            <a:r>
              <a:rPr lang="en-US"/>
              <a:t>Azure Digital Twins for Smart Spaces</a:t>
            </a:r>
          </a:p>
        </p:txBody>
      </p:sp>
      <p:sp>
        <p:nvSpPr>
          <p:cNvPr id="48" name="Rectangle: Rounded Corners 47">
            <a:extLst>
              <a:ext uri="{FF2B5EF4-FFF2-40B4-BE49-F238E27FC236}">
                <a16:creationId xmlns:a16="http://schemas.microsoft.com/office/drawing/2014/main" id="{80D1300F-419E-4140-AAE5-2EE0AC018113}"/>
              </a:ext>
            </a:extLst>
          </p:cNvPr>
          <p:cNvSpPr/>
          <p:nvPr/>
        </p:nvSpPr>
        <p:spPr>
          <a:xfrm rot="10535368">
            <a:off x="4816670" y="2747175"/>
            <a:ext cx="1771006" cy="2155594"/>
          </a:xfrm>
          <a:prstGeom prst="roundRect">
            <a:avLst>
              <a:gd name="adj" fmla="val 0"/>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1" vertOverflow="overflow" horzOverflow="overflow" vert="horz" wrap="square" lIns="0" tIns="71989" rIns="0" bIns="0" numCol="1" spcCol="0" rtlCol="0" fromWordArt="0" anchor="t" anchorCtr="0" forceAA="0" compatLnSpc="1">
            <a:prstTxWarp prst="textCircle">
              <a:avLst>
                <a:gd name="adj" fmla="val 18517193"/>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AU" sz="1600" b="1" i="0" u="none" strike="noStrike" kern="1200" cap="none" spc="0" normalizeH="0" baseline="-25000" noProof="0">
                <a:ln>
                  <a:noFill/>
                </a:ln>
                <a:gradFill>
                  <a:gsLst>
                    <a:gs pos="1250">
                      <a:srgbClr val="0D0D0D">
                        <a:lumMod val="75000"/>
                        <a:lumOff val="25000"/>
                      </a:srgbClr>
                    </a:gs>
                    <a:gs pos="100000">
                      <a:srgbClr val="0D0D0D">
                        <a:lumMod val="75000"/>
                        <a:lumOff val="25000"/>
                      </a:srgbClr>
                    </a:gs>
                  </a:gsLst>
                  <a:lin ang="5400000" scaled="0"/>
                </a:gradFill>
                <a:effectLst/>
                <a:uLnTx/>
                <a:uFillTx/>
                <a:latin typeface="Segoe UI"/>
                <a:ea typeface="+mn-ea"/>
                <a:cs typeface="+mn-cs"/>
              </a:rPr>
              <a:t>MICROSOFT AZURE</a:t>
            </a:r>
          </a:p>
        </p:txBody>
      </p:sp>
      <p:sp>
        <p:nvSpPr>
          <p:cNvPr id="49" name="Rectangle: Rounded Corners 48">
            <a:extLst>
              <a:ext uri="{FF2B5EF4-FFF2-40B4-BE49-F238E27FC236}">
                <a16:creationId xmlns:a16="http://schemas.microsoft.com/office/drawing/2014/main" id="{802B1A29-5677-464E-A84D-BF4F4AE0E44F}"/>
              </a:ext>
            </a:extLst>
          </p:cNvPr>
          <p:cNvSpPr/>
          <p:nvPr/>
        </p:nvSpPr>
        <p:spPr>
          <a:xfrm rot="262418">
            <a:off x="5298220" y="2753531"/>
            <a:ext cx="1895791" cy="2095070"/>
          </a:xfrm>
          <a:prstGeom prst="roundRect">
            <a:avLst>
              <a:gd name="adj" fmla="val 0"/>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1" vertOverflow="overflow" horzOverflow="overflow" vert="horz" wrap="square" lIns="0" tIns="71989" rIns="0" bIns="0" numCol="1" spcCol="0" rtlCol="0" fromWordArt="0" anchor="t" anchorCtr="0" forceAA="0" compatLnSpc="1">
            <a:prstTxWarp prst="textCircle">
              <a:avLst>
                <a:gd name="adj" fmla="val 18517193"/>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AU" sz="1600" b="1" i="0" u="none" strike="noStrike" kern="1200" cap="none" spc="0" normalizeH="0" baseline="-25000" noProof="0">
                <a:ln>
                  <a:noFill/>
                </a:ln>
                <a:gradFill>
                  <a:gsLst>
                    <a:gs pos="1250">
                      <a:srgbClr val="0D0D0D">
                        <a:lumMod val="75000"/>
                        <a:lumOff val="25000"/>
                      </a:srgbClr>
                    </a:gs>
                    <a:gs pos="100000">
                      <a:srgbClr val="0D0D0D">
                        <a:lumMod val="75000"/>
                        <a:lumOff val="25000"/>
                      </a:srgbClr>
                    </a:gs>
                  </a:gsLst>
                  <a:lin ang="5400000" scaled="0"/>
                </a:gradFill>
                <a:effectLst/>
                <a:uLnTx/>
                <a:uFillTx/>
                <a:latin typeface="Segoe UI"/>
                <a:ea typeface="+mn-ea"/>
                <a:cs typeface="+mn-cs"/>
              </a:rPr>
              <a:t>MICROSOFT 365</a:t>
            </a:r>
          </a:p>
        </p:txBody>
      </p:sp>
      <p:sp>
        <p:nvSpPr>
          <p:cNvPr id="50" name="Rectangle: Rounded Corners 49">
            <a:extLst>
              <a:ext uri="{FF2B5EF4-FFF2-40B4-BE49-F238E27FC236}">
                <a16:creationId xmlns:a16="http://schemas.microsoft.com/office/drawing/2014/main" id="{65BAB070-188D-437E-B328-8B8C9A220928}"/>
              </a:ext>
            </a:extLst>
          </p:cNvPr>
          <p:cNvSpPr/>
          <p:nvPr/>
        </p:nvSpPr>
        <p:spPr>
          <a:xfrm>
            <a:off x="4971631" y="3247327"/>
            <a:ext cx="2065856" cy="1700541"/>
          </a:xfrm>
          <a:prstGeom prst="roundRect">
            <a:avLst>
              <a:gd name="adj" fmla="val 0"/>
            </a:avLst>
          </a:prstGeom>
          <a:noFill/>
          <a:ln w="9525">
            <a:noFill/>
          </a:ln>
          <a:scene3d>
            <a:camera prst="orthographicFront">
              <a:rot lat="0" lon="0" rev="12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prstTxWarp prst="textArchDown">
              <a:avLst/>
            </a:prstTxWarp>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25000" noProof="0">
                <a:ln>
                  <a:noFill/>
                </a:ln>
                <a:gradFill>
                  <a:gsLst>
                    <a:gs pos="1250">
                      <a:srgbClr val="00188F"/>
                    </a:gs>
                    <a:gs pos="100000">
                      <a:srgbClr val="00188F"/>
                    </a:gs>
                  </a:gsLst>
                  <a:lin ang="5400000" scaled="0"/>
                </a:gradFill>
                <a:effectLst/>
                <a:uLnTx/>
                <a:uFillTx/>
                <a:latin typeface="Segoe UI"/>
                <a:ea typeface="+mn-ea"/>
                <a:cs typeface="+mn-cs"/>
              </a:rPr>
              <a:t>ISV &amp; SI PARTNER SOLUTIONS</a:t>
            </a:r>
          </a:p>
        </p:txBody>
      </p:sp>
      <p:sp>
        <p:nvSpPr>
          <p:cNvPr id="47" name="Rectangle 46">
            <a:extLst>
              <a:ext uri="{FF2B5EF4-FFF2-40B4-BE49-F238E27FC236}">
                <a16:creationId xmlns:a16="http://schemas.microsoft.com/office/drawing/2014/main" id="{5340D632-5763-4606-B397-0F2C62D0D0F5}"/>
              </a:ext>
            </a:extLst>
          </p:cNvPr>
          <p:cNvSpPr/>
          <p:nvPr/>
        </p:nvSpPr>
        <p:spPr>
          <a:xfrm>
            <a:off x="1772115" y="2333842"/>
            <a:ext cx="1384000" cy="320447"/>
          </a:xfrm>
          <a:prstGeom prst="rect">
            <a:avLst/>
          </a:prstGeom>
          <a:solidFill>
            <a:schemeClr val="bg2"/>
          </a:solidFill>
          <a:ln w="158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45720" rtlCol="0" anchor="ctr" anchorCtr="0"/>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AU" sz="1050" b="0" i="0" u="none" strike="noStrike" kern="1200" cap="none" spc="0" normalizeH="0" baseline="-25000" noProof="0">
                <a:ln>
                  <a:noFill/>
                </a:ln>
                <a:gradFill>
                  <a:gsLst>
                    <a:gs pos="1250">
                      <a:srgbClr val="0D0D0D"/>
                    </a:gs>
                    <a:gs pos="100000">
                      <a:srgbClr val="0D0D0D"/>
                    </a:gs>
                  </a:gsLst>
                  <a:lin ang="5400000" scaled="0"/>
                </a:gradFill>
                <a:effectLst/>
                <a:uLnTx/>
                <a:uFillTx/>
                <a:latin typeface="Segoe UI Semibold"/>
                <a:ea typeface="+mn-ea"/>
                <a:cs typeface="+mn-cs"/>
              </a:rPr>
              <a:t>AZURE SPHERE</a:t>
            </a:r>
          </a:p>
        </p:txBody>
      </p:sp>
      <p:sp>
        <p:nvSpPr>
          <p:cNvPr id="52" name="Rectangle 51">
            <a:extLst>
              <a:ext uri="{FF2B5EF4-FFF2-40B4-BE49-F238E27FC236}">
                <a16:creationId xmlns:a16="http://schemas.microsoft.com/office/drawing/2014/main" id="{87DEFD3F-3B0B-4BCA-B593-B6458B59ECCC}"/>
              </a:ext>
            </a:extLst>
          </p:cNvPr>
          <p:cNvSpPr/>
          <p:nvPr/>
        </p:nvSpPr>
        <p:spPr>
          <a:xfrm>
            <a:off x="1772115" y="2740934"/>
            <a:ext cx="1384000" cy="320447"/>
          </a:xfrm>
          <a:prstGeom prst="rect">
            <a:avLst/>
          </a:prstGeom>
          <a:solidFill>
            <a:schemeClr val="bg2"/>
          </a:solidFill>
          <a:ln w="158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45720" rtlCol="0" anchor="ctr" anchorCtr="0"/>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AU" sz="1050" b="0" i="0" u="none" strike="noStrike" kern="1200" cap="none" spc="0" normalizeH="0" baseline="-25000" noProof="0">
                <a:ln>
                  <a:noFill/>
                </a:ln>
                <a:gradFill>
                  <a:gsLst>
                    <a:gs pos="1250">
                      <a:srgbClr val="0D0D0D"/>
                    </a:gs>
                    <a:gs pos="100000">
                      <a:srgbClr val="0D0D0D"/>
                    </a:gs>
                  </a:gsLst>
                  <a:lin ang="5400000" scaled="0"/>
                </a:gradFill>
                <a:effectLst/>
                <a:uLnTx/>
                <a:uFillTx/>
                <a:latin typeface="Segoe UI Semibold"/>
                <a:ea typeface="+mn-ea"/>
                <a:cs typeface="+mn-cs"/>
              </a:rPr>
              <a:t>AZURE IOT EDGE</a:t>
            </a:r>
          </a:p>
        </p:txBody>
      </p:sp>
      <p:sp>
        <p:nvSpPr>
          <p:cNvPr id="55" name="Rectangle 54">
            <a:extLst>
              <a:ext uri="{FF2B5EF4-FFF2-40B4-BE49-F238E27FC236}">
                <a16:creationId xmlns:a16="http://schemas.microsoft.com/office/drawing/2014/main" id="{8EC479DA-8F81-4EA3-9B05-1CD7BDCB6A39}"/>
              </a:ext>
            </a:extLst>
          </p:cNvPr>
          <p:cNvSpPr/>
          <p:nvPr/>
        </p:nvSpPr>
        <p:spPr>
          <a:xfrm>
            <a:off x="1772115" y="3148024"/>
            <a:ext cx="1384000" cy="320447"/>
          </a:xfrm>
          <a:prstGeom prst="rect">
            <a:avLst/>
          </a:prstGeom>
          <a:solidFill>
            <a:schemeClr val="bg2"/>
          </a:solidFill>
          <a:ln w="158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45720" rtlCol="0" anchor="ctr" anchorCtr="0"/>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AU" sz="1050" b="0" i="0" u="none" strike="noStrike" kern="1200" cap="none" spc="0" normalizeH="0" baseline="-25000" noProof="0">
                <a:ln>
                  <a:noFill/>
                </a:ln>
                <a:gradFill>
                  <a:gsLst>
                    <a:gs pos="1250">
                      <a:srgbClr val="0D0D0D"/>
                    </a:gs>
                    <a:gs pos="100000">
                      <a:srgbClr val="0D0D0D"/>
                    </a:gs>
                  </a:gsLst>
                  <a:lin ang="5400000" scaled="0"/>
                </a:gradFill>
                <a:effectLst/>
                <a:uLnTx/>
                <a:uFillTx/>
                <a:latin typeface="Segoe UI Semibold"/>
                <a:ea typeface="+mn-ea"/>
                <a:cs typeface="+mn-cs"/>
              </a:rPr>
              <a:t>AZURE IOT SERVICES</a:t>
            </a:r>
          </a:p>
        </p:txBody>
      </p:sp>
      <p:sp>
        <p:nvSpPr>
          <p:cNvPr id="56" name="Rectangle 55">
            <a:extLst>
              <a:ext uri="{FF2B5EF4-FFF2-40B4-BE49-F238E27FC236}">
                <a16:creationId xmlns:a16="http://schemas.microsoft.com/office/drawing/2014/main" id="{8C9BA611-27F8-41CC-8175-ED9FDD5FB2A4}"/>
              </a:ext>
            </a:extLst>
          </p:cNvPr>
          <p:cNvSpPr/>
          <p:nvPr/>
        </p:nvSpPr>
        <p:spPr>
          <a:xfrm>
            <a:off x="1772115" y="3555115"/>
            <a:ext cx="1384000" cy="320447"/>
          </a:xfrm>
          <a:prstGeom prst="rect">
            <a:avLst/>
          </a:prstGeom>
          <a:solidFill>
            <a:schemeClr val="bg2"/>
          </a:solidFill>
          <a:ln w="158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45720" rtlCol="0" anchor="ctr" anchorCtr="0"/>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AU" sz="1050" b="0" i="0" u="none" strike="noStrike" kern="1200" cap="none" spc="0" normalizeH="0" baseline="-25000" noProof="0">
                <a:ln>
                  <a:noFill/>
                </a:ln>
                <a:gradFill>
                  <a:gsLst>
                    <a:gs pos="1250">
                      <a:srgbClr val="0D0D0D"/>
                    </a:gs>
                    <a:gs pos="100000">
                      <a:srgbClr val="0D0D0D"/>
                    </a:gs>
                  </a:gsLst>
                  <a:lin ang="5400000" scaled="0"/>
                </a:gradFill>
                <a:effectLst/>
                <a:uLnTx/>
                <a:uFillTx/>
                <a:latin typeface="Segoe UI Semibold"/>
                <a:ea typeface="+mn-ea"/>
                <a:cs typeface="+mn-cs"/>
              </a:rPr>
              <a:t>AZURE DATA &amp;</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AU" sz="1050" b="0" i="0" u="none" strike="noStrike" kern="1200" cap="none" spc="0" normalizeH="0" baseline="-25000" noProof="0">
                <a:ln>
                  <a:noFill/>
                </a:ln>
                <a:gradFill>
                  <a:gsLst>
                    <a:gs pos="1250">
                      <a:srgbClr val="0D0D0D"/>
                    </a:gs>
                    <a:gs pos="100000">
                      <a:srgbClr val="0D0D0D"/>
                    </a:gs>
                  </a:gsLst>
                  <a:lin ang="5400000" scaled="0"/>
                </a:gradFill>
                <a:effectLst/>
                <a:uLnTx/>
                <a:uFillTx/>
                <a:latin typeface="Segoe UI Semibold"/>
                <a:ea typeface="+mn-ea"/>
                <a:cs typeface="+mn-cs"/>
              </a:rPr>
              <a:t>ANALYTICS SERVICES</a:t>
            </a:r>
          </a:p>
        </p:txBody>
      </p:sp>
      <p:sp>
        <p:nvSpPr>
          <p:cNvPr id="57" name="Rectangle 56">
            <a:extLst>
              <a:ext uri="{FF2B5EF4-FFF2-40B4-BE49-F238E27FC236}">
                <a16:creationId xmlns:a16="http://schemas.microsoft.com/office/drawing/2014/main" id="{63239359-3FC5-47CB-9098-2DD1B99F98D9}"/>
              </a:ext>
            </a:extLst>
          </p:cNvPr>
          <p:cNvSpPr/>
          <p:nvPr/>
        </p:nvSpPr>
        <p:spPr>
          <a:xfrm>
            <a:off x="1772115" y="3962206"/>
            <a:ext cx="1384000" cy="320447"/>
          </a:xfrm>
          <a:prstGeom prst="rect">
            <a:avLst/>
          </a:prstGeom>
          <a:solidFill>
            <a:schemeClr val="bg2"/>
          </a:solidFill>
          <a:ln w="158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45720" rtlCol="0" anchor="ctr" anchorCtr="0"/>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AU" sz="1050" b="0" i="0" u="none" strike="noStrike" kern="1200" cap="none" spc="0" normalizeH="0" baseline="-25000" noProof="0">
                <a:ln>
                  <a:noFill/>
                </a:ln>
                <a:gradFill>
                  <a:gsLst>
                    <a:gs pos="1250">
                      <a:srgbClr val="0D0D0D"/>
                    </a:gs>
                    <a:gs pos="100000">
                      <a:srgbClr val="0D0D0D"/>
                    </a:gs>
                  </a:gsLst>
                  <a:lin ang="5400000" scaled="0"/>
                </a:gradFill>
                <a:effectLst/>
                <a:uLnTx/>
                <a:uFillTx/>
                <a:latin typeface="Segoe UI Semibold"/>
                <a:ea typeface="+mn-ea"/>
                <a:cs typeface="+mn-cs"/>
              </a:rPr>
              <a:t>AZURE VISUALIZATION AND INTEGRATION SERVICES</a:t>
            </a:r>
          </a:p>
        </p:txBody>
      </p:sp>
      <p:sp>
        <p:nvSpPr>
          <p:cNvPr id="58" name="Rectangle 57">
            <a:extLst>
              <a:ext uri="{FF2B5EF4-FFF2-40B4-BE49-F238E27FC236}">
                <a16:creationId xmlns:a16="http://schemas.microsoft.com/office/drawing/2014/main" id="{D6D98FA1-1818-42BA-A1C1-4A21AD8E3BE8}"/>
              </a:ext>
            </a:extLst>
          </p:cNvPr>
          <p:cNvSpPr/>
          <p:nvPr/>
        </p:nvSpPr>
        <p:spPr>
          <a:xfrm>
            <a:off x="1772115" y="4369297"/>
            <a:ext cx="1384000" cy="320447"/>
          </a:xfrm>
          <a:prstGeom prst="rect">
            <a:avLst/>
          </a:prstGeom>
          <a:solidFill>
            <a:schemeClr val="bg2"/>
          </a:solidFill>
          <a:ln w="158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45720" rtlCol="0" anchor="ctr" anchorCtr="0"/>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AU" sz="1050" b="0" i="0" u="none" strike="noStrike" kern="1200" cap="none" spc="0" normalizeH="0" baseline="-25000" noProof="0">
                <a:ln>
                  <a:noFill/>
                </a:ln>
                <a:gradFill>
                  <a:gsLst>
                    <a:gs pos="1250">
                      <a:srgbClr val="0D0D0D"/>
                    </a:gs>
                    <a:gs pos="100000">
                      <a:srgbClr val="0D0D0D"/>
                    </a:gs>
                  </a:gsLst>
                  <a:lin ang="5400000" scaled="0"/>
                </a:gradFill>
                <a:effectLst/>
                <a:uLnTx/>
                <a:uFillTx/>
                <a:latin typeface="Segoe UI Semibold"/>
                <a:ea typeface="+mn-ea"/>
                <a:cs typeface="+mn-cs"/>
              </a:rPr>
              <a:t>AZURE ACTIVE</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AU" sz="1050" b="0" i="0" u="none" strike="noStrike" kern="1200" cap="none" spc="0" normalizeH="0" baseline="-25000" noProof="0">
                <a:ln>
                  <a:noFill/>
                </a:ln>
                <a:gradFill>
                  <a:gsLst>
                    <a:gs pos="1250">
                      <a:srgbClr val="0D0D0D"/>
                    </a:gs>
                    <a:gs pos="100000">
                      <a:srgbClr val="0D0D0D"/>
                    </a:gs>
                  </a:gsLst>
                  <a:lin ang="5400000" scaled="0"/>
                </a:gradFill>
                <a:effectLst/>
                <a:uLnTx/>
                <a:uFillTx/>
                <a:latin typeface="Segoe UI Semibold"/>
                <a:ea typeface="+mn-ea"/>
                <a:cs typeface="+mn-cs"/>
              </a:rPr>
              <a:t>DIRECTORY</a:t>
            </a:r>
          </a:p>
        </p:txBody>
      </p:sp>
      <p:sp>
        <p:nvSpPr>
          <p:cNvPr id="70" name="Rectangle 69">
            <a:extLst>
              <a:ext uri="{FF2B5EF4-FFF2-40B4-BE49-F238E27FC236}">
                <a16:creationId xmlns:a16="http://schemas.microsoft.com/office/drawing/2014/main" id="{C8291A2D-2ACE-4E78-B10A-31B633B413B3}"/>
              </a:ext>
            </a:extLst>
          </p:cNvPr>
          <p:cNvSpPr/>
          <p:nvPr/>
        </p:nvSpPr>
        <p:spPr>
          <a:xfrm>
            <a:off x="8867428" y="2333842"/>
            <a:ext cx="1384000" cy="320447"/>
          </a:xfrm>
          <a:prstGeom prst="rect">
            <a:avLst/>
          </a:prstGeom>
          <a:solidFill>
            <a:schemeClr val="bg2"/>
          </a:solidFill>
          <a:ln w="158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45720" rtlCol="0" anchor="ctr" anchorCtr="0"/>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AU" sz="1050" b="0" i="0" u="none" strike="noStrike" kern="1200" cap="none" spc="0" normalizeH="0" baseline="-25000" noProof="0">
                <a:ln>
                  <a:noFill/>
                </a:ln>
                <a:gradFill>
                  <a:gsLst>
                    <a:gs pos="1250">
                      <a:srgbClr val="0D0D0D"/>
                    </a:gs>
                    <a:gs pos="100000">
                      <a:srgbClr val="0D0D0D"/>
                    </a:gs>
                  </a:gsLst>
                  <a:lin ang="5400000" scaled="0"/>
                </a:gradFill>
                <a:effectLst/>
                <a:uLnTx/>
                <a:uFillTx/>
                <a:latin typeface="Segoe UI Semibold"/>
                <a:ea typeface="+mn-ea"/>
                <a:cs typeface="+mn-cs"/>
              </a:rPr>
              <a:t>MICROSOFT GRAPH</a:t>
            </a:r>
          </a:p>
        </p:txBody>
      </p:sp>
      <p:sp>
        <p:nvSpPr>
          <p:cNvPr id="71" name="Rectangle 70">
            <a:extLst>
              <a:ext uri="{FF2B5EF4-FFF2-40B4-BE49-F238E27FC236}">
                <a16:creationId xmlns:a16="http://schemas.microsoft.com/office/drawing/2014/main" id="{075E2709-4F83-4B73-BF9C-60C18A6F0B23}"/>
              </a:ext>
            </a:extLst>
          </p:cNvPr>
          <p:cNvSpPr/>
          <p:nvPr/>
        </p:nvSpPr>
        <p:spPr>
          <a:xfrm>
            <a:off x="8867428" y="2740953"/>
            <a:ext cx="1384000" cy="320447"/>
          </a:xfrm>
          <a:prstGeom prst="rect">
            <a:avLst/>
          </a:prstGeom>
          <a:solidFill>
            <a:schemeClr val="bg2"/>
          </a:solidFill>
          <a:ln w="158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45720" rtlCol="0" anchor="ctr" anchorCtr="0"/>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AU" sz="1050" b="0" i="0" u="none" strike="noStrike" kern="1200" cap="none" spc="0" normalizeH="0" baseline="-25000" noProof="0">
                <a:ln>
                  <a:noFill/>
                </a:ln>
                <a:gradFill>
                  <a:gsLst>
                    <a:gs pos="1250">
                      <a:srgbClr val="0D0D0D"/>
                    </a:gs>
                    <a:gs pos="100000">
                      <a:srgbClr val="0D0D0D"/>
                    </a:gs>
                  </a:gsLst>
                  <a:lin ang="5400000" scaled="0"/>
                </a:gradFill>
                <a:effectLst/>
                <a:uLnTx/>
                <a:uFillTx/>
                <a:latin typeface="Segoe UI Semibold"/>
                <a:ea typeface="+mn-ea"/>
                <a:cs typeface="+mn-cs"/>
              </a:rPr>
              <a:t>OFFICE 365</a:t>
            </a:r>
          </a:p>
        </p:txBody>
      </p:sp>
      <p:sp>
        <p:nvSpPr>
          <p:cNvPr id="78" name="Rectangle 77">
            <a:extLst>
              <a:ext uri="{FF2B5EF4-FFF2-40B4-BE49-F238E27FC236}">
                <a16:creationId xmlns:a16="http://schemas.microsoft.com/office/drawing/2014/main" id="{E8750476-8E06-4A8B-A50B-66A892CA8F33}"/>
              </a:ext>
            </a:extLst>
          </p:cNvPr>
          <p:cNvSpPr/>
          <p:nvPr/>
        </p:nvSpPr>
        <p:spPr>
          <a:xfrm>
            <a:off x="1772115" y="4776388"/>
            <a:ext cx="1384000" cy="320447"/>
          </a:xfrm>
          <a:prstGeom prst="rect">
            <a:avLst/>
          </a:prstGeom>
          <a:solidFill>
            <a:schemeClr val="bg2"/>
          </a:solidFill>
          <a:ln w="158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45720" rtlCol="0" anchor="ctr" anchorCtr="0"/>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AU" sz="1050" b="0" i="0" u="none" strike="noStrike" kern="1200" cap="none" spc="0" normalizeH="0" baseline="-25000" noProof="0">
                <a:ln>
                  <a:noFill/>
                </a:ln>
                <a:gradFill>
                  <a:gsLst>
                    <a:gs pos="1250">
                      <a:srgbClr val="0D0D0D"/>
                    </a:gs>
                    <a:gs pos="100000">
                      <a:srgbClr val="0D0D0D"/>
                    </a:gs>
                  </a:gsLst>
                  <a:lin ang="5400000" scaled="0"/>
                </a:gradFill>
                <a:effectLst/>
                <a:uLnTx/>
                <a:uFillTx/>
                <a:latin typeface="Segoe UI Semibold"/>
                <a:ea typeface="+mn-ea"/>
                <a:cs typeface="+mn-cs"/>
              </a:rPr>
              <a:t>AZURE MAPS</a:t>
            </a:r>
          </a:p>
        </p:txBody>
      </p:sp>
      <p:sp>
        <p:nvSpPr>
          <p:cNvPr id="79" name="Rectangle 78">
            <a:extLst>
              <a:ext uri="{FF2B5EF4-FFF2-40B4-BE49-F238E27FC236}">
                <a16:creationId xmlns:a16="http://schemas.microsoft.com/office/drawing/2014/main" id="{595591BE-774A-4F01-95CF-C330E8FAE125}"/>
              </a:ext>
            </a:extLst>
          </p:cNvPr>
          <p:cNvSpPr/>
          <p:nvPr/>
        </p:nvSpPr>
        <p:spPr>
          <a:xfrm>
            <a:off x="8867428" y="3141278"/>
            <a:ext cx="1384000" cy="320447"/>
          </a:xfrm>
          <a:prstGeom prst="rect">
            <a:avLst/>
          </a:prstGeom>
          <a:solidFill>
            <a:schemeClr val="bg2"/>
          </a:solidFill>
          <a:ln w="158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45720" rtlCol="0" anchor="ctr" anchorCtr="0"/>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AU" sz="1050" b="0" i="0" u="none" strike="noStrike" kern="1200" cap="none" spc="0" normalizeH="0" baseline="-25000" noProof="0">
                <a:ln>
                  <a:noFill/>
                </a:ln>
                <a:gradFill>
                  <a:gsLst>
                    <a:gs pos="1250">
                      <a:srgbClr val="0D0D0D"/>
                    </a:gs>
                    <a:gs pos="100000">
                      <a:srgbClr val="0D0D0D"/>
                    </a:gs>
                  </a:gsLst>
                  <a:lin ang="5400000" scaled="0"/>
                </a:gradFill>
                <a:effectLst/>
                <a:uLnTx/>
                <a:uFillTx/>
                <a:latin typeface="Segoe UI Semibold"/>
                <a:ea typeface="+mn-ea"/>
                <a:cs typeface="+mn-cs"/>
              </a:rPr>
              <a:t>WORKPLACE ANALYTICS</a:t>
            </a:r>
          </a:p>
        </p:txBody>
      </p:sp>
      <p:sp>
        <p:nvSpPr>
          <p:cNvPr id="80" name="Rectangle 79">
            <a:extLst>
              <a:ext uri="{FF2B5EF4-FFF2-40B4-BE49-F238E27FC236}">
                <a16:creationId xmlns:a16="http://schemas.microsoft.com/office/drawing/2014/main" id="{7C6D0BD0-2B08-4D92-B19F-9642AB4E0F6B}"/>
              </a:ext>
            </a:extLst>
          </p:cNvPr>
          <p:cNvSpPr/>
          <p:nvPr/>
        </p:nvSpPr>
        <p:spPr>
          <a:xfrm>
            <a:off x="8867428" y="3550056"/>
            <a:ext cx="1384000" cy="320447"/>
          </a:xfrm>
          <a:prstGeom prst="rect">
            <a:avLst/>
          </a:prstGeom>
          <a:solidFill>
            <a:schemeClr val="bg2"/>
          </a:solidFill>
          <a:ln w="158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45720" rtlCol="0" anchor="ctr" anchorCtr="0"/>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AU" sz="1050" b="0" i="0" u="none" strike="noStrike" kern="1200" cap="none" spc="0" normalizeH="0" baseline="-25000" noProof="0">
                <a:ln>
                  <a:noFill/>
                </a:ln>
                <a:gradFill>
                  <a:gsLst>
                    <a:gs pos="1250">
                      <a:srgbClr val="0D0D0D"/>
                    </a:gs>
                    <a:gs pos="100000">
                      <a:srgbClr val="0D0D0D"/>
                    </a:gs>
                  </a:gsLst>
                  <a:lin ang="5400000" scaled="0"/>
                </a:gradFill>
                <a:effectLst/>
                <a:uLnTx/>
                <a:uFillTx/>
                <a:latin typeface="Segoe UI Semibold"/>
                <a:ea typeface="+mn-ea"/>
                <a:cs typeface="+mn-cs"/>
              </a:rPr>
              <a:t>MIXED REALITY</a:t>
            </a:r>
          </a:p>
        </p:txBody>
      </p:sp>
      <p:sp>
        <p:nvSpPr>
          <p:cNvPr id="81" name="Rectangle 80">
            <a:extLst>
              <a:ext uri="{FF2B5EF4-FFF2-40B4-BE49-F238E27FC236}">
                <a16:creationId xmlns:a16="http://schemas.microsoft.com/office/drawing/2014/main" id="{FA0D3739-4CD0-46EE-8F43-F61DD135250B}"/>
              </a:ext>
            </a:extLst>
          </p:cNvPr>
          <p:cNvSpPr/>
          <p:nvPr/>
        </p:nvSpPr>
        <p:spPr>
          <a:xfrm>
            <a:off x="8867428" y="3958833"/>
            <a:ext cx="1384000" cy="320447"/>
          </a:xfrm>
          <a:prstGeom prst="rect">
            <a:avLst/>
          </a:prstGeom>
          <a:solidFill>
            <a:schemeClr val="bg2"/>
          </a:solidFill>
          <a:ln w="158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45720" rtlCol="0" anchor="ctr" anchorCtr="0"/>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AU" sz="1050" b="0" i="0" u="none" strike="noStrike" kern="1200" cap="none" spc="0" normalizeH="0" baseline="-25000" noProof="0">
                <a:ln>
                  <a:noFill/>
                </a:ln>
                <a:gradFill>
                  <a:gsLst>
                    <a:gs pos="1250">
                      <a:srgbClr val="0D0D0D"/>
                    </a:gs>
                    <a:gs pos="100000">
                      <a:srgbClr val="0D0D0D"/>
                    </a:gs>
                  </a:gsLst>
                  <a:lin ang="5400000" scaled="0"/>
                </a:gradFill>
                <a:effectLst/>
                <a:uLnTx/>
                <a:uFillTx/>
                <a:latin typeface="Segoe UI Semibold"/>
                <a:ea typeface="+mn-ea"/>
                <a:cs typeface="+mn-cs"/>
              </a:rPr>
              <a:t>CORTANA</a:t>
            </a:r>
          </a:p>
        </p:txBody>
      </p:sp>
      <p:sp>
        <p:nvSpPr>
          <p:cNvPr id="83" name="Rectangle 82">
            <a:extLst>
              <a:ext uri="{FF2B5EF4-FFF2-40B4-BE49-F238E27FC236}">
                <a16:creationId xmlns:a16="http://schemas.microsoft.com/office/drawing/2014/main" id="{E9DEE85D-8581-4F56-930F-F9AE3AC4C8D8}"/>
              </a:ext>
            </a:extLst>
          </p:cNvPr>
          <p:cNvSpPr/>
          <p:nvPr/>
        </p:nvSpPr>
        <p:spPr>
          <a:xfrm>
            <a:off x="8867428" y="4367611"/>
            <a:ext cx="1384000" cy="320447"/>
          </a:xfrm>
          <a:prstGeom prst="rect">
            <a:avLst/>
          </a:prstGeom>
          <a:solidFill>
            <a:schemeClr val="bg2"/>
          </a:solidFill>
          <a:ln w="158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45720" rtlCol="0" anchor="ctr" anchorCtr="0"/>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AU" sz="1050" b="0" i="0" u="none" strike="noStrike" kern="1200" cap="none" spc="0" normalizeH="0" baseline="-25000" noProof="0">
                <a:ln>
                  <a:noFill/>
                </a:ln>
                <a:gradFill>
                  <a:gsLst>
                    <a:gs pos="1250">
                      <a:srgbClr val="0D0D0D"/>
                    </a:gs>
                    <a:gs pos="100000">
                      <a:srgbClr val="0D0D0D"/>
                    </a:gs>
                  </a:gsLst>
                  <a:lin ang="5400000" scaled="0"/>
                </a:gradFill>
                <a:effectLst/>
                <a:uLnTx/>
                <a:uFillTx/>
                <a:latin typeface="Segoe UI Semibold"/>
                <a:ea typeface="+mn-ea"/>
                <a:cs typeface="+mn-cs"/>
              </a:rPr>
              <a:t>MICROSOFT TEAMS</a:t>
            </a:r>
          </a:p>
        </p:txBody>
      </p:sp>
      <p:sp>
        <p:nvSpPr>
          <p:cNvPr id="84" name="Rectangle 83">
            <a:extLst>
              <a:ext uri="{FF2B5EF4-FFF2-40B4-BE49-F238E27FC236}">
                <a16:creationId xmlns:a16="http://schemas.microsoft.com/office/drawing/2014/main" id="{F6C0E3D6-81AA-414C-958A-EBBDFCB0843D}"/>
              </a:ext>
            </a:extLst>
          </p:cNvPr>
          <p:cNvSpPr/>
          <p:nvPr/>
        </p:nvSpPr>
        <p:spPr>
          <a:xfrm>
            <a:off x="8867428" y="4776388"/>
            <a:ext cx="1384000" cy="320447"/>
          </a:xfrm>
          <a:prstGeom prst="rect">
            <a:avLst/>
          </a:prstGeom>
          <a:solidFill>
            <a:schemeClr val="bg2"/>
          </a:solidFill>
          <a:ln w="158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45720" rtlCol="0" anchor="ctr" anchorCtr="0"/>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AU" sz="1050" b="0" i="0" u="none" strike="noStrike" kern="1200" cap="none" spc="0" normalizeH="0" baseline="-25000" noProof="0">
                <a:ln>
                  <a:noFill/>
                </a:ln>
                <a:gradFill>
                  <a:gsLst>
                    <a:gs pos="1250">
                      <a:srgbClr val="0D0D0D"/>
                    </a:gs>
                    <a:gs pos="100000">
                      <a:srgbClr val="0D0D0D"/>
                    </a:gs>
                  </a:gsLst>
                  <a:lin ang="5400000" scaled="0"/>
                </a:gradFill>
                <a:effectLst/>
                <a:uLnTx/>
                <a:uFillTx/>
                <a:latin typeface="Segoe UI Semibold"/>
                <a:ea typeface="+mn-ea"/>
                <a:cs typeface="+mn-cs"/>
              </a:rPr>
              <a:t>WINDOWS</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AU" sz="1050" b="0" i="0" u="none" strike="noStrike" kern="1200" cap="none" spc="0" normalizeH="0" baseline="-25000" noProof="0">
                <a:ln>
                  <a:noFill/>
                </a:ln>
                <a:gradFill>
                  <a:gsLst>
                    <a:gs pos="1250">
                      <a:srgbClr val="0D0D0D"/>
                    </a:gs>
                    <a:gs pos="100000">
                      <a:srgbClr val="0D0D0D"/>
                    </a:gs>
                  </a:gsLst>
                  <a:lin ang="5400000" scaled="0"/>
                </a:gradFill>
                <a:effectLst/>
                <a:uLnTx/>
                <a:uFillTx/>
                <a:latin typeface="Segoe UI Semibold"/>
                <a:ea typeface="+mn-ea"/>
                <a:cs typeface="+mn-cs"/>
              </a:rPr>
              <a:t>COLLABORATION DISPLAYS</a:t>
            </a:r>
          </a:p>
        </p:txBody>
      </p:sp>
      <p:sp>
        <p:nvSpPr>
          <p:cNvPr id="2" name="Oval 1">
            <a:extLst>
              <a:ext uri="{FF2B5EF4-FFF2-40B4-BE49-F238E27FC236}">
                <a16:creationId xmlns:a16="http://schemas.microsoft.com/office/drawing/2014/main" id="{4E7D74AC-1C4A-4A2F-916A-4EC37B69717C}"/>
              </a:ext>
            </a:extLst>
          </p:cNvPr>
          <p:cNvSpPr/>
          <p:nvPr/>
        </p:nvSpPr>
        <p:spPr bwMode="auto">
          <a:xfrm>
            <a:off x="4993990" y="2795402"/>
            <a:ext cx="2001293" cy="2001293"/>
          </a:xfrm>
          <a:prstGeom prst="ellipse">
            <a:avLst/>
          </a:prstGeom>
          <a:solidFill>
            <a:schemeClr val="bg2"/>
          </a:solidFill>
          <a:ln w="19050">
            <a:solidFill>
              <a:schemeClr val="tx1">
                <a:lumMod val="65000"/>
                <a:lumOff val="35000"/>
              </a:schemeClr>
            </a:solidFill>
            <a:prstDash val="dash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1A1A1A">
                  <a:lumMod val="65000"/>
                  <a:lumOff val="35000"/>
                </a:srgbClr>
              </a:solidFill>
              <a:effectLst/>
              <a:uLnTx/>
              <a:uFillTx/>
              <a:latin typeface="Segoe UI"/>
              <a:ea typeface="Segoe UI" pitchFamily="34" charset="0"/>
              <a:cs typeface="Segoe UI" pitchFamily="34" charset="0"/>
            </a:endParaRPr>
          </a:p>
        </p:txBody>
      </p:sp>
      <p:sp>
        <p:nvSpPr>
          <p:cNvPr id="95" name="Rectangle 94">
            <a:extLst>
              <a:ext uri="{FF2B5EF4-FFF2-40B4-BE49-F238E27FC236}">
                <a16:creationId xmlns:a16="http://schemas.microsoft.com/office/drawing/2014/main" id="{E2476C80-1F52-4CED-A911-F6556D097D57}"/>
              </a:ext>
            </a:extLst>
          </p:cNvPr>
          <p:cNvSpPr/>
          <p:nvPr/>
        </p:nvSpPr>
        <p:spPr bwMode="auto">
          <a:xfrm>
            <a:off x="4344792" y="5574565"/>
            <a:ext cx="80251" cy="8025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1A1A1A">
                  <a:lumMod val="65000"/>
                  <a:lumOff val="35000"/>
                </a:srgbClr>
              </a:solidFill>
              <a:effectLst/>
              <a:uLnTx/>
              <a:uFillTx/>
              <a:latin typeface="Segoe UI"/>
              <a:ea typeface="Segoe UI" pitchFamily="34" charset="0"/>
              <a:cs typeface="Segoe UI" pitchFamily="34" charset="0"/>
            </a:endParaRPr>
          </a:p>
        </p:txBody>
      </p:sp>
      <p:sp>
        <p:nvSpPr>
          <p:cNvPr id="96" name="Rectangle 95">
            <a:extLst>
              <a:ext uri="{FF2B5EF4-FFF2-40B4-BE49-F238E27FC236}">
                <a16:creationId xmlns:a16="http://schemas.microsoft.com/office/drawing/2014/main" id="{43B79DC1-6F35-411B-B2CF-C7EE47EA65BB}"/>
              </a:ext>
            </a:extLst>
          </p:cNvPr>
          <p:cNvSpPr/>
          <p:nvPr/>
        </p:nvSpPr>
        <p:spPr bwMode="auto">
          <a:xfrm>
            <a:off x="5951637" y="5556348"/>
            <a:ext cx="80251" cy="8025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1A1A1A">
                  <a:lumMod val="65000"/>
                  <a:lumOff val="35000"/>
                </a:srgbClr>
              </a:solidFill>
              <a:effectLst/>
              <a:uLnTx/>
              <a:uFillTx/>
              <a:latin typeface="Segoe UI"/>
              <a:ea typeface="Segoe UI" pitchFamily="34" charset="0"/>
              <a:cs typeface="Segoe UI" pitchFamily="34" charset="0"/>
            </a:endParaRPr>
          </a:p>
        </p:txBody>
      </p:sp>
      <p:sp>
        <p:nvSpPr>
          <p:cNvPr id="97" name="Rectangle 96">
            <a:extLst>
              <a:ext uri="{FF2B5EF4-FFF2-40B4-BE49-F238E27FC236}">
                <a16:creationId xmlns:a16="http://schemas.microsoft.com/office/drawing/2014/main" id="{5B10E909-4B47-4100-ABEB-A4CBF57AEA3A}"/>
              </a:ext>
            </a:extLst>
          </p:cNvPr>
          <p:cNvSpPr/>
          <p:nvPr/>
        </p:nvSpPr>
        <p:spPr bwMode="auto">
          <a:xfrm>
            <a:off x="7587747" y="5559465"/>
            <a:ext cx="80251" cy="8025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1A1A1A">
                  <a:lumMod val="65000"/>
                  <a:lumOff val="35000"/>
                </a:srgbClr>
              </a:solidFill>
              <a:effectLst/>
              <a:uLnTx/>
              <a:uFillTx/>
              <a:latin typeface="Segoe UI"/>
              <a:ea typeface="Segoe UI" pitchFamily="34" charset="0"/>
              <a:cs typeface="Segoe UI" pitchFamily="34" charset="0"/>
            </a:endParaRPr>
          </a:p>
        </p:txBody>
      </p:sp>
      <p:cxnSp>
        <p:nvCxnSpPr>
          <p:cNvPr id="105" name="Straight Connector 104">
            <a:extLst>
              <a:ext uri="{FF2B5EF4-FFF2-40B4-BE49-F238E27FC236}">
                <a16:creationId xmlns:a16="http://schemas.microsoft.com/office/drawing/2014/main" id="{C1053BDC-C1B0-4465-AAE7-F7C53D65CA00}"/>
              </a:ext>
            </a:extLst>
          </p:cNvPr>
          <p:cNvCxnSpPr>
            <a:cxnSpLocks/>
            <a:stCxn id="47" idx="3"/>
          </p:cNvCxnSpPr>
          <p:nvPr/>
        </p:nvCxnSpPr>
        <p:spPr>
          <a:xfrm>
            <a:off x="3156115" y="2494065"/>
            <a:ext cx="1624600" cy="642822"/>
          </a:xfrm>
          <a:prstGeom prst="line">
            <a:avLst/>
          </a:prstGeom>
          <a:solidFill>
            <a:srgbClr val="59B6DA"/>
          </a:solidFill>
          <a:ln w="6350">
            <a:solidFill>
              <a:schemeClr val="bg1">
                <a:lumMod val="65000"/>
              </a:schemeClr>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7E03FA0C-9752-4A47-8794-9EAD27A773E8}"/>
              </a:ext>
            </a:extLst>
          </p:cNvPr>
          <p:cNvCxnSpPr>
            <a:cxnSpLocks/>
            <a:stCxn id="52" idx="3"/>
          </p:cNvCxnSpPr>
          <p:nvPr/>
        </p:nvCxnSpPr>
        <p:spPr>
          <a:xfrm>
            <a:off x="3156115" y="2901157"/>
            <a:ext cx="1520710" cy="430811"/>
          </a:xfrm>
          <a:prstGeom prst="line">
            <a:avLst/>
          </a:prstGeom>
          <a:ln w="6350">
            <a:solidFill>
              <a:schemeClr val="bg1">
                <a:lumMod val="65000"/>
              </a:schemeClr>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276F8F23-EC14-4ADF-94D7-A44B81C52C9C}"/>
              </a:ext>
            </a:extLst>
          </p:cNvPr>
          <p:cNvCxnSpPr>
            <a:cxnSpLocks/>
            <a:stCxn id="55" idx="3"/>
          </p:cNvCxnSpPr>
          <p:nvPr/>
        </p:nvCxnSpPr>
        <p:spPr>
          <a:xfrm>
            <a:off x="3156115" y="3308247"/>
            <a:ext cx="1468948" cy="261866"/>
          </a:xfrm>
          <a:prstGeom prst="line">
            <a:avLst/>
          </a:prstGeom>
          <a:ln w="6350">
            <a:solidFill>
              <a:schemeClr val="bg1">
                <a:lumMod val="65000"/>
              </a:schemeClr>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228851B9-1FDC-43F5-852F-187A9D3BF982}"/>
              </a:ext>
            </a:extLst>
          </p:cNvPr>
          <p:cNvCxnSpPr>
            <a:cxnSpLocks/>
            <a:stCxn id="56" idx="3"/>
          </p:cNvCxnSpPr>
          <p:nvPr/>
        </p:nvCxnSpPr>
        <p:spPr>
          <a:xfrm>
            <a:off x="3156115" y="3715338"/>
            <a:ext cx="1451417" cy="66479"/>
          </a:xfrm>
          <a:prstGeom prst="line">
            <a:avLst/>
          </a:prstGeom>
          <a:ln w="6350">
            <a:solidFill>
              <a:schemeClr val="bg1">
                <a:lumMod val="65000"/>
              </a:schemeClr>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EBDD4E03-F840-44E1-941E-E39AB204943C}"/>
              </a:ext>
            </a:extLst>
          </p:cNvPr>
          <p:cNvCxnSpPr>
            <a:cxnSpLocks/>
            <a:stCxn id="57" idx="3"/>
          </p:cNvCxnSpPr>
          <p:nvPr/>
        </p:nvCxnSpPr>
        <p:spPr>
          <a:xfrm flipV="1">
            <a:off x="3156115" y="4031397"/>
            <a:ext cx="1451417" cy="91033"/>
          </a:xfrm>
          <a:prstGeom prst="line">
            <a:avLst/>
          </a:prstGeom>
          <a:ln w="6350">
            <a:solidFill>
              <a:schemeClr val="bg1">
                <a:lumMod val="65000"/>
              </a:schemeClr>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0358C535-8B5E-42DB-9D43-B8D371023B80}"/>
              </a:ext>
            </a:extLst>
          </p:cNvPr>
          <p:cNvCxnSpPr>
            <a:cxnSpLocks/>
            <a:endCxn id="70" idx="1"/>
          </p:cNvCxnSpPr>
          <p:nvPr/>
        </p:nvCxnSpPr>
        <p:spPr>
          <a:xfrm flipV="1">
            <a:off x="7281209" y="2494065"/>
            <a:ext cx="1586218" cy="619754"/>
          </a:xfrm>
          <a:prstGeom prst="line">
            <a:avLst/>
          </a:prstGeom>
          <a:solidFill>
            <a:srgbClr val="59B6DA"/>
          </a:solidFill>
          <a:ln w="6350">
            <a:solidFill>
              <a:schemeClr val="bg1">
                <a:lumMod val="65000"/>
              </a:schemeClr>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3BA2D80B-EB1D-4794-93A4-F206292A186A}"/>
              </a:ext>
            </a:extLst>
          </p:cNvPr>
          <p:cNvCxnSpPr>
            <a:cxnSpLocks/>
            <a:stCxn id="78" idx="3"/>
          </p:cNvCxnSpPr>
          <p:nvPr/>
        </p:nvCxnSpPr>
        <p:spPr>
          <a:xfrm flipV="1">
            <a:off x="3156115" y="4465195"/>
            <a:ext cx="1599965" cy="471416"/>
          </a:xfrm>
          <a:prstGeom prst="line">
            <a:avLst/>
          </a:prstGeom>
          <a:ln w="6350">
            <a:solidFill>
              <a:schemeClr val="bg1">
                <a:lumMod val="65000"/>
              </a:schemeClr>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D1031F42-A660-49AF-A60E-1A84F49D6640}"/>
              </a:ext>
            </a:extLst>
          </p:cNvPr>
          <p:cNvCxnSpPr>
            <a:cxnSpLocks/>
            <a:stCxn id="58" idx="3"/>
          </p:cNvCxnSpPr>
          <p:nvPr/>
        </p:nvCxnSpPr>
        <p:spPr>
          <a:xfrm flipV="1">
            <a:off x="3156115" y="4255129"/>
            <a:ext cx="1511819" cy="274391"/>
          </a:xfrm>
          <a:prstGeom prst="line">
            <a:avLst/>
          </a:prstGeom>
          <a:ln w="6350">
            <a:solidFill>
              <a:schemeClr val="bg1">
                <a:lumMod val="65000"/>
              </a:schemeClr>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E295A9EF-56B5-4FEA-AC61-0776086D2AE6}"/>
              </a:ext>
            </a:extLst>
          </p:cNvPr>
          <p:cNvCxnSpPr>
            <a:cxnSpLocks/>
            <a:endCxn id="71" idx="1"/>
          </p:cNvCxnSpPr>
          <p:nvPr/>
        </p:nvCxnSpPr>
        <p:spPr>
          <a:xfrm flipV="1">
            <a:off x="7353034" y="2901177"/>
            <a:ext cx="1514393" cy="417895"/>
          </a:xfrm>
          <a:prstGeom prst="line">
            <a:avLst/>
          </a:prstGeom>
          <a:ln w="6350">
            <a:solidFill>
              <a:schemeClr val="bg1">
                <a:lumMod val="65000"/>
              </a:schemeClr>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C081D1BC-A59E-447B-A037-663CC9901B15}"/>
              </a:ext>
            </a:extLst>
          </p:cNvPr>
          <p:cNvCxnSpPr>
            <a:cxnSpLocks/>
            <a:endCxn id="79" idx="1"/>
          </p:cNvCxnSpPr>
          <p:nvPr/>
        </p:nvCxnSpPr>
        <p:spPr>
          <a:xfrm flipV="1">
            <a:off x="7392600" y="3301501"/>
            <a:ext cx="1474827" cy="229619"/>
          </a:xfrm>
          <a:prstGeom prst="line">
            <a:avLst/>
          </a:prstGeom>
          <a:ln w="6350">
            <a:solidFill>
              <a:schemeClr val="bg1">
                <a:lumMod val="65000"/>
              </a:schemeClr>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8053FE3C-CAED-45E8-AD66-1646DBE05AB1}"/>
              </a:ext>
            </a:extLst>
          </p:cNvPr>
          <p:cNvCxnSpPr>
            <a:cxnSpLocks/>
            <a:endCxn id="80" idx="1"/>
          </p:cNvCxnSpPr>
          <p:nvPr/>
        </p:nvCxnSpPr>
        <p:spPr>
          <a:xfrm flipV="1">
            <a:off x="7411564" y="3710279"/>
            <a:ext cx="1455864" cy="69808"/>
          </a:xfrm>
          <a:prstGeom prst="line">
            <a:avLst/>
          </a:prstGeom>
          <a:ln w="6350">
            <a:solidFill>
              <a:schemeClr val="bg1">
                <a:lumMod val="65000"/>
              </a:schemeClr>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1C24864F-C6FA-4735-A5F4-9E9B0E11B97F}"/>
              </a:ext>
            </a:extLst>
          </p:cNvPr>
          <p:cNvCxnSpPr>
            <a:cxnSpLocks/>
            <a:endCxn id="81" idx="1"/>
          </p:cNvCxnSpPr>
          <p:nvPr/>
        </p:nvCxnSpPr>
        <p:spPr>
          <a:xfrm>
            <a:off x="7403127" y="4025794"/>
            <a:ext cx="1464300" cy="93262"/>
          </a:xfrm>
          <a:prstGeom prst="line">
            <a:avLst/>
          </a:prstGeom>
          <a:ln w="6350">
            <a:solidFill>
              <a:schemeClr val="bg1">
                <a:lumMod val="65000"/>
              </a:schemeClr>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7051AA8E-2110-4465-898E-B844558F1B2C}"/>
              </a:ext>
            </a:extLst>
          </p:cNvPr>
          <p:cNvCxnSpPr>
            <a:cxnSpLocks/>
            <a:endCxn id="83" idx="1"/>
          </p:cNvCxnSpPr>
          <p:nvPr/>
        </p:nvCxnSpPr>
        <p:spPr>
          <a:xfrm>
            <a:off x="7353034" y="4237479"/>
            <a:ext cx="1514393" cy="290355"/>
          </a:xfrm>
          <a:prstGeom prst="line">
            <a:avLst/>
          </a:prstGeom>
          <a:ln w="6350">
            <a:solidFill>
              <a:schemeClr val="bg1">
                <a:lumMod val="65000"/>
              </a:schemeClr>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EB38C72C-ACF5-47F5-B0C8-27427686ADB4}"/>
              </a:ext>
            </a:extLst>
          </p:cNvPr>
          <p:cNvCxnSpPr>
            <a:cxnSpLocks/>
            <a:endCxn id="84" idx="1"/>
          </p:cNvCxnSpPr>
          <p:nvPr/>
        </p:nvCxnSpPr>
        <p:spPr>
          <a:xfrm>
            <a:off x="7281209" y="4430242"/>
            <a:ext cx="1586218" cy="506369"/>
          </a:xfrm>
          <a:prstGeom prst="line">
            <a:avLst/>
          </a:prstGeom>
          <a:ln w="6350">
            <a:solidFill>
              <a:schemeClr val="bg1">
                <a:lumMod val="65000"/>
              </a:schemeClr>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01" name="Block Arc 200">
            <a:extLst>
              <a:ext uri="{FF2B5EF4-FFF2-40B4-BE49-F238E27FC236}">
                <a16:creationId xmlns:a16="http://schemas.microsoft.com/office/drawing/2014/main" id="{9522D541-5E97-41D3-BE9E-1912F9D3FFB0}"/>
              </a:ext>
            </a:extLst>
          </p:cNvPr>
          <p:cNvSpPr/>
          <p:nvPr/>
        </p:nvSpPr>
        <p:spPr bwMode="auto">
          <a:xfrm>
            <a:off x="5153529" y="2485093"/>
            <a:ext cx="1685715" cy="938633"/>
          </a:xfrm>
          <a:prstGeom prst="blockArc">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9" name="TextBox 188">
            <a:extLst>
              <a:ext uri="{FF2B5EF4-FFF2-40B4-BE49-F238E27FC236}">
                <a16:creationId xmlns:a16="http://schemas.microsoft.com/office/drawing/2014/main" id="{F68CBDAF-B6D0-4207-87A9-C7940A5467A6}"/>
              </a:ext>
            </a:extLst>
          </p:cNvPr>
          <p:cNvSpPr txBox="1"/>
          <p:nvPr/>
        </p:nvSpPr>
        <p:spPr>
          <a:xfrm>
            <a:off x="4951337" y="2603420"/>
            <a:ext cx="2087723" cy="1584543"/>
          </a:xfrm>
          <a:prstGeom prst="rect">
            <a:avLst/>
          </a:prstGeom>
          <a:noFill/>
        </p:spPr>
        <p:txBody>
          <a:bodyPr wrap="square" lIns="0" tIns="0" rIns="0" bIns="91440" rtlCol="0" anchor="ctr" anchorCtr="0">
            <a:prstTxWarp prst="textArchUp">
              <a:avLst>
                <a:gd name="adj" fmla="val 11647269"/>
              </a:avLst>
            </a:prstTxWarp>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AU" sz="1600" b="1" i="0" u="none" strike="noStrike" kern="1200" cap="none" spc="0" normalizeH="0" baseline="-25000" noProof="0">
                <a:ln>
                  <a:noFill/>
                </a:ln>
                <a:gradFill>
                  <a:gsLst>
                    <a:gs pos="1250">
                      <a:srgbClr val="00188F"/>
                    </a:gs>
                    <a:gs pos="100000">
                      <a:srgbClr val="00188F"/>
                    </a:gs>
                  </a:gsLst>
                  <a:lin ang="5400000" scaled="0"/>
                </a:gradFill>
                <a:effectLst/>
                <a:uLnTx/>
                <a:uFillTx/>
                <a:latin typeface="Segoe UI"/>
                <a:ea typeface="+mn-ea"/>
                <a:cs typeface="+mn-cs"/>
              </a:rPr>
              <a:t>PLAN - DESIGN - BUILD - OPERATE</a:t>
            </a:r>
          </a:p>
        </p:txBody>
      </p:sp>
      <p:sp>
        <p:nvSpPr>
          <p:cNvPr id="122" name="Rectangle 121">
            <a:extLst>
              <a:ext uri="{FF2B5EF4-FFF2-40B4-BE49-F238E27FC236}">
                <a16:creationId xmlns:a16="http://schemas.microsoft.com/office/drawing/2014/main" id="{E82ABDFF-4D7F-46CC-9028-F6517D33F944}"/>
              </a:ext>
            </a:extLst>
          </p:cNvPr>
          <p:cNvSpPr/>
          <p:nvPr/>
        </p:nvSpPr>
        <p:spPr>
          <a:xfrm>
            <a:off x="1772115" y="5177225"/>
            <a:ext cx="1384000" cy="320447"/>
          </a:xfrm>
          <a:prstGeom prst="rect">
            <a:avLst/>
          </a:prstGeom>
          <a:solidFill>
            <a:schemeClr val="bg2"/>
          </a:solidFill>
          <a:ln w="158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45720" rtlCol="0" anchor="ctr" anchorCtr="0"/>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AU" sz="1050" b="0" i="0" u="none" strike="noStrike" kern="1200" cap="none" spc="0" normalizeH="0" baseline="-25000" noProof="0">
                <a:ln>
                  <a:noFill/>
                </a:ln>
                <a:gradFill>
                  <a:gsLst>
                    <a:gs pos="1250">
                      <a:srgbClr val="0D0D0D"/>
                    </a:gs>
                    <a:gs pos="100000">
                      <a:srgbClr val="0D0D0D"/>
                    </a:gs>
                  </a:gsLst>
                  <a:lin ang="5400000" scaled="0"/>
                </a:gradFill>
                <a:effectLst/>
                <a:uLnTx/>
                <a:uFillTx/>
                <a:latin typeface="Segoe UI Semibold"/>
                <a:ea typeface="+mn-ea"/>
                <a:cs typeface="+mn-cs"/>
              </a:rPr>
              <a:t>MICROSOFT</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AU" sz="1050" b="0" i="0" u="none" strike="noStrike" kern="1200" cap="none" spc="0" normalizeH="0" baseline="-25000" noProof="0">
                <a:ln>
                  <a:noFill/>
                </a:ln>
                <a:gradFill>
                  <a:gsLst>
                    <a:gs pos="1250">
                      <a:srgbClr val="0D0D0D"/>
                    </a:gs>
                    <a:gs pos="100000">
                      <a:srgbClr val="0D0D0D"/>
                    </a:gs>
                  </a:gsLst>
                  <a:lin ang="5400000" scaled="0"/>
                </a:gradFill>
                <a:effectLst/>
                <a:uLnTx/>
                <a:uFillTx/>
                <a:latin typeface="Segoe UI Semibold"/>
                <a:ea typeface="+mn-ea"/>
                <a:cs typeface="+mn-cs"/>
              </a:rPr>
              <a:t>DYNAMICS 365</a:t>
            </a:r>
          </a:p>
        </p:txBody>
      </p:sp>
      <p:cxnSp>
        <p:nvCxnSpPr>
          <p:cNvPr id="123" name="Straight Connector 122">
            <a:extLst>
              <a:ext uri="{FF2B5EF4-FFF2-40B4-BE49-F238E27FC236}">
                <a16:creationId xmlns:a16="http://schemas.microsoft.com/office/drawing/2014/main" id="{E7AF8F93-68AA-4EB8-A742-767835250ECB}"/>
              </a:ext>
            </a:extLst>
          </p:cNvPr>
          <p:cNvCxnSpPr>
            <a:cxnSpLocks/>
            <a:stCxn id="122" idx="3"/>
          </p:cNvCxnSpPr>
          <p:nvPr/>
        </p:nvCxnSpPr>
        <p:spPr>
          <a:xfrm flipV="1">
            <a:off x="3156115" y="4625419"/>
            <a:ext cx="1734475" cy="712030"/>
          </a:xfrm>
          <a:prstGeom prst="line">
            <a:avLst/>
          </a:prstGeom>
          <a:ln w="6350">
            <a:solidFill>
              <a:schemeClr val="bg1">
                <a:lumMod val="65000"/>
              </a:schemeClr>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32" name="Rectangle 131">
            <a:extLst>
              <a:ext uri="{FF2B5EF4-FFF2-40B4-BE49-F238E27FC236}">
                <a16:creationId xmlns:a16="http://schemas.microsoft.com/office/drawing/2014/main" id="{BD939D3E-DAC3-440C-8D27-501E709CE4EB}"/>
              </a:ext>
            </a:extLst>
          </p:cNvPr>
          <p:cNvSpPr/>
          <p:nvPr/>
        </p:nvSpPr>
        <p:spPr>
          <a:xfrm>
            <a:off x="8867428" y="5184136"/>
            <a:ext cx="1384000" cy="320447"/>
          </a:xfrm>
          <a:prstGeom prst="rect">
            <a:avLst/>
          </a:prstGeom>
          <a:solidFill>
            <a:schemeClr val="bg2"/>
          </a:solidFill>
          <a:ln w="158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45720" rtlCol="0" anchor="ctr" anchorCtr="0"/>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AU" sz="1050" b="0" i="0" u="none" strike="noStrike" kern="1200" cap="none" spc="0" normalizeH="0" baseline="-25000" noProof="0">
                <a:ln>
                  <a:noFill/>
                </a:ln>
                <a:gradFill>
                  <a:gsLst>
                    <a:gs pos="1250">
                      <a:srgbClr val="0D0D0D"/>
                    </a:gs>
                    <a:gs pos="100000">
                      <a:srgbClr val="0D0D0D"/>
                    </a:gs>
                  </a:gsLst>
                  <a:lin ang="5400000" scaled="0"/>
                </a:gradFill>
                <a:effectLst/>
                <a:uLnTx/>
                <a:uFillTx/>
                <a:latin typeface="Segoe UI Semibold"/>
                <a:ea typeface="+mn-ea"/>
                <a:cs typeface="+mn-cs"/>
              </a:rPr>
              <a:t>MICROSOFT</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AU" sz="1050" b="0" i="0" u="none" strike="noStrike" kern="1200" cap="none" spc="0" normalizeH="0" baseline="-25000" noProof="0">
                <a:ln>
                  <a:noFill/>
                </a:ln>
                <a:gradFill>
                  <a:gsLst>
                    <a:gs pos="1250">
                      <a:srgbClr val="0D0D0D"/>
                    </a:gs>
                    <a:gs pos="100000">
                      <a:srgbClr val="0D0D0D"/>
                    </a:gs>
                  </a:gsLst>
                  <a:lin ang="5400000" scaled="0"/>
                </a:gradFill>
                <a:effectLst/>
                <a:uLnTx/>
                <a:uFillTx/>
                <a:latin typeface="Segoe UI Semibold"/>
                <a:ea typeface="+mn-ea"/>
                <a:cs typeface="+mn-cs"/>
              </a:rPr>
              <a:t>SURFACE HUB</a:t>
            </a:r>
          </a:p>
        </p:txBody>
      </p:sp>
      <p:cxnSp>
        <p:nvCxnSpPr>
          <p:cNvPr id="134" name="Straight Connector 133">
            <a:extLst>
              <a:ext uri="{FF2B5EF4-FFF2-40B4-BE49-F238E27FC236}">
                <a16:creationId xmlns:a16="http://schemas.microsoft.com/office/drawing/2014/main" id="{64E54D87-3C77-4545-AFBD-4ADBDDC831D7}"/>
              </a:ext>
            </a:extLst>
          </p:cNvPr>
          <p:cNvCxnSpPr>
            <a:cxnSpLocks/>
            <a:endCxn id="132" idx="1"/>
          </p:cNvCxnSpPr>
          <p:nvPr/>
        </p:nvCxnSpPr>
        <p:spPr>
          <a:xfrm>
            <a:off x="7208557" y="4605928"/>
            <a:ext cx="1658871" cy="738431"/>
          </a:xfrm>
          <a:prstGeom prst="line">
            <a:avLst/>
          </a:prstGeom>
          <a:ln w="6350">
            <a:solidFill>
              <a:schemeClr val="bg1">
                <a:lumMod val="65000"/>
              </a:schemeClr>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1A7E5C3F-B904-4691-AA6F-93240F947531}"/>
              </a:ext>
            </a:extLst>
          </p:cNvPr>
          <p:cNvCxnSpPr>
            <a:cxnSpLocks/>
          </p:cNvCxnSpPr>
          <p:nvPr/>
        </p:nvCxnSpPr>
        <p:spPr>
          <a:xfrm flipH="1">
            <a:off x="6808558" y="2183606"/>
            <a:ext cx="804298" cy="554692"/>
          </a:xfrm>
          <a:prstGeom prst="line">
            <a:avLst/>
          </a:prstGeom>
          <a:solidFill>
            <a:srgbClr val="59B6DA"/>
          </a:solidFill>
          <a:ln w="6350">
            <a:solidFill>
              <a:schemeClr val="accent1"/>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58A82226-FEF7-4301-A001-E33156DE45B3}"/>
              </a:ext>
            </a:extLst>
          </p:cNvPr>
          <p:cNvCxnSpPr>
            <a:cxnSpLocks/>
          </p:cNvCxnSpPr>
          <p:nvPr/>
        </p:nvCxnSpPr>
        <p:spPr>
          <a:xfrm>
            <a:off x="4412456" y="2178844"/>
            <a:ext cx="830722" cy="513348"/>
          </a:xfrm>
          <a:prstGeom prst="line">
            <a:avLst/>
          </a:prstGeom>
          <a:solidFill>
            <a:srgbClr val="59B6DA"/>
          </a:solidFill>
          <a:ln w="6350">
            <a:solidFill>
              <a:schemeClr val="accent1"/>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663EFA01-98C6-46D1-ADE2-FDC475ED8965}"/>
              </a:ext>
            </a:extLst>
          </p:cNvPr>
          <p:cNvCxnSpPr>
            <a:cxnSpLocks/>
          </p:cNvCxnSpPr>
          <p:nvPr/>
        </p:nvCxnSpPr>
        <p:spPr>
          <a:xfrm>
            <a:off x="6012864" y="2204917"/>
            <a:ext cx="0" cy="275769"/>
          </a:xfrm>
          <a:prstGeom prst="line">
            <a:avLst/>
          </a:prstGeom>
          <a:solidFill>
            <a:srgbClr val="59B6DA"/>
          </a:solidFill>
          <a:ln w="6350">
            <a:solidFill>
              <a:schemeClr val="accent1"/>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4686194F-0FCD-4C11-B3E3-8C9D5412622E}"/>
              </a:ext>
            </a:extLst>
          </p:cNvPr>
          <p:cNvCxnSpPr>
            <a:cxnSpLocks/>
          </p:cNvCxnSpPr>
          <p:nvPr/>
        </p:nvCxnSpPr>
        <p:spPr>
          <a:xfrm flipV="1">
            <a:off x="4398169" y="4926861"/>
            <a:ext cx="891380" cy="661933"/>
          </a:xfrm>
          <a:prstGeom prst="line">
            <a:avLst/>
          </a:prstGeom>
          <a:solidFill>
            <a:srgbClr val="59B6DA"/>
          </a:solidFill>
          <a:ln w="6350">
            <a:solidFill>
              <a:schemeClr val="accent1"/>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60179D50-942C-4BB8-9B0A-D994C49E30CB}"/>
              </a:ext>
            </a:extLst>
          </p:cNvPr>
          <p:cNvCxnSpPr>
            <a:cxnSpLocks/>
            <a:stCxn id="96" idx="0"/>
          </p:cNvCxnSpPr>
          <p:nvPr/>
        </p:nvCxnSpPr>
        <p:spPr>
          <a:xfrm flipV="1">
            <a:off x="5991762" y="5096835"/>
            <a:ext cx="0" cy="459513"/>
          </a:xfrm>
          <a:prstGeom prst="line">
            <a:avLst/>
          </a:prstGeom>
          <a:solidFill>
            <a:srgbClr val="59B6DA"/>
          </a:solidFill>
          <a:ln w="6350">
            <a:solidFill>
              <a:schemeClr val="accent1"/>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3AFD2C70-C791-43DC-971A-FEC346F5E55F}"/>
              </a:ext>
            </a:extLst>
          </p:cNvPr>
          <p:cNvCxnSpPr>
            <a:cxnSpLocks/>
          </p:cNvCxnSpPr>
          <p:nvPr/>
        </p:nvCxnSpPr>
        <p:spPr>
          <a:xfrm flipH="1" flipV="1">
            <a:off x="6734102" y="4926861"/>
            <a:ext cx="878754" cy="657170"/>
          </a:xfrm>
          <a:prstGeom prst="line">
            <a:avLst/>
          </a:prstGeom>
          <a:solidFill>
            <a:srgbClr val="59B6DA"/>
          </a:solidFill>
          <a:ln w="6350">
            <a:solidFill>
              <a:schemeClr val="accent1"/>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67" name="Rectangle 166">
            <a:extLst>
              <a:ext uri="{FF2B5EF4-FFF2-40B4-BE49-F238E27FC236}">
                <a16:creationId xmlns:a16="http://schemas.microsoft.com/office/drawing/2014/main" id="{BD983638-2FB1-4C48-92E8-01E29B69FCA4}"/>
              </a:ext>
            </a:extLst>
          </p:cNvPr>
          <p:cNvSpPr/>
          <p:nvPr/>
        </p:nvSpPr>
        <p:spPr bwMode="auto">
          <a:xfrm>
            <a:off x="5972739" y="2124666"/>
            <a:ext cx="80251" cy="8025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1A1A1A">
                  <a:lumMod val="65000"/>
                  <a:lumOff val="35000"/>
                </a:srgbClr>
              </a:solidFill>
              <a:effectLst/>
              <a:uLnTx/>
              <a:uFillTx/>
              <a:latin typeface="Segoe UI"/>
              <a:ea typeface="Segoe UI" pitchFamily="34" charset="0"/>
              <a:cs typeface="Segoe UI" pitchFamily="34" charset="0"/>
            </a:endParaRPr>
          </a:p>
        </p:txBody>
      </p:sp>
      <p:sp>
        <p:nvSpPr>
          <p:cNvPr id="192" name="Rectangle 191">
            <a:extLst>
              <a:ext uri="{FF2B5EF4-FFF2-40B4-BE49-F238E27FC236}">
                <a16:creationId xmlns:a16="http://schemas.microsoft.com/office/drawing/2014/main" id="{6081626D-864E-4AD4-910D-4F732B18719E}"/>
              </a:ext>
            </a:extLst>
          </p:cNvPr>
          <p:cNvSpPr/>
          <p:nvPr/>
        </p:nvSpPr>
        <p:spPr bwMode="auto">
          <a:xfrm>
            <a:off x="4366412" y="2119016"/>
            <a:ext cx="80251" cy="8025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1A1A1A">
                  <a:lumMod val="65000"/>
                  <a:lumOff val="35000"/>
                </a:srgbClr>
              </a:solidFill>
              <a:effectLst/>
              <a:uLnTx/>
              <a:uFillTx/>
              <a:latin typeface="Segoe UI"/>
              <a:ea typeface="Segoe UI" pitchFamily="34" charset="0"/>
              <a:cs typeface="Segoe UI" pitchFamily="34" charset="0"/>
            </a:endParaRPr>
          </a:p>
        </p:txBody>
      </p:sp>
      <p:sp>
        <p:nvSpPr>
          <p:cNvPr id="193" name="Rectangle 192">
            <a:extLst>
              <a:ext uri="{FF2B5EF4-FFF2-40B4-BE49-F238E27FC236}">
                <a16:creationId xmlns:a16="http://schemas.microsoft.com/office/drawing/2014/main" id="{E7847D27-1567-4E36-A6E1-CAF285D86C17}"/>
              </a:ext>
            </a:extLst>
          </p:cNvPr>
          <p:cNvSpPr/>
          <p:nvPr/>
        </p:nvSpPr>
        <p:spPr bwMode="auto">
          <a:xfrm>
            <a:off x="7587747" y="2130284"/>
            <a:ext cx="80251" cy="8025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1A1A1A">
                  <a:lumMod val="65000"/>
                  <a:lumOff val="35000"/>
                </a:srgbClr>
              </a:solidFill>
              <a:effectLst/>
              <a:uLnTx/>
              <a:uFillTx/>
              <a:latin typeface="Segoe UI"/>
              <a:ea typeface="Segoe UI" pitchFamily="34" charset="0"/>
              <a:cs typeface="Segoe UI" pitchFamily="34" charset="0"/>
            </a:endParaRPr>
          </a:p>
        </p:txBody>
      </p:sp>
      <p:sp>
        <p:nvSpPr>
          <p:cNvPr id="178" name="Rectangle 177">
            <a:extLst>
              <a:ext uri="{FF2B5EF4-FFF2-40B4-BE49-F238E27FC236}">
                <a16:creationId xmlns:a16="http://schemas.microsoft.com/office/drawing/2014/main" id="{6A7B7F72-CA59-48AC-A471-37E31B39336F}"/>
              </a:ext>
            </a:extLst>
          </p:cNvPr>
          <p:cNvSpPr/>
          <p:nvPr/>
        </p:nvSpPr>
        <p:spPr bwMode="auto">
          <a:xfrm>
            <a:off x="7601570" y="5762452"/>
            <a:ext cx="2653817" cy="767092"/>
          </a:xfrm>
          <a:prstGeom prst="rect">
            <a:avLst/>
          </a:prstGeom>
          <a:solidFill>
            <a:schemeClr val="bg2"/>
          </a:solidFill>
          <a:ln w="158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45720" rIns="45720" bIns="45720" numCol="1" spcCol="0" rtlCol="0" fromWordArt="0" anchor="t" anchorCtr="0" forceAA="0" compatLnSpc="1">
            <a:prstTxWarp prst="textNoShape">
              <a:avLst/>
            </a:prstTxWarp>
            <a:noAutofit/>
          </a:bodyPr>
          <a:lstStyle/>
          <a:p>
            <a:pPr marL="0" marR="0" lvl="0" indent="0" algn="l" defTabSz="914099" rtl="0" eaLnBrk="1" fontAlgn="base" latinLnBrk="0" hangingPunct="1">
              <a:lnSpc>
                <a:spcPct val="100000"/>
              </a:lnSpc>
              <a:spcBef>
                <a:spcPct val="0"/>
              </a:spcBef>
              <a:spcAft>
                <a:spcPct val="0"/>
              </a:spcAft>
              <a:buClrTx/>
              <a:buSzTx/>
              <a:buFontTx/>
              <a:buNone/>
              <a:tabLst/>
              <a:defRPr/>
            </a:pPr>
            <a:r>
              <a:rPr kumimoji="0" lang="en-AU" sz="1600" b="1" i="0" u="none" strike="noStrike" kern="1200" cap="none" spc="0" normalizeH="0" baseline="-25000" noProof="0">
                <a:ln>
                  <a:noFill/>
                </a:ln>
                <a:gradFill>
                  <a:gsLst>
                    <a:gs pos="1250">
                      <a:srgbClr val="00188F"/>
                    </a:gs>
                    <a:gs pos="100000">
                      <a:srgbClr val="00188F"/>
                    </a:gs>
                  </a:gsLst>
                  <a:lin ang="5400000" scaled="0"/>
                </a:gradFill>
                <a:effectLst/>
                <a:uLnTx/>
                <a:uFillTx/>
                <a:latin typeface="Segoe UI"/>
                <a:ea typeface="+mn-ea"/>
                <a:cs typeface="+mn-cs"/>
              </a:rPr>
              <a:t>EXPERIENCE</a:t>
            </a:r>
          </a:p>
          <a:p>
            <a:pPr marL="0" marR="0" lvl="0" indent="0" algn="l" defTabSz="914099" rtl="0" eaLnBrk="1" fontAlgn="base" latinLnBrk="0" hangingPunct="1">
              <a:lnSpc>
                <a:spcPct val="100000"/>
              </a:lnSpc>
              <a:spcBef>
                <a:spcPct val="0"/>
              </a:spcBef>
              <a:spcAft>
                <a:spcPct val="0"/>
              </a:spcAft>
              <a:buClrTx/>
              <a:buSzTx/>
              <a:buFontTx/>
              <a:buNone/>
              <a:tabLst/>
              <a:defRPr/>
            </a:pPr>
            <a:endParaRPr kumimoji="0" lang="en-US" sz="1600" b="1" i="0" u="none" strike="noStrike" kern="1200" cap="none" spc="0" normalizeH="0" baseline="-25000" noProof="0">
              <a:ln>
                <a:noFill/>
              </a:ln>
              <a:gradFill>
                <a:gsLst>
                  <a:gs pos="1250">
                    <a:srgbClr val="00188F"/>
                  </a:gs>
                  <a:gs pos="100000">
                    <a:srgbClr val="00188F"/>
                  </a:gs>
                </a:gsLst>
                <a:lin ang="5400000" scaled="0"/>
              </a:gradFill>
              <a:effectLst/>
              <a:uLnTx/>
              <a:uFillTx/>
              <a:latin typeface="Segoe UI"/>
              <a:ea typeface="+mn-ea"/>
              <a:cs typeface="+mn-cs"/>
            </a:endParaRPr>
          </a:p>
        </p:txBody>
      </p:sp>
      <p:sp>
        <p:nvSpPr>
          <p:cNvPr id="181" name="Rectangle 180">
            <a:extLst>
              <a:ext uri="{FF2B5EF4-FFF2-40B4-BE49-F238E27FC236}">
                <a16:creationId xmlns:a16="http://schemas.microsoft.com/office/drawing/2014/main" id="{A1B2DB2F-6134-458A-AC1F-AE7A482CF5F2}"/>
              </a:ext>
            </a:extLst>
          </p:cNvPr>
          <p:cNvSpPr/>
          <p:nvPr/>
        </p:nvSpPr>
        <p:spPr bwMode="auto">
          <a:xfrm>
            <a:off x="4677462" y="5762452"/>
            <a:ext cx="2653817" cy="774942"/>
          </a:xfrm>
          <a:prstGeom prst="rect">
            <a:avLst/>
          </a:prstGeom>
          <a:solidFill>
            <a:schemeClr val="bg2"/>
          </a:solidFill>
          <a:ln w="158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45720" rIns="45720" bIns="45720" numCol="1" spcCol="0" rtlCol="0" fromWordArt="0" anchor="t" anchorCtr="0" forceAA="0" compatLnSpc="1">
            <a:prstTxWarp prst="textNoShape">
              <a:avLst/>
            </a:prstTxWarp>
            <a:noAutofit/>
          </a:bodyPr>
          <a:lstStyle/>
          <a:p>
            <a:pPr marL="0" marR="0" lvl="0" indent="0" algn="l" defTabSz="914099" rtl="0" eaLnBrk="1" fontAlgn="base" latinLnBrk="0" hangingPunct="1">
              <a:lnSpc>
                <a:spcPct val="100000"/>
              </a:lnSpc>
              <a:spcBef>
                <a:spcPct val="0"/>
              </a:spcBef>
              <a:spcAft>
                <a:spcPct val="0"/>
              </a:spcAft>
              <a:buClrTx/>
              <a:buSzTx/>
              <a:buFontTx/>
              <a:buNone/>
              <a:tabLst/>
              <a:defRPr/>
            </a:pPr>
            <a:r>
              <a:rPr kumimoji="0" lang="en-AU" sz="1600" b="1" i="0" u="none" strike="noStrike" kern="1200" cap="none" spc="0" normalizeH="0" baseline="-25000" noProof="0">
                <a:ln>
                  <a:noFill/>
                </a:ln>
                <a:gradFill>
                  <a:gsLst>
                    <a:gs pos="1250">
                      <a:srgbClr val="00188F"/>
                    </a:gs>
                    <a:gs pos="100000">
                      <a:srgbClr val="00188F"/>
                    </a:gs>
                  </a:gsLst>
                  <a:lin ang="5400000" scaled="0"/>
                </a:gradFill>
                <a:effectLst/>
                <a:uLnTx/>
                <a:uFillTx/>
                <a:latin typeface="Segoe UI"/>
                <a:ea typeface="+mn-ea"/>
                <a:cs typeface="+mn-cs"/>
              </a:rPr>
              <a:t>INSIGHTS</a:t>
            </a:r>
            <a:endParaRPr kumimoji="0" lang="en-US" sz="1600" b="1" i="0" u="none" strike="noStrike" kern="1200" cap="none" spc="0" normalizeH="0" baseline="-25000" noProof="0">
              <a:ln>
                <a:noFill/>
              </a:ln>
              <a:gradFill>
                <a:gsLst>
                  <a:gs pos="1250">
                    <a:srgbClr val="00188F"/>
                  </a:gs>
                  <a:gs pos="100000">
                    <a:srgbClr val="00188F"/>
                  </a:gs>
                </a:gsLst>
                <a:lin ang="5400000" scaled="0"/>
              </a:gradFill>
              <a:effectLst/>
              <a:uLnTx/>
              <a:uFillTx/>
              <a:latin typeface="Segoe UI"/>
              <a:ea typeface="+mn-ea"/>
              <a:cs typeface="+mn-cs"/>
            </a:endParaRPr>
          </a:p>
        </p:txBody>
      </p:sp>
      <p:sp>
        <p:nvSpPr>
          <p:cNvPr id="165" name="Rectangle 164">
            <a:extLst>
              <a:ext uri="{FF2B5EF4-FFF2-40B4-BE49-F238E27FC236}">
                <a16:creationId xmlns:a16="http://schemas.microsoft.com/office/drawing/2014/main" id="{FE407F5B-75D3-4E86-93E5-2CEDD354D84A}"/>
              </a:ext>
            </a:extLst>
          </p:cNvPr>
          <p:cNvSpPr/>
          <p:nvPr/>
        </p:nvSpPr>
        <p:spPr bwMode="auto">
          <a:xfrm>
            <a:off x="1772115" y="5768002"/>
            <a:ext cx="2653817" cy="762813"/>
          </a:xfrm>
          <a:prstGeom prst="rect">
            <a:avLst/>
          </a:prstGeom>
          <a:solidFill>
            <a:schemeClr val="bg2"/>
          </a:solidFill>
          <a:ln w="158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45720" rIns="45720" bIns="45720" numCol="1" spcCol="0" rtlCol="0" fromWordArt="0" anchor="t" anchorCtr="0" forceAA="0" compatLnSpc="1">
            <a:prstTxWarp prst="textNoShape">
              <a:avLst/>
            </a:prstTxWarp>
            <a:noAutofit/>
          </a:bodyPr>
          <a:lstStyle/>
          <a:p>
            <a:pPr marL="0" marR="0" lvl="0" indent="0" algn="l" defTabSz="914099" rtl="0" eaLnBrk="1" fontAlgn="base" latinLnBrk="0" hangingPunct="1">
              <a:lnSpc>
                <a:spcPct val="100000"/>
              </a:lnSpc>
              <a:spcBef>
                <a:spcPct val="0"/>
              </a:spcBef>
              <a:spcAft>
                <a:spcPct val="0"/>
              </a:spcAft>
              <a:buClrTx/>
              <a:buSzTx/>
              <a:buFontTx/>
              <a:buNone/>
              <a:tabLst/>
              <a:defRPr/>
            </a:pPr>
            <a:r>
              <a:rPr kumimoji="0" lang="en-AU" sz="1600" b="1" i="0" u="none" strike="noStrike" kern="1200" cap="none" spc="0" normalizeH="0" baseline="-25000" noProof="0">
                <a:ln>
                  <a:noFill/>
                </a:ln>
                <a:gradFill>
                  <a:gsLst>
                    <a:gs pos="1250">
                      <a:srgbClr val="00188F"/>
                    </a:gs>
                    <a:gs pos="100000">
                      <a:srgbClr val="00188F"/>
                    </a:gs>
                  </a:gsLst>
                  <a:lin ang="5400000" scaled="0"/>
                </a:gradFill>
                <a:effectLst/>
                <a:uLnTx/>
                <a:uFillTx/>
                <a:latin typeface="Segoe UI"/>
                <a:ea typeface="+mn-ea"/>
                <a:cs typeface="+mn-cs"/>
              </a:rPr>
              <a:t>OPERATIONS</a:t>
            </a:r>
            <a:endParaRPr kumimoji="0" lang="en-US" sz="1600" b="1" i="0" u="none" strike="noStrike" kern="1200" cap="none" spc="0" normalizeH="0" baseline="-25000" noProof="0">
              <a:ln>
                <a:noFill/>
              </a:ln>
              <a:gradFill>
                <a:gsLst>
                  <a:gs pos="1250">
                    <a:srgbClr val="00188F"/>
                  </a:gs>
                  <a:gs pos="100000">
                    <a:srgbClr val="00188F"/>
                  </a:gs>
                </a:gsLst>
                <a:lin ang="5400000" scaled="0"/>
              </a:gradFill>
              <a:effectLst/>
              <a:uLnTx/>
              <a:uFillTx/>
              <a:latin typeface="Segoe UI"/>
              <a:ea typeface="+mn-ea"/>
              <a:cs typeface="+mn-cs"/>
            </a:endParaRPr>
          </a:p>
        </p:txBody>
      </p:sp>
      <p:sp>
        <p:nvSpPr>
          <p:cNvPr id="16" name="Rectangle: Rounded Corners 15">
            <a:extLst>
              <a:ext uri="{FF2B5EF4-FFF2-40B4-BE49-F238E27FC236}">
                <a16:creationId xmlns:a16="http://schemas.microsoft.com/office/drawing/2014/main" id="{AD4B8A83-DAAE-4C31-86C4-4C7EBC4E4BBB}"/>
              </a:ext>
            </a:extLst>
          </p:cNvPr>
          <p:cNvSpPr/>
          <p:nvPr/>
        </p:nvSpPr>
        <p:spPr>
          <a:xfrm>
            <a:off x="1958557" y="5797034"/>
            <a:ext cx="2322090" cy="264832"/>
          </a:xfrm>
          <a:prstGeom prst="roundRect">
            <a:avLst>
              <a:gd name="adj" fmla="val 0"/>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0" rIns="0" bIns="91440" rtlCol="0" anchor="ctr" anchorCtr="0"/>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AU" sz="1600" b="1" i="0" u="none" strike="noStrike" kern="1200" cap="none" spc="0" normalizeH="0" baseline="-25000" noProof="0">
              <a:ln>
                <a:noFill/>
              </a:ln>
              <a:solidFill>
                <a:srgbClr val="1A1A1A"/>
              </a:solidFill>
              <a:effectLst/>
              <a:uLnTx/>
              <a:uFillTx/>
              <a:latin typeface="Segoe UI"/>
              <a:ea typeface="+mn-ea"/>
              <a:cs typeface="+mn-cs"/>
            </a:endParaRPr>
          </a:p>
        </p:txBody>
      </p:sp>
      <p:sp>
        <p:nvSpPr>
          <p:cNvPr id="17" name="Rectangle: Rounded Corners 16">
            <a:extLst>
              <a:ext uri="{FF2B5EF4-FFF2-40B4-BE49-F238E27FC236}">
                <a16:creationId xmlns:a16="http://schemas.microsoft.com/office/drawing/2014/main" id="{96C51F51-14A4-474B-8662-90BEE952938F}"/>
              </a:ext>
            </a:extLst>
          </p:cNvPr>
          <p:cNvSpPr/>
          <p:nvPr/>
        </p:nvSpPr>
        <p:spPr>
          <a:xfrm>
            <a:off x="7784786" y="5791338"/>
            <a:ext cx="1933204" cy="264832"/>
          </a:xfrm>
          <a:prstGeom prst="roundRect">
            <a:avLst>
              <a:gd name="adj" fmla="val 0"/>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0" rIns="0" bIns="91440" rtlCol="0" anchor="ctr" anchorCtr="0"/>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AU" sz="1600" b="1" i="0" u="none" strike="noStrike" kern="1200" cap="none" spc="0" normalizeH="0" baseline="-25000" noProof="0">
              <a:ln>
                <a:noFill/>
              </a:ln>
              <a:solidFill>
                <a:srgbClr val="1A1A1A"/>
              </a:solidFill>
              <a:effectLst/>
              <a:uLnTx/>
              <a:uFillTx/>
              <a:latin typeface="Segoe UI"/>
              <a:ea typeface="+mn-ea"/>
              <a:cs typeface="+mn-cs"/>
            </a:endParaRPr>
          </a:p>
        </p:txBody>
      </p:sp>
      <p:sp>
        <p:nvSpPr>
          <p:cNvPr id="75" name="Rectangle: Rounded Corners 74">
            <a:extLst>
              <a:ext uri="{FF2B5EF4-FFF2-40B4-BE49-F238E27FC236}">
                <a16:creationId xmlns:a16="http://schemas.microsoft.com/office/drawing/2014/main" id="{CFEA9EF6-171A-4254-BC17-C0AC012029E9}"/>
              </a:ext>
            </a:extLst>
          </p:cNvPr>
          <p:cNvSpPr/>
          <p:nvPr/>
        </p:nvSpPr>
        <p:spPr>
          <a:xfrm>
            <a:off x="4884062" y="5810956"/>
            <a:ext cx="1757458" cy="264832"/>
          </a:xfrm>
          <a:prstGeom prst="roundRect">
            <a:avLst>
              <a:gd name="adj" fmla="val 0"/>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0" rIns="0" bIns="91440" rtlCol="0" anchor="ctr" anchorCtr="0"/>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AU" sz="1600" b="1" i="0" u="none" strike="noStrike" kern="1200" cap="none" spc="0" normalizeH="0" baseline="-25000" noProof="0">
              <a:ln>
                <a:noFill/>
              </a:ln>
              <a:solidFill>
                <a:srgbClr val="1A1A1A"/>
              </a:solidFill>
              <a:effectLst/>
              <a:uLnTx/>
              <a:uFillTx/>
              <a:latin typeface="Segoe UI"/>
              <a:ea typeface="+mn-ea"/>
              <a:cs typeface="+mn-cs"/>
            </a:endParaRPr>
          </a:p>
        </p:txBody>
      </p:sp>
      <p:sp>
        <p:nvSpPr>
          <p:cNvPr id="160" name="Rectangle 159">
            <a:extLst>
              <a:ext uri="{FF2B5EF4-FFF2-40B4-BE49-F238E27FC236}">
                <a16:creationId xmlns:a16="http://schemas.microsoft.com/office/drawing/2014/main" id="{50A15B22-0B8F-42B6-A6AA-1C458AFA4F9C}"/>
              </a:ext>
            </a:extLst>
          </p:cNvPr>
          <p:cNvSpPr/>
          <p:nvPr/>
        </p:nvSpPr>
        <p:spPr>
          <a:xfrm>
            <a:off x="1874438" y="6042628"/>
            <a:ext cx="2322090" cy="331370"/>
          </a:xfrm>
          <a:prstGeom prst="rect">
            <a:avLst/>
          </a:prstGeom>
          <a:noFill/>
        </p:spPr>
        <p:txBody>
          <a:bodyPr wrap="square" lIns="91440" tIns="0" bIns="0">
            <a:spAutoFit/>
          </a:bodyPr>
          <a:lstStyle/>
          <a:p>
            <a:pPr marL="114300" marR="0" lvl="0" indent="-1143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AU" sz="700" b="0" i="0" u="none" strike="noStrike" kern="1200" cap="none" spc="0" normalizeH="0" baseline="0" noProof="0">
                <a:ln>
                  <a:noFill/>
                </a:ln>
                <a:gradFill>
                  <a:gsLst>
                    <a:gs pos="1250">
                      <a:srgbClr val="1A1A1A"/>
                    </a:gs>
                    <a:gs pos="100000">
                      <a:srgbClr val="1A1A1A"/>
                    </a:gs>
                  </a:gsLst>
                </a:gradFill>
                <a:effectLst/>
                <a:uLnTx/>
                <a:uFillTx/>
                <a:latin typeface="Segoe UI"/>
                <a:ea typeface="+mn-ea"/>
                <a:cs typeface="+mn-cs"/>
              </a:rPr>
              <a:t>Remote monitoring and fault detection</a:t>
            </a:r>
          </a:p>
          <a:p>
            <a:pPr marL="114300" marR="0" lvl="0" indent="-1143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AU" sz="700" b="0" i="0" u="none" strike="noStrike" kern="1200" cap="none" spc="0" normalizeH="0" baseline="0" noProof="0">
                <a:ln>
                  <a:noFill/>
                </a:ln>
                <a:gradFill>
                  <a:gsLst>
                    <a:gs pos="1250">
                      <a:srgbClr val="1A1A1A"/>
                    </a:gs>
                    <a:gs pos="100000">
                      <a:srgbClr val="1A1A1A"/>
                    </a:gs>
                  </a:gsLst>
                </a:gradFill>
                <a:effectLst/>
                <a:uLnTx/>
                <a:uFillTx/>
                <a:latin typeface="Segoe UI"/>
                <a:ea typeface="+mn-ea"/>
                <a:cs typeface="+mn-cs"/>
              </a:rPr>
              <a:t>Predictive maintenance</a:t>
            </a:r>
          </a:p>
          <a:p>
            <a:pPr marL="114300" marR="0" lvl="0" indent="-1143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AU" sz="700" b="0" i="0" u="none" strike="noStrike" kern="1200" cap="none" spc="0" normalizeH="0" baseline="0" noProof="0">
                <a:ln>
                  <a:noFill/>
                </a:ln>
                <a:gradFill>
                  <a:gsLst>
                    <a:gs pos="1250">
                      <a:srgbClr val="1A1A1A"/>
                    </a:gs>
                    <a:gs pos="100000">
                      <a:srgbClr val="1A1A1A"/>
                    </a:gs>
                  </a:gsLst>
                </a:gradFill>
                <a:effectLst/>
                <a:uLnTx/>
                <a:uFillTx/>
                <a:latin typeface="Segoe UI"/>
                <a:ea typeface="+mn-ea"/>
                <a:cs typeface="+mn-cs"/>
              </a:rPr>
              <a:t>Forecasting and optimization</a:t>
            </a:r>
            <a:endParaRPr kumimoji="0" lang="en-AU" sz="1100" b="0" i="0" u="none" strike="noStrike" kern="1200" cap="none" spc="0" normalizeH="0" baseline="0" noProof="0">
              <a:ln>
                <a:noFill/>
              </a:ln>
              <a:gradFill>
                <a:gsLst>
                  <a:gs pos="1250">
                    <a:srgbClr val="1A1A1A"/>
                  </a:gs>
                  <a:gs pos="100000">
                    <a:srgbClr val="1A1A1A"/>
                  </a:gs>
                </a:gsLst>
              </a:gradFill>
              <a:effectLst/>
              <a:uLnTx/>
              <a:uFillTx/>
              <a:latin typeface="Segoe UI"/>
              <a:ea typeface="+mn-ea"/>
              <a:cs typeface="+mn-cs"/>
            </a:endParaRPr>
          </a:p>
        </p:txBody>
      </p:sp>
      <p:sp>
        <p:nvSpPr>
          <p:cNvPr id="161" name="Rectangle 160">
            <a:extLst>
              <a:ext uri="{FF2B5EF4-FFF2-40B4-BE49-F238E27FC236}">
                <a16:creationId xmlns:a16="http://schemas.microsoft.com/office/drawing/2014/main" id="{7B4518DE-3984-4A0D-8DF8-E35EC10D6FCB}"/>
              </a:ext>
            </a:extLst>
          </p:cNvPr>
          <p:cNvSpPr/>
          <p:nvPr/>
        </p:nvSpPr>
        <p:spPr>
          <a:xfrm>
            <a:off x="7713063" y="6042628"/>
            <a:ext cx="2538366" cy="331370"/>
          </a:xfrm>
          <a:prstGeom prst="rect">
            <a:avLst/>
          </a:prstGeom>
        </p:spPr>
        <p:txBody>
          <a:bodyPr wrap="square" lIns="91440" tIns="0" bIns="0">
            <a:spAutoFit/>
          </a:bodyPr>
          <a:lstStyle/>
          <a:p>
            <a:pPr marL="114300" marR="0" lvl="0" indent="-1143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AU" sz="700" b="0" i="0" u="none" strike="noStrike" kern="1200" cap="none" spc="0" normalizeH="0" baseline="0" noProof="0">
                <a:ln>
                  <a:noFill/>
                </a:ln>
                <a:gradFill>
                  <a:gsLst>
                    <a:gs pos="1250">
                      <a:srgbClr val="1A1A1A"/>
                    </a:gs>
                    <a:gs pos="100000">
                      <a:srgbClr val="1A1A1A"/>
                    </a:gs>
                  </a:gsLst>
                </a:gradFill>
                <a:effectLst/>
                <a:uLnTx/>
                <a:uFillTx/>
                <a:latin typeface="Segoe UI"/>
                <a:ea typeface="+mn-ea"/>
                <a:cs typeface="+mn-cs"/>
              </a:rPr>
              <a:t>Tenant apps</a:t>
            </a:r>
          </a:p>
          <a:p>
            <a:pPr marL="114300" marR="0" lvl="0" indent="-1143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AU" sz="700" b="0" i="0" u="none" strike="noStrike" kern="1200" cap="none" spc="0" normalizeH="0" baseline="0" noProof="0">
                <a:ln>
                  <a:noFill/>
                </a:ln>
                <a:gradFill>
                  <a:gsLst>
                    <a:gs pos="1250">
                      <a:srgbClr val="1A1A1A"/>
                    </a:gs>
                    <a:gs pos="100000">
                      <a:srgbClr val="1A1A1A"/>
                    </a:gs>
                  </a:gsLst>
                </a:gradFill>
                <a:effectLst/>
                <a:uLnTx/>
                <a:uFillTx/>
                <a:latin typeface="Segoe UI"/>
                <a:ea typeface="+mn-ea"/>
                <a:cs typeface="+mn-cs"/>
              </a:rPr>
              <a:t>Employee productivity, comfort, satisfaction</a:t>
            </a:r>
          </a:p>
          <a:p>
            <a:pPr marL="114300" marR="0" lvl="0" indent="-1143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AU" sz="700" b="0" i="0" u="none" strike="noStrike" kern="1200" cap="none" spc="0" normalizeH="0" baseline="0" noProof="0">
                <a:ln>
                  <a:noFill/>
                </a:ln>
                <a:gradFill>
                  <a:gsLst>
                    <a:gs pos="1250">
                      <a:srgbClr val="1A1A1A"/>
                    </a:gs>
                    <a:gs pos="100000">
                      <a:srgbClr val="1A1A1A"/>
                    </a:gs>
                  </a:gsLst>
                </a:gradFill>
                <a:effectLst/>
                <a:uLnTx/>
                <a:uFillTx/>
                <a:latin typeface="Segoe UI"/>
                <a:ea typeface="+mn-ea"/>
                <a:cs typeface="+mn-cs"/>
              </a:rPr>
              <a:t>Indoor mapping, location, wayfinding</a:t>
            </a:r>
          </a:p>
        </p:txBody>
      </p:sp>
      <p:sp>
        <p:nvSpPr>
          <p:cNvPr id="187" name="Rectangle 186">
            <a:extLst>
              <a:ext uri="{FF2B5EF4-FFF2-40B4-BE49-F238E27FC236}">
                <a16:creationId xmlns:a16="http://schemas.microsoft.com/office/drawing/2014/main" id="{E18BD3C3-F620-4DF0-8107-436E3BB75323}"/>
              </a:ext>
            </a:extLst>
          </p:cNvPr>
          <p:cNvSpPr/>
          <p:nvPr/>
        </p:nvSpPr>
        <p:spPr>
          <a:xfrm>
            <a:off x="4807907" y="6042628"/>
            <a:ext cx="1744620" cy="323165"/>
          </a:xfrm>
          <a:prstGeom prst="rect">
            <a:avLst/>
          </a:prstGeom>
          <a:noFill/>
        </p:spPr>
        <p:txBody>
          <a:bodyPr wrap="square" lIns="91440" tIns="0" bIns="0">
            <a:spAutoFit/>
          </a:bodyPr>
          <a:lstStyle/>
          <a:p>
            <a:pPr marL="114300" marR="0" lvl="0" indent="-1143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AU" sz="700" b="0" i="0" u="none" strike="noStrike" kern="1200" cap="none" spc="0" normalizeH="0" baseline="0" noProof="0">
                <a:ln>
                  <a:noFill/>
                </a:ln>
                <a:gradFill>
                  <a:gsLst>
                    <a:gs pos="1250">
                      <a:srgbClr val="1A1A1A"/>
                    </a:gs>
                    <a:gs pos="100000">
                      <a:srgbClr val="1A1A1A"/>
                    </a:gs>
                  </a:gsLst>
                </a:gradFill>
                <a:effectLst/>
                <a:uLnTx/>
                <a:uFillTx/>
                <a:latin typeface="Segoe UI"/>
                <a:ea typeface="+mn-ea"/>
                <a:cs typeface="+mn-cs"/>
              </a:rPr>
              <a:t>Occupancy and utilization</a:t>
            </a:r>
          </a:p>
          <a:p>
            <a:pPr marL="114300" marR="0" lvl="0" indent="-1143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AU" sz="700" b="0" i="0" u="none" strike="noStrike" kern="1200" cap="none" spc="0" normalizeH="0" baseline="0" noProof="0">
                <a:ln>
                  <a:noFill/>
                </a:ln>
                <a:gradFill>
                  <a:gsLst>
                    <a:gs pos="1250">
                      <a:srgbClr val="1A1A1A"/>
                    </a:gs>
                    <a:gs pos="100000">
                      <a:srgbClr val="1A1A1A"/>
                    </a:gs>
                  </a:gsLst>
                </a:gradFill>
                <a:effectLst/>
                <a:uLnTx/>
                <a:uFillTx/>
                <a:latin typeface="Segoe UI"/>
                <a:ea typeface="+mn-ea"/>
                <a:cs typeface="+mn-cs"/>
              </a:rPr>
              <a:t>Workplace advisor</a:t>
            </a:r>
          </a:p>
          <a:p>
            <a:pPr marL="114300" marR="0" lvl="0" indent="-1143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AU" sz="700" b="0" i="0" u="none" strike="noStrike" kern="1200" cap="none" spc="0" normalizeH="0" baseline="0" noProof="0">
                <a:ln>
                  <a:noFill/>
                </a:ln>
                <a:gradFill>
                  <a:gsLst>
                    <a:gs pos="1250">
                      <a:srgbClr val="1A1A1A"/>
                    </a:gs>
                    <a:gs pos="100000">
                      <a:srgbClr val="1A1A1A"/>
                    </a:gs>
                  </a:gsLst>
                </a:gradFill>
                <a:effectLst/>
                <a:uLnTx/>
                <a:uFillTx/>
                <a:latin typeface="Segoe UI"/>
                <a:ea typeface="+mn-ea"/>
                <a:cs typeface="+mn-cs"/>
              </a:rPr>
              <a:t>Workplace analytics</a:t>
            </a:r>
          </a:p>
        </p:txBody>
      </p:sp>
      <p:sp>
        <p:nvSpPr>
          <p:cNvPr id="262" name="Freeform 96" title="Icon of a gear with a wrench">
            <a:extLst>
              <a:ext uri="{FF2B5EF4-FFF2-40B4-BE49-F238E27FC236}">
                <a16:creationId xmlns:a16="http://schemas.microsoft.com/office/drawing/2014/main" id="{EF1B17CD-F5E2-4A7B-A882-0DF098B44AB8}"/>
              </a:ext>
            </a:extLst>
          </p:cNvPr>
          <p:cNvSpPr>
            <a:spLocks noChangeAspect="1" noEditPoints="1"/>
          </p:cNvSpPr>
          <p:nvPr/>
        </p:nvSpPr>
        <p:spPr bwMode="auto">
          <a:xfrm>
            <a:off x="3952845" y="5862839"/>
            <a:ext cx="310181" cy="285602"/>
          </a:xfrm>
          <a:custGeom>
            <a:avLst/>
            <a:gdLst>
              <a:gd name="T0" fmla="*/ 224 w 356"/>
              <a:gd name="T1" fmla="*/ 273 h 328"/>
              <a:gd name="T2" fmla="*/ 181 w 356"/>
              <a:gd name="T3" fmla="*/ 295 h 328"/>
              <a:gd name="T4" fmla="*/ 181 w 356"/>
              <a:gd name="T5" fmla="*/ 328 h 328"/>
              <a:gd name="T6" fmla="*/ 121 w 356"/>
              <a:gd name="T7" fmla="*/ 328 h 328"/>
              <a:gd name="T8" fmla="*/ 121 w 356"/>
              <a:gd name="T9" fmla="*/ 291 h 328"/>
              <a:gd name="T10" fmla="*/ 57 w 356"/>
              <a:gd name="T11" fmla="*/ 254 h 328"/>
              <a:gd name="T12" fmla="*/ 28 w 356"/>
              <a:gd name="T13" fmla="*/ 269 h 328"/>
              <a:gd name="T14" fmla="*/ 0 w 356"/>
              <a:gd name="T15" fmla="*/ 214 h 328"/>
              <a:gd name="T16" fmla="*/ 28 w 356"/>
              <a:gd name="T17" fmla="*/ 199 h 328"/>
              <a:gd name="T18" fmla="*/ 21 w 356"/>
              <a:gd name="T19" fmla="*/ 162 h 328"/>
              <a:gd name="T20" fmla="*/ 28 w 356"/>
              <a:gd name="T21" fmla="*/ 125 h 328"/>
              <a:gd name="T22" fmla="*/ 0 w 356"/>
              <a:gd name="T23" fmla="*/ 111 h 328"/>
              <a:gd name="T24" fmla="*/ 28 w 356"/>
              <a:gd name="T25" fmla="*/ 55 h 328"/>
              <a:gd name="T26" fmla="*/ 57 w 356"/>
              <a:gd name="T27" fmla="*/ 70 h 328"/>
              <a:gd name="T28" fmla="*/ 121 w 356"/>
              <a:gd name="T29" fmla="*/ 33 h 328"/>
              <a:gd name="T30" fmla="*/ 121 w 356"/>
              <a:gd name="T31" fmla="*/ 0 h 328"/>
              <a:gd name="T32" fmla="*/ 181 w 356"/>
              <a:gd name="T33" fmla="*/ 0 h 328"/>
              <a:gd name="T34" fmla="*/ 181 w 356"/>
              <a:gd name="T35" fmla="*/ 30 h 328"/>
              <a:gd name="T36" fmla="*/ 249 w 356"/>
              <a:gd name="T37" fmla="*/ 70 h 328"/>
              <a:gd name="T38" fmla="*/ 274 w 356"/>
              <a:gd name="T39" fmla="*/ 55 h 328"/>
              <a:gd name="T40" fmla="*/ 306 w 356"/>
              <a:gd name="T41" fmla="*/ 111 h 328"/>
              <a:gd name="T42" fmla="*/ 277 w 356"/>
              <a:gd name="T43" fmla="*/ 125 h 328"/>
              <a:gd name="T44" fmla="*/ 282 w 356"/>
              <a:gd name="T45" fmla="*/ 162 h 328"/>
              <a:gd name="T46" fmla="*/ 279 w 356"/>
              <a:gd name="T47" fmla="*/ 188 h 328"/>
              <a:gd name="T48" fmla="*/ 186 w 356"/>
              <a:gd name="T49" fmla="*/ 100 h 328"/>
              <a:gd name="T50" fmla="*/ 150 w 356"/>
              <a:gd name="T51" fmla="*/ 89 h 328"/>
              <a:gd name="T52" fmla="*/ 75 w 356"/>
              <a:gd name="T53" fmla="*/ 166 h 328"/>
              <a:gd name="T54" fmla="*/ 107 w 356"/>
              <a:gd name="T55" fmla="*/ 231 h 328"/>
              <a:gd name="T56" fmla="*/ 209 w 356"/>
              <a:gd name="T57" fmla="*/ 238 h 328"/>
              <a:gd name="T58" fmla="*/ 310 w 356"/>
              <a:gd name="T59" fmla="*/ 302 h 328"/>
              <a:gd name="T60" fmla="*/ 348 w 356"/>
              <a:gd name="T61" fmla="*/ 294 h 328"/>
              <a:gd name="T62" fmla="*/ 340 w 356"/>
              <a:gd name="T63" fmla="*/ 256 h 328"/>
              <a:gd name="T64" fmla="*/ 237 w 356"/>
              <a:gd name="T65" fmla="*/ 195 h 328"/>
              <a:gd name="T66" fmla="*/ 235 w 356"/>
              <a:gd name="T67" fmla="*/ 194 h 328"/>
              <a:gd name="T68" fmla="*/ 234 w 356"/>
              <a:gd name="T69" fmla="*/ 179 h 328"/>
              <a:gd name="T70" fmla="*/ 172 w 356"/>
              <a:gd name="T71" fmla="*/ 139 h 328"/>
              <a:gd name="T72" fmla="*/ 145 w 356"/>
              <a:gd name="T73" fmla="*/ 153 h 328"/>
              <a:gd name="T74" fmla="*/ 194 w 356"/>
              <a:gd name="T75" fmla="*/ 183 h 328"/>
              <a:gd name="T76" fmla="*/ 182 w 356"/>
              <a:gd name="T77" fmla="*/ 199 h 328"/>
              <a:gd name="T78" fmla="*/ 135 w 356"/>
              <a:gd name="T79" fmla="*/ 169 h 328"/>
              <a:gd name="T80" fmla="*/ 132 w 356"/>
              <a:gd name="T81" fmla="*/ 201 h 328"/>
              <a:gd name="T82" fmla="*/ 194 w 356"/>
              <a:gd name="T83" fmla="*/ 241 h 328"/>
              <a:gd name="T84" fmla="*/ 207 w 356"/>
              <a:gd name="T85" fmla="*/ 237 h 328"/>
              <a:gd name="T86" fmla="*/ 209 w 356"/>
              <a:gd name="T87" fmla="*/ 23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6" h="328">
                <a:moveTo>
                  <a:pt x="224" y="273"/>
                </a:moveTo>
                <a:cubicBezTo>
                  <a:pt x="213" y="284"/>
                  <a:pt x="195" y="291"/>
                  <a:pt x="181" y="295"/>
                </a:cubicBezTo>
                <a:cubicBezTo>
                  <a:pt x="181" y="295"/>
                  <a:pt x="181" y="295"/>
                  <a:pt x="181" y="328"/>
                </a:cubicBezTo>
                <a:cubicBezTo>
                  <a:pt x="181" y="328"/>
                  <a:pt x="181" y="328"/>
                  <a:pt x="121" y="328"/>
                </a:cubicBezTo>
                <a:cubicBezTo>
                  <a:pt x="121" y="328"/>
                  <a:pt x="121" y="328"/>
                  <a:pt x="121" y="291"/>
                </a:cubicBezTo>
                <a:cubicBezTo>
                  <a:pt x="96" y="287"/>
                  <a:pt x="75" y="273"/>
                  <a:pt x="57" y="254"/>
                </a:cubicBezTo>
                <a:cubicBezTo>
                  <a:pt x="57" y="254"/>
                  <a:pt x="57" y="254"/>
                  <a:pt x="28" y="269"/>
                </a:cubicBezTo>
                <a:cubicBezTo>
                  <a:pt x="28" y="269"/>
                  <a:pt x="28" y="269"/>
                  <a:pt x="0" y="214"/>
                </a:cubicBezTo>
                <a:cubicBezTo>
                  <a:pt x="0" y="214"/>
                  <a:pt x="0" y="214"/>
                  <a:pt x="28" y="199"/>
                </a:cubicBezTo>
                <a:cubicBezTo>
                  <a:pt x="25" y="188"/>
                  <a:pt x="21" y="177"/>
                  <a:pt x="21" y="162"/>
                </a:cubicBezTo>
                <a:cubicBezTo>
                  <a:pt x="21" y="151"/>
                  <a:pt x="25" y="136"/>
                  <a:pt x="28" y="125"/>
                </a:cubicBezTo>
                <a:cubicBezTo>
                  <a:pt x="28" y="125"/>
                  <a:pt x="28" y="125"/>
                  <a:pt x="0" y="111"/>
                </a:cubicBezTo>
                <a:cubicBezTo>
                  <a:pt x="0" y="111"/>
                  <a:pt x="0" y="111"/>
                  <a:pt x="28" y="55"/>
                </a:cubicBezTo>
                <a:cubicBezTo>
                  <a:pt x="28" y="55"/>
                  <a:pt x="28" y="55"/>
                  <a:pt x="57" y="70"/>
                </a:cubicBezTo>
                <a:cubicBezTo>
                  <a:pt x="75" y="52"/>
                  <a:pt x="96" y="37"/>
                  <a:pt x="121" y="33"/>
                </a:cubicBezTo>
                <a:cubicBezTo>
                  <a:pt x="121" y="33"/>
                  <a:pt x="121" y="33"/>
                  <a:pt x="121" y="0"/>
                </a:cubicBezTo>
                <a:cubicBezTo>
                  <a:pt x="121" y="0"/>
                  <a:pt x="121" y="0"/>
                  <a:pt x="181" y="0"/>
                </a:cubicBezTo>
                <a:cubicBezTo>
                  <a:pt x="181" y="0"/>
                  <a:pt x="181" y="0"/>
                  <a:pt x="181" y="30"/>
                </a:cubicBezTo>
                <a:cubicBezTo>
                  <a:pt x="206" y="37"/>
                  <a:pt x="231" y="52"/>
                  <a:pt x="249" y="70"/>
                </a:cubicBezTo>
                <a:cubicBezTo>
                  <a:pt x="249" y="70"/>
                  <a:pt x="249" y="70"/>
                  <a:pt x="274" y="55"/>
                </a:cubicBezTo>
                <a:cubicBezTo>
                  <a:pt x="274" y="55"/>
                  <a:pt x="274" y="55"/>
                  <a:pt x="306" y="111"/>
                </a:cubicBezTo>
                <a:cubicBezTo>
                  <a:pt x="306" y="111"/>
                  <a:pt x="306" y="111"/>
                  <a:pt x="277" y="125"/>
                </a:cubicBezTo>
                <a:cubicBezTo>
                  <a:pt x="281" y="136"/>
                  <a:pt x="282" y="150"/>
                  <a:pt x="282" y="162"/>
                </a:cubicBezTo>
                <a:cubicBezTo>
                  <a:pt x="282" y="169"/>
                  <a:pt x="282" y="178"/>
                  <a:pt x="279" y="188"/>
                </a:cubicBezTo>
                <a:moveTo>
                  <a:pt x="186" y="100"/>
                </a:moveTo>
                <a:cubicBezTo>
                  <a:pt x="176" y="93"/>
                  <a:pt x="165" y="89"/>
                  <a:pt x="150" y="89"/>
                </a:cubicBezTo>
                <a:cubicBezTo>
                  <a:pt x="107" y="89"/>
                  <a:pt x="75" y="126"/>
                  <a:pt x="75" y="166"/>
                </a:cubicBezTo>
                <a:cubicBezTo>
                  <a:pt x="75" y="195"/>
                  <a:pt x="85" y="217"/>
                  <a:pt x="107" y="231"/>
                </a:cubicBezTo>
                <a:moveTo>
                  <a:pt x="209" y="238"/>
                </a:moveTo>
                <a:cubicBezTo>
                  <a:pt x="310" y="302"/>
                  <a:pt x="310" y="302"/>
                  <a:pt x="310" y="302"/>
                </a:cubicBezTo>
                <a:cubicBezTo>
                  <a:pt x="323" y="310"/>
                  <a:pt x="340" y="307"/>
                  <a:pt x="348" y="294"/>
                </a:cubicBezTo>
                <a:cubicBezTo>
                  <a:pt x="356" y="282"/>
                  <a:pt x="353" y="265"/>
                  <a:pt x="340" y="256"/>
                </a:cubicBezTo>
                <a:cubicBezTo>
                  <a:pt x="237" y="195"/>
                  <a:pt x="237" y="195"/>
                  <a:pt x="237" y="195"/>
                </a:cubicBezTo>
                <a:cubicBezTo>
                  <a:pt x="235" y="194"/>
                  <a:pt x="235" y="194"/>
                  <a:pt x="235" y="194"/>
                </a:cubicBezTo>
                <a:cubicBezTo>
                  <a:pt x="236" y="189"/>
                  <a:pt x="235" y="184"/>
                  <a:pt x="234" y="179"/>
                </a:cubicBezTo>
                <a:cubicBezTo>
                  <a:pt x="228" y="151"/>
                  <a:pt x="200" y="132"/>
                  <a:pt x="172" y="139"/>
                </a:cubicBezTo>
                <a:cubicBezTo>
                  <a:pt x="162" y="141"/>
                  <a:pt x="152" y="146"/>
                  <a:pt x="145" y="153"/>
                </a:cubicBezTo>
                <a:cubicBezTo>
                  <a:pt x="194" y="183"/>
                  <a:pt x="194" y="183"/>
                  <a:pt x="194" y="183"/>
                </a:cubicBezTo>
                <a:cubicBezTo>
                  <a:pt x="182" y="199"/>
                  <a:pt x="182" y="199"/>
                  <a:pt x="182" y="199"/>
                </a:cubicBezTo>
                <a:cubicBezTo>
                  <a:pt x="135" y="169"/>
                  <a:pt x="135" y="169"/>
                  <a:pt x="135" y="169"/>
                </a:cubicBezTo>
                <a:cubicBezTo>
                  <a:pt x="131" y="179"/>
                  <a:pt x="129" y="190"/>
                  <a:pt x="132" y="201"/>
                </a:cubicBezTo>
                <a:cubicBezTo>
                  <a:pt x="138" y="229"/>
                  <a:pt x="165" y="247"/>
                  <a:pt x="194" y="241"/>
                </a:cubicBezTo>
                <a:cubicBezTo>
                  <a:pt x="198" y="240"/>
                  <a:pt x="203" y="239"/>
                  <a:pt x="207" y="237"/>
                </a:cubicBezTo>
                <a:lnTo>
                  <a:pt x="209" y="238"/>
                </a:lnTo>
                <a:close/>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1A1A1A"/>
              </a:solidFill>
              <a:effectLst/>
              <a:uLnTx/>
              <a:uFillTx/>
              <a:latin typeface="Segoe UI"/>
              <a:ea typeface="+mn-ea"/>
              <a:cs typeface="+mn-cs"/>
            </a:endParaRPr>
          </a:p>
        </p:txBody>
      </p:sp>
      <p:sp>
        <p:nvSpPr>
          <p:cNvPr id="263" name="Financial_E7BB" title="Icon of a chart made of vertical lines with a line tracing the top of each, turning into an arrow pointing up">
            <a:extLst>
              <a:ext uri="{FF2B5EF4-FFF2-40B4-BE49-F238E27FC236}">
                <a16:creationId xmlns:a16="http://schemas.microsoft.com/office/drawing/2014/main" id="{619EC6F8-5177-4551-BF82-9E90000436EE}"/>
              </a:ext>
            </a:extLst>
          </p:cNvPr>
          <p:cNvSpPr>
            <a:spLocks noChangeAspect="1" noEditPoints="1"/>
          </p:cNvSpPr>
          <p:nvPr/>
        </p:nvSpPr>
        <p:spPr bwMode="auto">
          <a:xfrm>
            <a:off x="6905181" y="5880397"/>
            <a:ext cx="303376" cy="270621"/>
          </a:xfrm>
          <a:custGeom>
            <a:avLst/>
            <a:gdLst>
              <a:gd name="T0" fmla="*/ 47 w 4770"/>
              <a:gd name="T1" fmla="*/ 4255 h 4255"/>
              <a:gd name="T2" fmla="*/ 47 w 4770"/>
              <a:gd name="T3" fmla="*/ 3626 h 4255"/>
              <a:gd name="T4" fmla="*/ 676 w 4770"/>
              <a:gd name="T5" fmla="*/ 4255 h 4255"/>
              <a:gd name="T6" fmla="*/ 676 w 4770"/>
              <a:gd name="T7" fmla="*/ 2996 h 4255"/>
              <a:gd name="T8" fmla="*/ 1306 w 4770"/>
              <a:gd name="T9" fmla="*/ 4255 h 4255"/>
              <a:gd name="T10" fmla="*/ 1306 w 4770"/>
              <a:gd name="T11" fmla="*/ 2366 h 4255"/>
              <a:gd name="T12" fmla="*/ 1935 w 4770"/>
              <a:gd name="T13" fmla="*/ 4255 h 4255"/>
              <a:gd name="T14" fmla="*/ 1935 w 4770"/>
              <a:gd name="T15" fmla="*/ 1736 h 4255"/>
              <a:gd name="T16" fmla="*/ 2564 w 4770"/>
              <a:gd name="T17" fmla="*/ 4255 h 4255"/>
              <a:gd name="T18" fmla="*/ 2564 w 4770"/>
              <a:gd name="T19" fmla="*/ 1736 h 4255"/>
              <a:gd name="T20" fmla="*/ 3194 w 4770"/>
              <a:gd name="T21" fmla="*/ 4255 h 4255"/>
              <a:gd name="T22" fmla="*/ 3194 w 4770"/>
              <a:gd name="T23" fmla="*/ 2361 h 4255"/>
              <a:gd name="T24" fmla="*/ 3823 w 4770"/>
              <a:gd name="T25" fmla="*/ 4255 h 4255"/>
              <a:gd name="T26" fmla="*/ 3823 w 4770"/>
              <a:gd name="T27" fmla="*/ 1736 h 4255"/>
              <a:gd name="T28" fmla="*/ 4453 w 4770"/>
              <a:gd name="T29" fmla="*/ 4255 h 4255"/>
              <a:gd name="T30" fmla="*/ 4453 w 4770"/>
              <a:gd name="T31" fmla="*/ 1424 h 4255"/>
              <a:gd name="T32" fmla="*/ 4760 w 4770"/>
              <a:gd name="T33" fmla="*/ 5 h 4255"/>
              <a:gd name="T34" fmla="*/ 3191 w 4770"/>
              <a:gd name="T35" fmla="*/ 1575 h 4255"/>
              <a:gd name="T36" fmla="*/ 2247 w 4770"/>
              <a:gd name="T37" fmla="*/ 630 h 4255"/>
              <a:gd name="T38" fmla="*/ 0 w 4770"/>
              <a:gd name="T39" fmla="*/ 2879 h 4255"/>
              <a:gd name="T40" fmla="*/ 4770 w 4770"/>
              <a:gd name="T41" fmla="*/ 948 h 4255"/>
              <a:gd name="T42" fmla="*/ 4770 w 4770"/>
              <a:gd name="T43" fmla="*/ 0 h 4255"/>
              <a:gd name="T44" fmla="*/ 3818 w 4770"/>
              <a:gd name="T45" fmla="*/ 0 h 4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70" h="4255">
                <a:moveTo>
                  <a:pt x="47" y="4255"/>
                </a:moveTo>
                <a:lnTo>
                  <a:pt x="47" y="3626"/>
                </a:lnTo>
                <a:moveTo>
                  <a:pt x="676" y="4255"/>
                </a:moveTo>
                <a:lnTo>
                  <a:pt x="676" y="2996"/>
                </a:lnTo>
                <a:moveTo>
                  <a:pt x="1306" y="4255"/>
                </a:moveTo>
                <a:lnTo>
                  <a:pt x="1306" y="2366"/>
                </a:lnTo>
                <a:moveTo>
                  <a:pt x="1935" y="4255"/>
                </a:moveTo>
                <a:lnTo>
                  <a:pt x="1935" y="1736"/>
                </a:lnTo>
                <a:moveTo>
                  <a:pt x="2564" y="4255"/>
                </a:moveTo>
                <a:lnTo>
                  <a:pt x="2564" y="1736"/>
                </a:lnTo>
                <a:moveTo>
                  <a:pt x="3194" y="4255"/>
                </a:moveTo>
                <a:lnTo>
                  <a:pt x="3194" y="2361"/>
                </a:lnTo>
                <a:moveTo>
                  <a:pt x="3823" y="4255"/>
                </a:moveTo>
                <a:lnTo>
                  <a:pt x="3823" y="1736"/>
                </a:lnTo>
                <a:moveTo>
                  <a:pt x="4453" y="4255"/>
                </a:moveTo>
                <a:lnTo>
                  <a:pt x="4453" y="1424"/>
                </a:lnTo>
                <a:moveTo>
                  <a:pt x="4760" y="5"/>
                </a:moveTo>
                <a:lnTo>
                  <a:pt x="3191" y="1575"/>
                </a:lnTo>
                <a:lnTo>
                  <a:pt x="2247" y="630"/>
                </a:lnTo>
                <a:lnTo>
                  <a:pt x="0" y="2879"/>
                </a:lnTo>
                <a:moveTo>
                  <a:pt x="4770" y="948"/>
                </a:moveTo>
                <a:lnTo>
                  <a:pt x="4770" y="0"/>
                </a:lnTo>
                <a:lnTo>
                  <a:pt x="3818" y="0"/>
                </a:lnTo>
              </a:path>
            </a:pathLst>
          </a:custGeom>
          <a:noFill/>
          <a:ln w="15875"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1A1A1A"/>
              </a:solidFill>
              <a:effectLst/>
              <a:uLnTx/>
              <a:uFillTx/>
              <a:latin typeface="Segoe UI"/>
              <a:ea typeface="+mn-ea"/>
              <a:cs typeface="+mn-cs"/>
            </a:endParaRPr>
          </a:p>
        </p:txBody>
      </p:sp>
      <p:sp>
        <p:nvSpPr>
          <p:cNvPr id="264" name="ChatBot_F08B" title="Icon of a robotic chat bubble with a smiley face">
            <a:extLst>
              <a:ext uri="{FF2B5EF4-FFF2-40B4-BE49-F238E27FC236}">
                <a16:creationId xmlns:a16="http://schemas.microsoft.com/office/drawing/2014/main" id="{C068FD81-2AED-4A3A-BB8C-87C4D71FC1F1}"/>
              </a:ext>
            </a:extLst>
          </p:cNvPr>
          <p:cNvSpPr>
            <a:spLocks noChangeAspect="1" noEditPoints="1"/>
          </p:cNvSpPr>
          <p:nvPr/>
        </p:nvSpPr>
        <p:spPr bwMode="auto">
          <a:xfrm>
            <a:off x="9892278" y="5820680"/>
            <a:ext cx="256826" cy="331727"/>
          </a:xfrm>
          <a:custGeom>
            <a:avLst/>
            <a:gdLst>
              <a:gd name="T0" fmla="*/ 871 w 2742"/>
              <a:gd name="T1" fmla="*/ 1541 h 3541"/>
              <a:gd name="T2" fmla="*/ 871 w 2742"/>
              <a:gd name="T3" fmla="*/ 1791 h 3541"/>
              <a:gd name="T4" fmla="*/ 1871 w 2742"/>
              <a:gd name="T5" fmla="*/ 1541 h 3541"/>
              <a:gd name="T6" fmla="*/ 1871 w 2742"/>
              <a:gd name="T7" fmla="*/ 1791 h 3541"/>
              <a:gd name="T8" fmla="*/ 0 w 2742"/>
              <a:gd name="T9" fmla="*/ 1541 h 3541"/>
              <a:gd name="T10" fmla="*/ 0 w 2742"/>
              <a:gd name="T11" fmla="*/ 2041 h 3541"/>
              <a:gd name="T12" fmla="*/ 2742 w 2742"/>
              <a:gd name="T13" fmla="*/ 1541 h 3541"/>
              <a:gd name="T14" fmla="*/ 2742 w 2742"/>
              <a:gd name="T15" fmla="*/ 2041 h 3541"/>
              <a:gd name="T16" fmla="*/ 1371 w 2742"/>
              <a:gd name="T17" fmla="*/ 339 h 3541"/>
              <a:gd name="T18" fmla="*/ 1371 w 2742"/>
              <a:gd name="T19" fmla="*/ 916 h 3541"/>
              <a:gd name="T20" fmla="*/ 1121 w 2742"/>
              <a:gd name="T21" fmla="*/ 2916 h 3541"/>
              <a:gd name="T22" fmla="*/ 1121 w 2742"/>
              <a:gd name="T23" fmla="*/ 3541 h 3541"/>
              <a:gd name="T24" fmla="*/ 1809 w 2742"/>
              <a:gd name="T25" fmla="*/ 2916 h 3541"/>
              <a:gd name="T26" fmla="*/ 2371 w 2742"/>
              <a:gd name="T27" fmla="*/ 2916 h 3541"/>
              <a:gd name="T28" fmla="*/ 2621 w 2742"/>
              <a:gd name="T29" fmla="*/ 2666 h 3541"/>
              <a:gd name="T30" fmla="*/ 2621 w 2742"/>
              <a:gd name="T31" fmla="*/ 1166 h 3541"/>
              <a:gd name="T32" fmla="*/ 2371 w 2742"/>
              <a:gd name="T33" fmla="*/ 916 h 3541"/>
              <a:gd name="T34" fmla="*/ 371 w 2742"/>
              <a:gd name="T35" fmla="*/ 916 h 3541"/>
              <a:gd name="T36" fmla="*/ 121 w 2742"/>
              <a:gd name="T37" fmla="*/ 1166 h 3541"/>
              <a:gd name="T38" fmla="*/ 121 w 2742"/>
              <a:gd name="T39" fmla="*/ 2666 h 3541"/>
              <a:gd name="T40" fmla="*/ 371 w 2742"/>
              <a:gd name="T41" fmla="*/ 2916 h 3541"/>
              <a:gd name="T42" fmla="*/ 1121 w 2742"/>
              <a:gd name="T43" fmla="*/ 2916 h 3541"/>
              <a:gd name="T44" fmla="*/ 1371 w 2742"/>
              <a:gd name="T45" fmla="*/ 0 h 3541"/>
              <a:gd name="T46" fmla="*/ 1205 w 2742"/>
              <a:gd name="T47" fmla="*/ 166 h 3541"/>
              <a:gd name="T48" fmla="*/ 1371 w 2742"/>
              <a:gd name="T49" fmla="*/ 332 h 3541"/>
              <a:gd name="T50" fmla="*/ 1537 w 2742"/>
              <a:gd name="T51" fmla="*/ 166 h 3541"/>
              <a:gd name="T52" fmla="*/ 1371 w 2742"/>
              <a:gd name="T53" fmla="*/ 0 h 3541"/>
              <a:gd name="T54" fmla="*/ 746 w 2742"/>
              <a:gd name="T55" fmla="*/ 2157 h 3541"/>
              <a:gd name="T56" fmla="*/ 1996 w 2742"/>
              <a:gd name="T57" fmla="*/ 2157 h 3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42" h="3541">
                <a:moveTo>
                  <a:pt x="871" y="1541"/>
                </a:moveTo>
                <a:cubicBezTo>
                  <a:pt x="871" y="1791"/>
                  <a:pt x="871" y="1791"/>
                  <a:pt x="871" y="1791"/>
                </a:cubicBezTo>
                <a:moveTo>
                  <a:pt x="1871" y="1541"/>
                </a:moveTo>
                <a:cubicBezTo>
                  <a:pt x="1871" y="1791"/>
                  <a:pt x="1871" y="1791"/>
                  <a:pt x="1871" y="1791"/>
                </a:cubicBezTo>
                <a:moveTo>
                  <a:pt x="0" y="1541"/>
                </a:moveTo>
                <a:cubicBezTo>
                  <a:pt x="0" y="2041"/>
                  <a:pt x="0" y="2041"/>
                  <a:pt x="0" y="2041"/>
                </a:cubicBezTo>
                <a:moveTo>
                  <a:pt x="2742" y="1541"/>
                </a:moveTo>
                <a:cubicBezTo>
                  <a:pt x="2742" y="2041"/>
                  <a:pt x="2742" y="2041"/>
                  <a:pt x="2742" y="2041"/>
                </a:cubicBezTo>
                <a:moveTo>
                  <a:pt x="1371" y="339"/>
                </a:moveTo>
                <a:cubicBezTo>
                  <a:pt x="1371" y="916"/>
                  <a:pt x="1371" y="916"/>
                  <a:pt x="1371" y="916"/>
                </a:cubicBezTo>
                <a:moveTo>
                  <a:pt x="1121" y="2916"/>
                </a:moveTo>
                <a:cubicBezTo>
                  <a:pt x="1121" y="3541"/>
                  <a:pt x="1121" y="3541"/>
                  <a:pt x="1121" y="3541"/>
                </a:cubicBezTo>
                <a:cubicBezTo>
                  <a:pt x="1809" y="2916"/>
                  <a:pt x="1809" y="2916"/>
                  <a:pt x="1809" y="2916"/>
                </a:cubicBezTo>
                <a:cubicBezTo>
                  <a:pt x="2371" y="2916"/>
                  <a:pt x="2371" y="2916"/>
                  <a:pt x="2371" y="2916"/>
                </a:cubicBezTo>
                <a:cubicBezTo>
                  <a:pt x="2509" y="2916"/>
                  <a:pt x="2621" y="2804"/>
                  <a:pt x="2621" y="2666"/>
                </a:cubicBezTo>
                <a:cubicBezTo>
                  <a:pt x="2621" y="1166"/>
                  <a:pt x="2621" y="1166"/>
                  <a:pt x="2621" y="1166"/>
                </a:cubicBezTo>
                <a:cubicBezTo>
                  <a:pt x="2621" y="1028"/>
                  <a:pt x="2509" y="916"/>
                  <a:pt x="2371" y="916"/>
                </a:cubicBezTo>
                <a:cubicBezTo>
                  <a:pt x="371" y="916"/>
                  <a:pt x="371" y="916"/>
                  <a:pt x="371" y="916"/>
                </a:cubicBezTo>
                <a:cubicBezTo>
                  <a:pt x="233" y="916"/>
                  <a:pt x="121" y="1028"/>
                  <a:pt x="121" y="1166"/>
                </a:cubicBezTo>
                <a:cubicBezTo>
                  <a:pt x="121" y="2666"/>
                  <a:pt x="121" y="2666"/>
                  <a:pt x="121" y="2666"/>
                </a:cubicBezTo>
                <a:cubicBezTo>
                  <a:pt x="121" y="2804"/>
                  <a:pt x="233" y="2916"/>
                  <a:pt x="371" y="2916"/>
                </a:cubicBezTo>
                <a:lnTo>
                  <a:pt x="1121" y="2916"/>
                </a:lnTo>
                <a:close/>
                <a:moveTo>
                  <a:pt x="1371" y="0"/>
                </a:moveTo>
                <a:cubicBezTo>
                  <a:pt x="1279" y="0"/>
                  <a:pt x="1205" y="74"/>
                  <a:pt x="1205" y="166"/>
                </a:cubicBezTo>
                <a:cubicBezTo>
                  <a:pt x="1205" y="258"/>
                  <a:pt x="1279" y="332"/>
                  <a:pt x="1371" y="332"/>
                </a:cubicBezTo>
                <a:cubicBezTo>
                  <a:pt x="1463" y="332"/>
                  <a:pt x="1537" y="258"/>
                  <a:pt x="1537" y="166"/>
                </a:cubicBezTo>
                <a:cubicBezTo>
                  <a:pt x="1537" y="74"/>
                  <a:pt x="1463" y="0"/>
                  <a:pt x="1371" y="0"/>
                </a:cubicBezTo>
                <a:close/>
                <a:moveTo>
                  <a:pt x="746" y="2157"/>
                </a:moveTo>
                <a:cubicBezTo>
                  <a:pt x="1091" y="2502"/>
                  <a:pt x="1651" y="2502"/>
                  <a:pt x="1996" y="2157"/>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1A1A1A"/>
              </a:solidFill>
              <a:effectLst/>
              <a:uLnTx/>
              <a:uFillTx/>
              <a:latin typeface="Segoe UI"/>
              <a:ea typeface="+mn-ea"/>
              <a:cs typeface="+mn-cs"/>
            </a:endParaRPr>
          </a:p>
        </p:txBody>
      </p:sp>
      <p:sp>
        <p:nvSpPr>
          <p:cNvPr id="3" name="TextBox 2">
            <a:extLst>
              <a:ext uri="{FF2B5EF4-FFF2-40B4-BE49-F238E27FC236}">
                <a16:creationId xmlns:a16="http://schemas.microsoft.com/office/drawing/2014/main" id="{5898202A-88CE-4732-A22A-63E18515AE7F}"/>
              </a:ext>
            </a:extLst>
          </p:cNvPr>
          <p:cNvSpPr txBox="1"/>
          <p:nvPr/>
        </p:nvSpPr>
        <p:spPr>
          <a:xfrm>
            <a:off x="5373043" y="3504368"/>
            <a:ext cx="1262653" cy="410369"/>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25000" noProof="0">
                <a:ln>
                  <a:noFill/>
                </a:ln>
                <a:gradFill>
                  <a:gsLst>
                    <a:gs pos="1250">
                      <a:srgbClr val="0D0D0D"/>
                    </a:gs>
                    <a:gs pos="100000">
                      <a:srgbClr val="0D0D0D"/>
                    </a:gs>
                  </a:gsLst>
                  <a:lin ang="5400000" scaled="0"/>
                </a:gradFill>
                <a:effectLst/>
                <a:uLnTx/>
                <a:uFillTx/>
                <a:latin typeface="Segoe UI"/>
                <a:ea typeface="+mn-ea"/>
                <a:cs typeface="+mn-cs"/>
              </a:rPr>
              <a:t>AZURE </a:t>
            </a:r>
            <a:br>
              <a:rPr kumimoji="0" lang="en-US" sz="2000" b="1" i="0" u="none" strike="noStrike" kern="1200" cap="none" spc="0" normalizeH="0" baseline="-25000" noProof="0">
                <a:ln>
                  <a:noFill/>
                </a:ln>
                <a:gradFill>
                  <a:gsLst>
                    <a:gs pos="1250">
                      <a:srgbClr val="0D0D0D"/>
                    </a:gs>
                    <a:gs pos="100000">
                      <a:srgbClr val="0D0D0D"/>
                    </a:gs>
                  </a:gsLst>
                  <a:lin ang="5400000" scaled="0"/>
                </a:gradFill>
                <a:effectLst/>
                <a:uLnTx/>
                <a:uFillTx/>
                <a:latin typeface="Segoe UI"/>
                <a:ea typeface="+mn-ea"/>
                <a:cs typeface="+mn-cs"/>
              </a:rPr>
            </a:br>
            <a:r>
              <a:rPr kumimoji="0" lang="en-US" sz="2000" b="1" i="0" u="none" strike="noStrike" kern="1200" cap="none" spc="0" normalizeH="0" baseline="-25000" noProof="0">
                <a:ln>
                  <a:noFill/>
                </a:ln>
                <a:gradFill>
                  <a:gsLst>
                    <a:gs pos="1250">
                      <a:srgbClr val="0D0D0D"/>
                    </a:gs>
                    <a:gs pos="100000">
                      <a:srgbClr val="0D0D0D"/>
                    </a:gs>
                  </a:gsLst>
                  <a:lin ang="5400000" scaled="0"/>
                </a:gradFill>
                <a:effectLst/>
                <a:uLnTx/>
                <a:uFillTx/>
                <a:latin typeface="Segoe UI"/>
                <a:ea typeface="+mn-ea"/>
                <a:cs typeface="+mn-cs"/>
              </a:rPr>
              <a:t>DIGITAL TWINS</a:t>
            </a:r>
            <a:endParaRPr kumimoji="0" lang="en-US" sz="2000" b="0" i="0" u="none" strike="noStrike" kern="1200" cap="none" spc="0" normalizeH="0" baseline="-25000" noProof="0">
              <a:ln>
                <a:noFill/>
              </a:ln>
              <a:gradFill>
                <a:gsLst>
                  <a:gs pos="1250">
                    <a:srgbClr val="0D0D0D"/>
                  </a:gs>
                  <a:gs pos="100000">
                    <a:srgbClr val="0D0D0D"/>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182293978"/>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6E97ACA3-6940-4586-9D9E-AA7565E04981}"/>
              </a:ext>
            </a:extLst>
          </p:cNvPr>
          <p:cNvGrpSpPr/>
          <p:nvPr/>
        </p:nvGrpSpPr>
        <p:grpSpPr>
          <a:xfrm>
            <a:off x="-122237" y="-68262"/>
            <a:ext cx="6218237" cy="7017620"/>
            <a:chOff x="-122237" y="-68262"/>
            <a:chExt cx="6218237" cy="7017620"/>
          </a:xfrm>
        </p:grpSpPr>
        <p:pic>
          <p:nvPicPr>
            <p:cNvPr id="3" name="Picture 2">
              <a:extLst>
                <a:ext uri="{FF2B5EF4-FFF2-40B4-BE49-F238E27FC236}">
                  <a16:creationId xmlns:a16="http://schemas.microsoft.com/office/drawing/2014/main" id="{E7DDBBD3-1AB1-4D9B-B0EA-FC60FFEFD1C1}"/>
                </a:ext>
              </a:extLst>
            </p:cNvPr>
            <p:cNvPicPr>
              <a:picLocks noChangeAspect="1"/>
            </p:cNvPicPr>
            <p:nvPr/>
          </p:nvPicPr>
          <p:blipFill rotWithShape="1">
            <a:blip r:embed="rId3">
              <a:extLst>
                <a:ext uri="{28A0092B-C50C-407E-A947-70E740481C1C}">
                  <a14:useLocalDpi xmlns:a14="http://schemas.microsoft.com/office/drawing/2010/main" val="0"/>
                </a:ext>
              </a:extLst>
            </a:blip>
            <a:srcRect l="42515" t="21760" r="11126"/>
            <a:stretch/>
          </p:blipFill>
          <p:spPr>
            <a:xfrm>
              <a:off x="-122237" y="-68262"/>
              <a:ext cx="6218237" cy="6994527"/>
            </a:xfrm>
            <a:prstGeom prst="rect">
              <a:avLst/>
            </a:prstGeom>
          </p:spPr>
        </p:pic>
        <p:sp>
          <p:nvSpPr>
            <p:cNvPr id="4" name="Rectangle 3">
              <a:extLst>
                <a:ext uri="{FF2B5EF4-FFF2-40B4-BE49-F238E27FC236}">
                  <a16:creationId xmlns:a16="http://schemas.microsoft.com/office/drawing/2014/main" id="{C6C692C0-AD2B-4AE4-9567-835EF5FCF9E3}"/>
                </a:ext>
              </a:extLst>
            </p:cNvPr>
            <p:cNvSpPr/>
            <p:nvPr/>
          </p:nvSpPr>
          <p:spPr bwMode="auto">
            <a:xfrm>
              <a:off x="-122237" y="-68262"/>
              <a:ext cx="6218237" cy="7017620"/>
            </a:xfrm>
            <a:prstGeom prst="rect">
              <a:avLst/>
            </a:prstGeom>
            <a:solidFill>
              <a:schemeClr val="tx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5" name="Rectangle 4">
            <a:extLst>
              <a:ext uri="{FF2B5EF4-FFF2-40B4-BE49-F238E27FC236}">
                <a16:creationId xmlns:a16="http://schemas.microsoft.com/office/drawing/2014/main" id="{9AC894D1-090A-4B59-A009-A0C9759B7B8D}"/>
              </a:ext>
            </a:extLst>
          </p:cNvPr>
          <p:cNvSpPr/>
          <p:nvPr/>
        </p:nvSpPr>
        <p:spPr>
          <a:xfrm>
            <a:off x="312738" y="2927863"/>
            <a:ext cx="5783263" cy="992404"/>
          </a:xfrm>
          <a:prstGeom prst="rect">
            <a:avLst/>
          </a:prstGeom>
        </p:spPr>
        <p:txBody>
          <a:bodyPr wrap="square" lIns="0" tIns="0" rIns="274320" bIns="0" anchor="ctr">
            <a:noAutofit/>
          </a:bodyPr>
          <a:lstStyle/>
          <a:p>
            <a:pPr marL="0" marR="0" lvl="0" indent="0" algn="r" defTabSz="932688"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FFFFFF"/>
                </a:solidFill>
                <a:effectLst/>
                <a:uLnTx/>
                <a:uFillTx/>
                <a:latin typeface="Segoe UI Semilight (Headings)"/>
                <a:ea typeface="+mn-ea"/>
                <a:cs typeface="+mn-cs"/>
              </a:rPr>
              <a:t>Azure</a:t>
            </a:r>
            <a:r>
              <a:rPr kumimoji="0" lang="en-US" sz="2400" b="0" i="0" u="none" strike="noStrike" kern="1200" cap="none" spc="0" normalizeH="0" baseline="0" noProof="0">
                <a:ln>
                  <a:noFill/>
                </a:ln>
                <a:solidFill>
                  <a:srgbClr val="FFFFFF"/>
                </a:solidFill>
                <a:effectLst/>
                <a:uLnTx/>
                <a:uFillTx/>
                <a:latin typeface="Segoe UI Semibold"/>
                <a:ea typeface="+mn-ea"/>
                <a:cs typeface="+mn-cs"/>
              </a:rPr>
              <a:t> </a:t>
            </a:r>
            <a:r>
              <a:rPr kumimoji="0" lang="en-US" sz="36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IoT Hub</a:t>
            </a:r>
          </a:p>
        </p:txBody>
      </p:sp>
      <p:grpSp>
        <p:nvGrpSpPr>
          <p:cNvPr id="6" name="Group 5">
            <a:extLst>
              <a:ext uri="{FF2B5EF4-FFF2-40B4-BE49-F238E27FC236}">
                <a16:creationId xmlns:a16="http://schemas.microsoft.com/office/drawing/2014/main" id="{486842C4-908B-4F38-A50F-AB98D8BB9924}"/>
              </a:ext>
            </a:extLst>
          </p:cNvPr>
          <p:cNvGrpSpPr/>
          <p:nvPr/>
        </p:nvGrpSpPr>
        <p:grpSpPr>
          <a:xfrm>
            <a:off x="6885728" y="3012783"/>
            <a:ext cx="4990360" cy="961853"/>
            <a:chOff x="7007965" y="3081044"/>
            <a:chExt cx="4990360" cy="961853"/>
          </a:xfrm>
        </p:grpSpPr>
        <p:cxnSp>
          <p:nvCxnSpPr>
            <p:cNvPr id="7" name="Straight Connector 6">
              <a:extLst>
                <a:ext uri="{FF2B5EF4-FFF2-40B4-BE49-F238E27FC236}">
                  <a16:creationId xmlns:a16="http://schemas.microsoft.com/office/drawing/2014/main" id="{B3079D9C-17A1-4C76-91F3-10581A35A5AB}"/>
                </a:ext>
              </a:extLst>
            </p:cNvPr>
            <p:cNvCxnSpPr>
              <a:cxnSpLocks/>
            </p:cNvCxnSpPr>
            <p:nvPr/>
          </p:nvCxnSpPr>
          <p:spPr>
            <a:xfrm>
              <a:off x="7007965" y="4042897"/>
              <a:ext cx="4553682" cy="0"/>
            </a:xfrm>
            <a:prstGeom prst="line">
              <a:avLst/>
            </a:prstGeom>
            <a:ln w="9525">
              <a:solidFill>
                <a:schemeClr val="accent1"/>
              </a:solidFill>
              <a:headEnd type="none"/>
              <a:tailEnd type="none"/>
            </a:ln>
          </p:spPr>
          <p:style>
            <a:lnRef idx="2">
              <a:schemeClr val="accent1"/>
            </a:lnRef>
            <a:fillRef idx="0">
              <a:schemeClr val="accent1"/>
            </a:fillRef>
            <a:effectRef idx="1">
              <a:schemeClr val="accent1"/>
            </a:effectRef>
            <a:fontRef idx="minor">
              <a:schemeClr val="tx1"/>
            </a:fontRef>
          </p:style>
        </p:cxnSp>
        <p:sp>
          <p:nvSpPr>
            <p:cNvPr id="8" name="Rectangle 7">
              <a:extLst>
                <a:ext uri="{FF2B5EF4-FFF2-40B4-BE49-F238E27FC236}">
                  <a16:creationId xmlns:a16="http://schemas.microsoft.com/office/drawing/2014/main" id="{32B0CF81-6E68-4A27-A769-E34747480C57}"/>
                </a:ext>
              </a:extLst>
            </p:cNvPr>
            <p:cNvSpPr/>
            <p:nvPr/>
          </p:nvSpPr>
          <p:spPr>
            <a:xfrm>
              <a:off x="7965509" y="3247740"/>
              <a:ext cx="4032816" cy="430887"/>
            </a:xfrm>
            <a:prstGeom prst="rect">
              <a:avLst/>
            </a:prstGeom>
          </p:spPr>
          <p:txBody>
            <a:bodyPr wrap="square" lIns="0" tIns="0" rIns="0" bIns="0" anchor="ctr" anchorCtr="0">
              <a:spAutoFit/>
            </a:bodyPr>
            <a:lstStyle/>
            <a:p>
              <a:pPr marL="0" marR="0" lvl="0" indent="0" algn="l" defTabSz="931933" rtl="0" eaLnBrk="1" fontAlgn="auto" latinLnBrk="0" hangingPunct="1">
                <a:lnSpc>
                  <a:spcPct val="100000"/>
                </a:lnSpc>
                <a:spcBef>
                  <a:spcPts val="1836"/>
                </a:spcBef>
                <a:spcAft>
                  <a:spcPts val="0"/>
                </a:spcAft>
                <a:buClrTx/>
                <a:buSzTx/>
                <a:buFontTx/>
                <a:buNone/>
                <a:tabLst/>
                <a:defRPr/>
              </a:pPr>
              <a:r>
                <a:rPr kumimoji="0" lang="en-US" sz="1400" b="0" i="0" u="none" strike="noStrike" kern="1200" cap="none" spc="0" normalizeH="0" baseline="0" noProof="0">
                  <a:ln>
                    <a:noFill/>
                  </a:ln>
                  <a:gradFill>
                    <a:gsLst>
                      <a:gs pos="1250">
                        <a:srgbClr val="0D0D0D"/>
                      </a:gs>
                      <a:gs pos="100000">
                        <a:srgbClr val="0D0D0D"/>
                      </a:gs>
                    </a:gsLst>
                    <a:lin ang="5400000" scaled="0"/>
                  </a:gradFill>
                  <a:effectLst/>
                  <a:uLnTx/>
                  <a:uFillTx/>
                  <a:latin typeface="Segoe UI Semibold"/>
                  <a:ea typeface="+mn-ea"/>
                  <a:cs typeface="Segoe UI Semilight" panose="020B0402040204020203" pitchFamily="34" charset="0"/>
                </a:rPr>
                <a:t>Provision devices at scale w/IoT </a:t>
              </a:r>
              <a:br>
                <a:rPr kumimoji="0" lang="en-US" sz="1400" b="0" i="0" u="none" strike="noStrike" kern="1200" cap="none" spc="0" normalizeH="0" baseline="0" noProof="0">
                  <a:ln>
                    <a:noFill/>
                  </a:ln>
                  <a:gradFill>
                    <a:gsLst>
                      <a:gs pos="1250">
                        <a:srgbClr val="0D0D0D"/>
                      </a:gs>
                      <a:gs pos="100000">
                        <a:srgbClr val="0D0D0D"/>
                      </a:gs>
                    </a:gsLst>
                    <a:lin ang="5400000" scaled="0"/>
                  </a:gradFill>
                  <a:effectLst/>
                  <a:uLnTx/>
                  <a:uFillTx/>
                  <a:latin typeface="Segoe UI Semibold"/>
                  <a:ea typeface="+mn-ea"/>
                  <a:cs typeface="Segoe UI Semilight" panose="020B0402040204020203" pitchFamily="34" charset="0"/>
                </a:rPr>
              </a:br>
              <a:r>
                <a:rPr kumimoji="0" lang="en-US" sz="1400" b="0" i="0" u="none" strike="noStrike" kern="1200" cap="none" spc="0" normalizeH="0" baseline="0" noProof="0">
                  <a:ln>
                    <a:noFill/>
                  </a:ln>
                  <a:gradFill>
                    <a:gsLst>
                      <a:gs pos="1250">
                        <a:srgbClr val="0D0D0D"/>
                      </a:gs>
                      <a:gs pos="100000">
                        <a:srgbClr val="0D0D0D"/>
                      </a:gs>
                    </a:gsLst>
                    <a:lin ang="5400000" scaled="0"/>
                  </a:gradFill>
                  <a:effectLst/>
                  <a:uLnTx/>
                  <a:uFillTx/>
                  <a:latin typeface="Segoe UI Semibold"/>
                  <a:ea typeface="+mn-ea"/>
                  <a:cs typeface="Segoe UI Semilight" panose="020B0402040204020203" pitchFamily="34" charset="0"/>
                </a:rPr>
                <a:t>Hub Device Provisioning Service</a:t>
              </a:r>
            </a:p>
          </p:txBody>
        </p:sp>
        <p:grpSp>
          <p:nvGrpSpPr>
            <p:cNvPr id="9" name="Group 8">
              <a:extLst>
                <a:ext uri="{FF2B5EF4-FFF2-40B4-BE49-F238E27FC236}">
                  <a16:creationId xmlns:a16="http://schemas.microsoft.com/office/drawing/2014/main" id="{BA4A9D44-7CF5-40E2-B965-9BF0BBF967A2}"/>
                </a:ext>
              </a:extLst>
            </p:cNvPr>
            <p:cNvGrpSpPr/>
            <p:nvPr/>
          </p:nvGrpSpPr>
          <p:grpSpPr>
            <a:xfrm>
              <a:off x="7046609" y="3081044"/>
              <a:ext cx="768096" cy="764276"/>
              <a:chOff x="7046609" y="3081044"/>
              <a:chExt cx="768096" cy="764276"/>
            </a:xfrm>
          </p:grpSpPr>
          <p:sp>
            <p:nvSpPr>
              <p:cNvPr id="10" name="Oval 9">
                <a:extLst>
                  <a:ext uri="{FF2B5EF4-FFF2-40B4-BE49-F238E27FC236}">
                    <a16:creationId xmlns:a16="http://schemas.microsoft.com/office/drawing/2014/main" id="{21EC7B24-4660-4AB9-BB6E-80E39A4DF504}"/>
                  </a:ext>
                </a:extLst>
              </p:cNvPr>
              <p:cNvSpPr/>
              <p:nvPr/>
            </p:nvSpPr>
            <p:spPr bwMode="auto">
              <a:xfrm>
                <a:off x="7046609" y="3081044"/>
                <a:ext cx="768096" cy="764276"/>
              </a:xfrm>
              <a:prstGeom prst="ellipse">
                <a:avLst/>
              </a:prstGeom>
              <a:solidFill>
                <a:srgbClr val="0078D4"/>
              </a:solidFill>
              <a:ln w="10795" cap="flat" cmpd="sng" algn="ctr">
                <a:noFill/>
                <a:prstDash val="solid"/>
              </a:ln>
              <a:effectLst>
                <a:outerShdw blurRad="254000" dist="50800" dir="2700000" sx="101000" sy="101000" algn="tl" rotWithShape="0">
                  <a:prstClr val="black">
                    <a:alpha val="3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1250">
                        <a:srgbClr val="0D0D0D"/>
                      </a:gs>
                      <a:gs pos="100000">
                        <a:srgbClr val="0D0D0D"/>
                      </a:gs>
                    </a:gsLst>
                    <a:lin ang="5400000" scaled="0"/>
                  </a:gradFill>
                  <a:effectLst/>
                  <a:uLnTx/>
                  <a:uFillTx/>
                  <a:latin typeface="Segoe UI Semilight"/>
                  <a:ea typeface="+mn-ea"/>
                  <a:cs typeface="+mn-cs"/>
                </a:endParaRPr>
              </a:p>
            </p:txBody>
          </p:sp>
          <p:sp>
            <p:nvSpPr>
              <p:cNvPr id="11" name="globe_4" title="Icon of the earth">
                <a:extLst>
                  <a:ext uri="{FF2B5EF4-FFF2-40B4-BE49-F238E27FC236}">
                    <a16:creationId xmlns:a16="http://schemas.microsoft.com/office/drawing/2014/main" id="{5A7DBCBC-2444-4AE3-91FF-EE98D248ED5C}"/>
                  </a:ext>
                </a:extLst>
              </p:cNvPr>
              <p:cNvSpPr>
                <a:spLocks noChangeAspect="1" noEditPoints="1"/>
              </p:cNvSpPr>
              <p:nvPr/>
            </p:nvSpPr>
            <p:spPr bwMode="auto">
              <a:xfrm>
                <a:off x="7206072" y="3235777"/>
                <a:ext cx="449170" cy="454810"/>
              </a:xfrm>
              <a:custGeom>
                <a:avLst/>
                <a:gdLst>
                  <a:gd name="T0" fmla="*/ 0 w 332"/>
                  <a:gd name="T1" fmla="*/ 167 h 333"/>
                  <a:gd name="T2" fmla="*/ 36 w 332"/>
                  <a:gd name="T3" fmla="*/ 63 h 333"/>
                  <a:gd name="T4" fmla="*/ 166 w 332"/>
                  <a:gd name="T5" fmla="*/ 0 h 333"/>
                  <a:gd name="T6" fmla="*/ 332 w 332"/>
                  <a:gd name="T7" fmla="*/ 167 h 333"/>
                  <a:gd name="T8" fmla="*/ 166 w 332"/>
                  <a:gd name="T9" fmla="*/ 333 h 333"/>
                  <a:gd name="T10" fmla="*/ 0 w 332"/>
                  <a:gd name="T11" fmla="*/ 167 h 333"/>
                  <a:gd name="T12" fmla="*/ 89 w 332"/>
                  <a:gd name="T13" fmla="*/ 314 h 333"/>
                  <a:gd name="T14" fmla="*/ 102 w 332"/>
                  <a:gd name="T15" fmla="*/ 299 h 333"/>
                  <a:gd name="T16" fmla="*/ 98 w 332"/>
                  <a:gd name="T17" fmla="*/ 272 h 333"/>
                  <a:gd name="T18" fmla="*/ 72 w 332"/>
                  <a:gd name="T19" fmla="*/ 255 h 333"/>
                  <a:gd name="T20" fmla="*/ 38 w 332"/>
                  <a:gd name="T21" fmla="*/ 255 h 333"/>
                  <a:gd name="T22" fmla="*/ 21 w 332"/>
                  <a:gd name="T23" fmla="*/ 217 h 333"/>
                  <a:gd name="T24" fmla="*/ 38 w 332"/>
                  <a:gd name="T25" fmla="*/ 168 h 333"/>
                  <a:gd name="T26" fmla="*/ 58 w 332"/>
                  <a:gd name="T27" fmla="*/ 167 h 333"/>
                  <a:gd name="T28" fmla="*/ 80 w 332"/>
                  <a:gd name="T29" fmla="*/ 193 h 333"/>
                  <a:gd name="T30" fmla="*/ 102 w 332"/>
                  <a:gd name="T31" fmla="*/ 182 h 333"/>
                  <a:gd name="T32" fmla="*/ 93 w 332"/>
                  <a:gd name="T33" fmla="*/ 156 h 333"/>
                  <a:gd name="T34" fmla="*/ 101 w 332"/>
                  <a:gd name="T35" fmla="*/ 124 h 333"/>
                  <a:gd name="T36" fmla="*/ 145 w 332"/>
                  <a:gd name="T37" fmla="*/ 80 h 333"/>
                  <a:gd name="T38" fmla="*/ 119 w 332"/>
                  <a:gd name="T39" fmla="*/ 47 h 333"/>
                  <a:gd name="T40" fmla="*/ 101 w 332"/>
                  <a:gd name="T41" fmla="*/ 68 h 333"/>
                  <a:gd name="T42" fmla="*/ 32 w 332"/>
                  <a:gd name="T43" fmla="*/ 68 h 333"/>
                  <a:gd name="T44" fmla="*/ 251 w 332"/>
                  <a:gd name="T45" fmla="*/ 24 h 333"/>
                  <a:gd name="T46" fmla="*/ 187 w 332"/>
                  <a:gd name="T47" fmla="*/ 56 h 333"/>
                  <a:gd name="T48" fmla="*/ 201 w 332"/>
                  <a:gd name="T49" fmla="*/ 92 h 333"/>
                  <a:gd name="T50" fmla="*/ 235 w 332"/>
                  <a:gd name="T51" fmla="*/ 92 h 333"/>
                  <a:gd name="T52" fmla="*/ 219 w 332"/>
                  <a:gd name="T53" fmla="*/ 115 h 333"/>
                  <a:gd name="T54" fmla="*/ 187 w 332"/>
                  <a:gd name="T55" fmla="*/ 130 h 333"/>
                  <a:gd name="T56" fmla="*/ 161 w 332"/>
                  <a:gd name="T57" fmla="*/ 168 h 333"/>
                  <a:gd name="T58" fmla="*/ 169 w 332"/>
                  <a:gd name="T59" fmla="*/ 204 h 333"/>
                  <a:gd name="T60" fmla="*/ 206 w 332"/>
                  <a:gd name="T61" fmla="*/ 225 h 333"/>
                  <a:gd name="T62" fmla="*/ 218 w 332"/>
                  <a:gd name="T63" fmla="*/ 212 h 333"/>
                  <a:gd name="T64" fmla="*/ 229 w 332"/>
                  <a:gd name="T65" fmla="*/ 244 h 333"/>
                  <a:gd name="T66" fmla="*/ 217 w 332"/>
                  <a:gd name="T67" fmla="*/ 289 h 333"/>
                  <a:gd name="T68" fmla="*/ 245 w 332"/>
                  <a:gd name="T69" fmla="*/ 276 h 333"/>
                  <a:gd name="T70" fmla="*/ 259 w 332"/>
                  <a:gd name="T71" fmla="*/ 256 h 333"/>
                  <a:gd name="T72" fmla="*/ 259 w 332"/>
                  <a:gd name="T73" fmla="*/ 168 h 333"/>
                  <a:gd name="T74" fmla="*/ 239 w 332"/>
                  <a:gd name="T75" fmla="*/ 137 h 333"/>
                  <a:gd name="T76" fmla="*/ 259 w 332"/>
                  <a:gd name="T77" fmla="*/ 124 h 333"/>
                  <a:gd name="T78" fmla="*/ 284 w 332"/>
                  <a:gd name="T79" fmla="*/ 137 h 333"/>
                  <a:gd name="T80" fmla="*/ 306 w 332"/>
                  <a:gd name="T81" fmla="*/ 170 h 333"/>
                  <a:gd name="T82" fmla="*/ 306 w 332"/>
                  <a:gd name="T83" fmla="*/ 186 h 333"/>
                  <a:gd name="T84" fmla="*/ 332 w 332"/>
                  <a:gd name="T85" fmla="*/ 181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2" h="333">
                    <a:moveTo>
                      <a:pt x="0" y="167"/>
                    </a:moveTo>
                    <a:cubicBezTo>
                      <a:pt x="0" y="128"/>
                      <a:pt x="13" y="92"/>
                      <a:pt x="36" y="63"/>
                    </a:cubicBezTo>
                    <a:cubicBezTo>
                      <a:pt x="66" y="25"/>
                      <a:pt x="113" y="0"/>
                      <a:pt x="166" y="0"/>
                    </a:cubicBezTo>
                    <a:cubicBezTo>
                      <a:pt x="258" y="0"/>
                      <a:pt x="332" y="75"/>
                      <a:pt x="332" y="167"/>
                    </a:cubicBezTo>
                    <a:cubicBezTo>
                      <a:pt x="332" y="258"/>
                      <a:pt x="258" y="333"/>
                      <a:pt x="166" y="333"/>
                    </a:cubicBezTo>
                    <a:cubicBezTo>
                      <a:pt x="74" y="333"/>
                      <a:pt x="0" y="258"/>
                      <a:pt x="0" y="167"/>
                    </a:cubicBezTo>
                    <a:close/>
                    <a:moveTo>
                      <a:pt x="89" y="314"/>
                    </a:moveTo>
                    <a:cubicBezTo>
                      <a:pt x="102" y="299"/>
                      <a:pt x="102" y="299"/>
                      <a:pt x="102" y="299"/>
                    </a:cubicBezTo>
                    <a:cubicBezTo>
                      <a:pt x="98" y="272"/>
                      <a:pt x="98" y="272"/>
                      <a:pt x="98" y="272"/>
                    </a:cubicBezTo>
                    <a:cubicBezTo>
                      <a:pt x="72" y="255"/>
                      <a:pt x="72" y="255"/>
                      <a:pt x="72" y="255"/>
                    </a:cubicBezTo>
                    <a:cubicBezTo>
                      <a:pt x="38" y="255"/>
                      <a:pt x="38" y="255"/>
                      <a:pt x="38" y="255"/>
                    </a:cubicBezTo>
                    <a:cubicBezTo>
                      <a:pt x="21" y="217"/>
                      <a:pt x="21" y="217"/>
                      <a:pt x="21" y="217"/>
                    </a:cubicBezTo>
                    <a:cubicBezTo>
                      <a:pt x="38" y="168"/>
                      <a:pt x="38" y="168"/>
                      <a:pt x="38" y="168"/>
                    </a:cubicBezTo>
                    <a:cubicBezTo>
                      <a:pt x="58" y="167"/>
                      <a:pt x="58" y="167"/>
                      <a:pt x="58" y="167"/>
                    </a:cubicBezTo>
                    <a:cubicBezTo>
                      <a:pt x="80" y="193"/>
                      <a:pt x="80" y="193"/>
                      <a:pt x="80" y="193"/>
                    </a:cubicBezTo>
                    <a:cubicBezTo>
                      <a:pt x="102" y="182"/>
                      <a:pt x="102" y="182"/>
                      <a:pt x="102" y="182"/>
                    </a:cubicBezTo>
                    <a:cubicBezTo>
                      <a:pt x="93" y="156"/>
                      <a:pt x="93" y="156"/>
                      <a:pt x="93" y="156"/>
                    </a:cubicBezTo>
                    <a:cubicBezTo>
                      <a:pt x="101" y="124"/>
                      <a:pt x="101" y="124"/>
                      <a:pt x="101" y="124"/>
                    </a:cubicBezTo>
                    <a:cubicBezTo>
                      <a:pt x="145" y="80"/>
                      <a:pt x="145" y="80"/>
                      <a:pt x="145" y="80"/>
                    </a:cubicBezTo>
                    <a:cubicBezTo>
                      <a:pt x="119" y="47"/>
                      <a:pt x="119" y="47"/>
                      <a:pt x="119" y="47"/>
                    </a:cubicBezTo>
                    <a:cubicBezTo>
                      <a:pt x="101" y="68"/>
                      <a:pt x="101" y="68"/>
                      <a:pt x="101" y="68"/>
                    </a:cubicBezTo>
                    <a:cubicBezTo>
                      <a:pt x="32" y="68"/>
                      <a:pt x="32" y="68"/>
                      <a:pt x="32" y="68"/>
                    </a:cubicBezTo>
                    <a:moveTo>
                      <a:pt x="251" y="24"/>
                    </a:moveTo>
                    <a:cubicBezTo>
                      <a:pt x="187" y="56"/>
                      <a:pt x="187" y="56"/>
                      <a:pt x="187" y="56"/>
                    </a:cubicBezTo>
                    <a:cubicBezTo>
                      <a:pt x="201" y="92"/>
                      <a:pt x="201" y="92"/>
                      <a:pt x="201" y="92"/>
                    </a:cubicBezTo>
                    <a:cubicBezTo>
                      <a:pt x="235" y="92"/>
                      <a:pt x="235" y="92"/>
                      <a:pt x="235" y="92"/>
                    </a:cubicBezTo>
                    <a:cubicBezTo>
                      <a:pt x="219" y="115"/>
                      <a:pt x="219" y="115"/>
                      <a:pt x="219" y="115"/>
                    </a:cubicBezTo>
                    <a:cubicBezTo>
                      <a:pt x="187" y="130"/>
                      <a:pt x="187" y="130"/>
                      <a:pt x="187" y="130"/>
                    </a:cubicBezTo>
                    <a:cubicBezTo>
                      <a:pt x="161" y="168"/>
                      <a:pt x="161" y="168"/>
                      <a:pt x="161" y="168"/>
                    </a:cubicBezTo>
                    <a:cubicBezTo>
                      <a:pt x="169" y="204"/>
                      <a:pt x="169" y="204"/>
                      <a:pt x="169" y="204"/>
                    </a:cubicBezTo>
                    <a:cubicBezTo>
                      <a:pt x="206" y="225"/>
                      <a:pt x="206" y="225"/>
                      <a:pt x="206" y="225"/>
                    </a:cubicBezTo>
                    <a:cubicBezTo>
                      <a:pt x="218" y="212"/>
                      <a:pt x="218" y="212"/>
                      <a:pt x="218" y="212"/>
                    </a:cubicBezTo>
                    <a:cubicBezTo>
                      <a:pt x="229" y="244"/>
                      <a:pt x="229" y="244"/>
                      <a:pt x="229" y="244"/>
                    </a:cubicBezTo>
                    <a:cubicBezTo>
                      <a:pt x="217" y="289"/>
                      <a:pt x="217" y="289"/>
                      <a:pt x="217" y="289"/>
                    </a:cubicBezTo>
                    <a:cubicBezTo>
                      <a:pt x="245" y="276"/>
                      <a:pt x="245" y="276"/>
                      <a:pt x="245" y="276"/>
                    </a:cubicBezTo>
                    <a:cubicBezTo>
                      <a:pt x="259" y="256"/>
                      <a:pt x="259" y="256"/>
                      <a:pt x="259" y="256"/>
                    </a:cubicBezTo>
                    <a:cubicBezTo>
                      <a:pt x="259" y="168"/>
                      <a:pt x="259" y="168"/>
                      <a:pt x="259" y="168"/>
                    </a:cubicBezTo>
                    <a:cubicBezTo>
                      <a:pt x="239" y="137"/>
                      <a:pt x="239" y="137"/>
                      <a:pt x="239" y="137"/>
                    </a:cubicBezTo>
                    <a:cubicBezTo>
                      <a:pt x="259" y="124"/>
                      <a:pt x="259" y="124"/>
                      <a:pt x="259" y="124"/>
                    </a:cubicBezTo>
                    <a:cubicBezTo>
                      <a:pt x="284" y="137"/>
                      <a:pt x="284" y="137"/>
                      <a:pt x="284" y="137"/>
                    </a:cubicBezTo>
                    <a:cubicBezTo>
                      <a:pt x="306" y="170"/>
                      <a:pt x="306" y="170"/>
                      <a:pt x="306" y="170"/>
                    </a:cubicBezTo>
                    <a:cubicBezTo>
                      <a:pt x="306" y="186"/>
                      <a:pt x="306" y="186"/>
                      <a:pt x="306" y="186"/>
                    </a:cubicBezTo>
                    <a:cubicBezTo>
                      <a:pt x="332" y="181"/>
                      <a:pt x="332" y="181"/>
                      <a:pt x="332" y="181"/>
                    </a:cubicBezTo>
                  </a:path>
                </a:pathLst>
              </a:custGeom>
              <a:noFill/>
              <a:ln w="15875" cap="flat">
                <a:solidFill>
                  <a:schemeClr val="bg1"/>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1250">
                        <a:srgbClr val="0D0D0D"/>
                      </a:gs>
                      <a:gs pos="100000">
                        <a:srgbClr val="0D0D0D"/>
                      </a:gs>
                    </a:gsLst>
                    <a:lin ang="5400000" scaled="0"/>
                  </a:gradFill>
                  <a:effectLst/>
                  <a:uLnTx/>
                  <a:uFillTx/>
                  <a:latin typeface="Segoe UI"/>
                  <a:ea typeface="+mn-ea"/>
                  <a:cs typeface="+mn-cs"/>
                </a:endParaRPr>
              </a:p>
            </p:txBody>
          </p:sp>
        </p:grpSp>
      </p:grpSp>
      <p:grpSp>
        <p:nvGrpSpPr>
          <p:cNvPr id="12" name="Group 11">
            <a:extLst>
              <a:ext uri="{FF2B5EF4-FFF2-40B4-BE49-F238E27FC236}">
                <a16:creationId xmlns:a16="http://schemas.microsoft.com/office/drawing/2014/main" id="{8F2577D3-06CA-48BF-930E-E3FBFB224493}"/>
              </a:ext>
            </a:extLst>
          </p:cNvPr>
          <p:cNvGrpSpPr/>
          <p:nvPr/>
        </p:nvGrpSpPr>
        <p:grpSpPr>
          <a:xfrm>
            <a:off x="6885729" y="693923"/>
            <a:ext cx="4990361" cy="961853"/>
            <a:chOff x="7007965" y="762184"/>
            <a:chExt cx="4990361" cy="961853"/>
          </a:xfrm>
        </p:grpSpPr>
        <p:cxnSp>
          <p:nvCxnSpPr>
            <p:cNvPr id="13" name="Straight Connector 12">
              <a:extLst>
                <a:ext uri="{FF2B5EF4-FFF2-40B4-BE49-F238E27FC236}">
                  <a16:creationId xmlns:a16="http://schemas.microsoft.com/office/drawing/2014/main" id="{9B19F948-E8DA-4A23-ADFE-82310113D731}"/>
                </a:ext>
              </a:extLst>
            </p:cNvPr>
            <p:cNvCxnSpPr>
              <a:cxnSpLocks/>
            </p:cNvCxnSpPr>
            <p:nvPr/>
          </p:nvCxnSpPr>
          <p:spPr>
            <a:xfrm>
              <a:off x="7007965" y="1724037"/>
              <a:ext cx="4553682" cy="0"/>
            </a:xfrm>
            <a:prstGeom prst="line">
              <a:avLst/>
            </a:prstGeom>
            <a:ln w="9525">
              <a:solidFill>
                <a:schemeClr val="accent1"/>
              </a:solidFill>
              <a:headEnd type="none"/>
              <a:tailEnd type="none"/>
            </a:ln>
          </p:spPr>
          <p:style>
            <a:lnRef idx="2">
              <a:schemeClr val="accent1"/>
            </a:lnRef>
            <a:fillRef idx="0">
              <a:schemeClr val="accent1"/>
            </a:fillRef>
            <a:effectRef idx="1">
              <a:schemeClr val="accent1"/>
            </a:effectRef>
            <a:fontRef idx="minor">
              <a:schemeClr val="tx1"/>
            </a:fontRef>
          </p:style>
        </p:cxnSp>
        <p:sp>
          <p:nvSpPr>
            <p:cNvPr id="14" name="Rectangle 13">
              <a:extLst>
                <a:ext uri="{FF2B5EF4-FFF2-40B4-BE49-F238E27FC236}">
                  <a16:creationId xmlns:a16="http://schemas.microsoft.com/office/drawing/2014/main" id="{DBA8BDC9-4D52-4FB5-9AD9-01BB542E9A83}"/>
                </a:ext>
              </a:extLst>
            </p:cNvPr>
            <p:cNvSpPr/>
            <p:nvPr/>
          </p:nvSpPr>
          <p:spPr>
            <a:xfrm>
              <a:off x="7965510" y="950423"/>
              <a:ext cx="4032816" cy="387798"/>
            </a:xfrm>
            <a:prstGeom prst="rect">
              <a:avLst/>
            </a:prstGeom>
          </p:spPr>
          <p:txBody>
            <a:bodyPr wrap="square" lIns="0" tIns="0" rIns="0" bIns="0" anchor="ctr" anchorCtr="0">
              <a:spAutoFit/>
            </a:bodyPr>
            <a:lstStyle/>
            <a:p>
              <a:pPr marL="0" marR="0" lvl="0" indent="0" algn="l" defTabSz="932114"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1250">
                        <a:srgbClr val="0D0D0D"/>
                      </a:gs>
                      <a:gs pos="100000">
                        <a:srgbClr val="0D0D0D"/>
                      </a:gs>
                    </a:gsLst>
                    <a:lin ang="5400000" scaled="0"/>
                  </a:gradFill>
                  <a:effectLst/>
                  <a:uLnTx/>
                  <a:uFillTx/>
                  <a:latin typeface="Segoe UI Semibold"/>
                  <a:ea typeface="+mn-ea"/>
                  <a:cs typeface="Segoe UI Semilight" panose="020B0402040204020203" pitchFamily="34" charset="0"/>
                </a:rPr>
                <a:t>Establish bi-directional communication </a:t>
              </a:r>
              <a:br>
                <a:rPr kumimoji="0" lang="en-US" sz="1400" b="0" i="0" u="none" strike="noStrike" kern="1200" cap="none" spc="0" normalizeH="0" baseline="0" noProof="0">
                  <a:ln>
                    <a:noFill/>
                  </a:ln>
                  <a:gradFill>
                    <a:gsLst>
                      <a:gs pos="1250">
                        <a:srgbClr val="0D0D0D"/>
                      </a:gs>
                      <a:gs pos="100000">
                        <a:srgbClr val="0D0D0D"/>
                      </a:gs>
                    </a:gsLst>
                    <a:lin ang="5400000" scaled="0"/>
                  </a:gradFill>
                  <a:effectLst/>
                  <a:uLnTx/>
                  <a:uFillTx/>
                  <a:latin typeface="Segoe UI Semibold"/>
                  <a:ea typeface="+mn-ea"/>
                  <a:cs typeface="Segoe UI Semilight" panose="020B0402040204020203" pitchFamily="34" charset="0"/>
                </a:rPr>
              </a:br>
              <a:r>
                <a:rPr kumimoji="0" lang="en-US" sz="1400" b="0" i="0" u="none" strike="noStrike" kern="1200" cap="none" spc="0" normalizeH="0" baseline="0" noProof="0">
                  <a:ln>
                    <a:noFill/>
                  </a:ln>
                  <a:gradFill>
                    <a:gsLst>
                      <a:gs pos="1250">
                        <a:srgbClr val="0D0D0D"/>
                      </a:gs>
                      <a:gs pos="100000">
                        <a:srgbClr val="0D0D0D"/>
                      </a:gs>
                    </a:gsLst>
                    <a:lin ang="5400000" scaled="0"/>
                  </a:gradFill>
                  <a:effectLst/>
                  <a:uLnTx/>
                  <a:uFillTx/>
                  <a:latin typeface="Segoe UI Semibold"/>
                  <a:ea typeface="+mn-ea"/>
                  <a:cs typeface="Segoe UI Semilight" panose="020B0402040204020203" pitchFamily="34" charset="0"/>
                </a:rPr>
                <a:t>with billions of IoT devices</a:t>
              </a:r>
            </a:p>
          </p:txBody>
        </p:sp>
        <p:grpSp>
          <p:nvGrpSpPr>
            <p:cNvPr id="15" name="Group 14">
              <a:extLst>
                <a:ext uri="{FF2B5EF4-FFF2-40B4-BE49-F238E27FC236}">
                  <a16:creationId xmlns:a16="http://schemas.microsoft.com/office/drawing/2014/main" id="{93EC16F3-975F-4F79-AD0A-B15726150A99}"/>
                </a:ext>
              </a:extLst>
            </p:cNvPr>
            <p:cNvGrpSpPr/>
            <p:nvPr/>
          </p:nvGrpSpPr>
          <p:grpSpPr>
            <a:xfrm>
              <a:off x="7048908" y="762184"/>
              <a:ext cx="764276" cy="764276"/>
              <a:chOff x="7048908" y="762184"/>
              <a:chExt cx="764276" cy="764276"/>
            </a:xfrm>
          </p:grpSpPr>
          <p:sp>
            <p:nvSpPr>
              <p:cNvPr id="16" name="Oval 15">
                <a:extLst>
                  <a:ext uri="{FF2B5EF4-FFF2-40B4-BE49-F238E27FC236}">
                    <a16:creationId xmlns:a16="http://schemas.microsoft.com/office/drawing/2014/main" id="{A86C56B3-798C-414E-B7D7-371CC32E09C5}"/>
                  </a:ext>
                </a:extLst>
              </p:cNvPr>
              <p:cNvSpPr/>
              <p:nvPr/>
            </p:nvSpPr>
            <p:spPr bwMode="auto">
              <a:xfrm>
                <a:off x="7048908" y="762184"/>
                <a:ext cx="764276" cy="764276"/>
              </a:xfrm>
              <a:prstGeom prst="ellipse">
                <a:avLst/>
              </a:prstGeom>
              <a:solidFill>
                <a:srgbClr val="0078D4"/>
              </a:solidFill>
              <a:ln w="10795" cap="flat" cmpd="sng" algn="ctr">
                <a:noFill/>
                <a:prstDash val="solid"/>
              </a:ln>
              <a:effectLst>
                <a:outerShdw blurRad="254000" dist="50800" dir="2700000" sx="101000" sy="101000" algn="tl" rotWithShape="0">
                  <a:prstClr val="black">
                    <a:alpha val="3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1250">
                        <a:srgbClr val="0D0D0D"/>
                      </a:gs>
                      <a:gs pos="100000">
                        <a:srgbClr val="0D0D0D"/>
                      </a:gs>
                    </a:gsLst>
                    <a:lin ang="5400000" scaled="0"/>
                  </a:gradFill>
                  <a:effectLst/>
                  <a:uLnTx/>
                  <a:uFillTx/>
                  <a:latin typeface="Segoe UI Semilight"/>
                  <a:ea typeface="+mn-ea"/>
                  <a:cs typeface="+mn-cs"/>
                </a:endParaRPr>
              </a:p>
            </p:txBody>
          </p:sp>
          <p:sp>
            <p:nvSpPr>
              <p:cNvPr id="17" name="IoT_Hub" title="Icon of circles connecting to a center circle surrounded by brackets">
                <a:extLst>
                  <a:ext uri="{FF2B5EF4-FFF2-40B4-BE49-F238E27FC236}">
                    <a16:creationId xmlns:a16="http://schemas.microsoft.com/office/drawing/2014/main" id="{C38BDD09-E608-494B-B513-836F4F40E4ED}"/>
                  </a:ext>
                </a:extLst>
              </p:cNvPr>
              <p:cNvSpPr>
                <a:spLocks noChangeAspect="1" noEditPoints="1"/>
              </p:cNvSpPr>
              <p:nvPr/>
            </p:nvSpPr>
            <p:spPr bwMode="auto">
              <a:xfrm>
                <a:off x="7232993" y="946269"/>
                <a:ext cx="396106" cy="396106"/>
              </a:xfrm>
              <a:custGeom>
                <a:avLst/>
                <a:gdLst>
                  <a:gd name="T0" fmla="*/ 274 w 360"/>
                  <a:gd name="T1" fmla="*/ 0 h 360"/>
                  <a:gd name="T2" fmla="*/ 360 w 360"/>
                  <a:gd name="T3" fmla="*/ 0 h 360"/>
                  <a:gd name="T4" fmla="*/ 360 w 360"/>
                  <a:gd name="T5" fmla="*/ 85 h 360"/>
                  <a:gd name="T6" fmla="*/ 0 w 360"/>
                  <a:gd name="T7" fmla="*/ 275 h 360"/>
                  <a:gd name="T8" fmla="*/ 0 w 360"/>
                  <a:gd name="T9" fmla="*/ 360 h 360"/>
                  <a:gd name="T10" fmla="*/ 85 w 360"/>
                  <a:gd name="T11" fmla="*/ 360 h 360"/>
                  <a:gd name="T12" fmla="*/ 196 w 360"/>
                  <a:gd name="T13" fmla="*/ 176 h 360"/>
                  <a:gd name="T14" fmla="*/ 235 w 360"/>
                  <a:gd name="T15" fmla="*/ 215 h 360"/>
                  <a:gd name="T16" fmla="*/ 274 w 360"/>
                  <a:gd name="T17" fmla="*/ 176 h 360"/>
                  <a:gd name="T18" fmla="*/ 235 w 360"/>
                  <a:gd name="T19" fmla="*/ 137 h 360"/>
                  <a:gd name="T20" fmla="*/ 196 w 360"/>
                  <a:gd name="T21" fmla="*/ 176 h 360"/>
                  <a:gd name="T22" fmla="*/ 263 w 360"/>
                  <a:gd name="T23" fmla="*/ 260 h 360"/>
                  <a:gd name="T24" fmla="*/ 290 w 360"/>
                  <a:gd name="T25" fmla="*/ 286 h 360"/>
                  <a:gd name="T26" fmla="*/ 316 w 360"/>
                  <a:gd name="T27" fmla="*/ 260 h 360"/>
                  <a:gd name="T28" fmla="*/ 290 w 360"/>
                  <a:gd name="T29" fmla="*/ 233 h 360"/>
                  <a:gd name="T30" fmla="*/ 263 w 360"/>
                  <a:gd name="T31" fmla="*/ 260 h 360"/>
                  <a:gd name="T32" fmla="*/ 123 w 360"/>
                  <a:gd name="T33" fmla="*/ 258 h 360"/>
                  <a:gd name="T34" fmla="*/ 144 w 360"/>
                  <a:gd name="T35" fmla="*/ 279 h 360"/>
                  <a:gd name="T36" fmla="*/ 165 w 360"/>
                  <a:gd name="T37" fmla="*/ 258 h 360"/>
                  <a:gd name="T38" fmla="*/ 144 w 360"/>
                  <a:gd name="T39" fmla="*/ 236 h 360"/>
                  <a:gd name="T40" fmla="*/ 123 w 360"/>
                  <a:gd name="T41" fmla="*/ 258 h 360"/>
                  <a:gd name="T42" fmla="*/ 32 w 360"/>
                  <a:gd name="T43" fmla="*/ 170 h 360"/>
                  <a:gd name="T44" fmla="*/ 59 w 360"/>
                  <a:gd name="T45" fmla="*/ 196 h 360"/>
                  <a:gd name="T46" fmla="*/ 85 w 360"/>
                  <a:gd name="T47" fmla="*/ 170 h 360"/>
                  <a:gd name="T48" fmla="*/ 59 w 360"/>
                  <a:gd name="T49" fmla="*/ 143 h 360"/>
                  <a:gd name="T50" fmla="*/ 32 w 360"/>
                  <a:gd name="T51" fmla="*/ 170 h 360"/>
                  <a:gd name="T52" fmla="*/ 133 w 360"/>
                  <a:gd name="T53" fmla="*/ 74 h 360"/>
                  <a:gd name="T54" fmla="*/ 160 w 360"/>
                  <a:gd name="T55" fmla="*/ 100 h 360"/>
                  <a:gd name="T56" fmla="*/ 187 w 360"/>
                  <a:gd name="T57" fmla="*/ 74 h 360"/>
                  <a:gd name="T58" fmla="*/ 160 w 360"/>
                  <a:gd name="T59" fmla="*/ 47 h 360"/>
                  <a:gd name="T60" fmla="*/ 133 w 360"/>
                  <a:gd name="T61" fmla="*/ 74 h 360"/>
                  <a:gd name="T62" fmla="*/ 176 w 360"/>
                  <a:gd name="T63" fmla="*/ 95 h 360"/>
                  <a:gd name="T64" fmla="*/ 214 w 360"/>
                  <a:gd name="T65" fmla="*/ 143 h 360"/>
                  <a:gd name="T66" fmla="*/ 274 w 360"/>
                  <a:gd name="T67" fmla="*/ 238 h 360"/>
                  <a:gd name="T68" fmla="*/ 256 w 360"/>
                  <a:gd name="T69" fmla="*/ 211 h 360"/>
                  <a:gd name="T70" fmla="*/ 161 w 360"/>
                  <a:gd name="T71" fmla="*/ 245 h 360"/>
                  <a:gd name="T72" fmla="*/ 208 w 360"/>
                  <a:gd name="T73" fmla="*/ 204 h 360"/>
                  <a:gd name="T74" fmla="*/ 85 w 360"/>
                  <a:gd name="T75" fmla="*/ 173 h 360"/>
                  <a:gd name="T76" fmla="*/ 196 w 360"/>
                  <a:gd name="T77" fmla="*/ 176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60" h="360">
                    <a:moveTo>
                      <a:pt x="274" y="0"/>
                    </a:moveTo>
                    <a:cubicBezTo>
                      <a:pt x="360" y="0"/>
                      <a:pt x="360" y="0"/>
                      <a:pt x="360" y="0"/>
                    </a:cubicBezTo>
                    <a:cubicBezTo>
                      <a:pt x="360" y="85"/>
                      <a:pt x="360" y="85"/>
                      <a:pt x="360" y="85"/>
                    </a:cubicBezTo>
                    <a:moveTo>
                      <a:pt x="0" y="275"/>
                    </a:moveTo>
                    <a:cubicBezTo>
                      <a:pt x="0" y="360"/>
                      <a:pt x="0" y="360"/>
                      <a:pt x="0" y="360"/>
                    </a:cubicBezTo>
                    <a:cubicBezTo>
                      <a:pt x="85" y="360"/>
                      <a:pt x="85" y="360"/>
                      <a:pt x="85" y="360"/>
                    </a:cubicBezTo>
                    <a:moveTo>
                      <a:pt x="196" y="176"/>
                    </a:moveTo>
                    <a:cubicBezTo>
                      <a:pt x="196" y="198"/>
                      <a:pt x="213" y="215"/>
                      <a:pt x="235" y="215"/>
                    </a:cubicBezTo>
                    <a:cubicBezTo>
                      <a:pt x="256" y="215"/>
                      <a:pt x="274" y="198"/>
                      <a:pt x="274" y="176"/>
                    </a:cubicBezTo>
                    <a:cubicBezTo>
                      <a:pt x="274" y="155"/>
                      <a:pt x="256" y="137"/>
                      <a:pt x="235" y="137"/>
                    </a:cubicBezTo>
                    <a:cubicBezTo>
                      <a:pt x="213" y="137"/>
                      <a:pt x="196" y="155"/>
                      <a:pt x="196" y="176"/>
                    </a:cubicBezTo>
                    <a:close/>
                    <a:moveTo>
                      <a:pt x="263" y="260"/>
                    </a:moveTo>
                    <a:cubicBezTo>
                      <a:pt x="263" y="274"/>
                      <a:pt x="275" y="286"/>
                      <a:pt x="290" y="286"/>
                    </a:cubicBezTo>
                    <a:cubicBezTo>
                      <a:pt x="304" y="286"/>
                      <a:pt x="316" y="274"/>
                      <a:pt x="316" y="260"/>
                    </a:cubicBezTo>
                    <a:cubicBezTo>
                      <a:pt x="316" y="245"/>
                      <a:pt x="304" y="233"/>
                      <a:pt x="290" y="233"/>
                    </a:cubicBezTo>
                    <a:cubicBezTo>
                      <a:pt x="275" y="233"/>
                      <a:pt x="263" y="245"/>
                      <a:pt x="263" y="260"/>
                    </a:cubicBezTo>
                    <a:close/>
                    <a:moveTo>
                      <a:pt x="123" y="258"/>
                    </a:moveTo>
                    <a:cubicBezTo>
                      <a:pt x="123" y="270"/>
                      <a:pt x="132" y="279"/>
                      <a:pt x="144" y="279"/>
                    </a:cubicBezTo>
                    <a:cubicBezTo>
                      <a:pt x="156" y="279"/>
                      <a:pt x="165" y="270"/>
                      <a:pt x="165" y="258"/>
                    </a:cubicBezTo>
                    <a:cubicBezTo>
                      <a:pt x="165" y="246"/>
                      <a:pt x="156" y="236"/>
                      <a:pt x="144" y="236"/>
                    </a:cubicBezTo>
                    <a:cubicBezTo>
                      <a:pt x="132" y="236"/>
                      <a:pt x="123" y="246"/>
                      <a:pt x="123" y="258"/>
                    </a:cubicBezTo>
                    <a:close/>
                    <a:moveTo>
                      <a:pt x="32" y="170"/>
                    </a:moveTo>
                    <a:cubicBezTo>
                      <a:pt x="32" y="184"/>
                      <a:pt x="44" y="196"/>
                      <a:pt x="59" y="196"/>
                    </a:cubicBezTo>
                    <a:cubicBezTo>
                      <a:pt x="73" y="196"/>
                      <a:pt x="85" y="184"/>
                      <a:pt x="85" y="170"/>
                    </a:cubicBezTo>
                    <a:cubicBezTo>
                      <a:pt x="85" y="155"/>
                      <a:pt x="73" y="143"/>
                      <a:pt x="59" y="143"/>
                    </a:cubicBezTo>
                    <a:cubicBezTo>
                      <a:pt x="44" y="143"/>
                      <a:pt x="32" y="155"/>
                      <a:pt x="32" y="170"/>
                    </a:cubicBezTo>
                    <a:close/>
                    <a:moveTo>
                      <a:pt x="133" y="74"/>
                    </a:moveTo>
                    <a:cubicBezTo>
                      <a:pt x="133" y="88"/>
                      <a:pt x="145" y="100"/>
                      <a:pt x="160" y="100"/>
                    </a:cubicBezTo>
                    <a:cubicBezTo>
                      <a:pt x="175" y="100"/>
                      <a:pt x="187" y="88"/>
                      <a:pt x="187" y="74"/>
                    </a:cubicBezTo>
                    <a:cubicBezTo>
                      <a:pt x="187" y="59"/>
                      <a:pt x="175" y="47"/>
                      <a:pt x="160" y="47"/>
                    </a:cubicBezTo>
                    <a:cubicBezTo>
                      <a:pt x="145" y="47"/>
                      <a:pt x="133" y="59"/>
                      <a:pt x="133" y="74"/>
                    </a:cubicBezTo>
                    <a:close/>
                    <a:moveTo>
                      <a:pt x="176" y="95"/>
                    </a:moveTo>
                    <a:cubicBezTo>
                      <a:pt x="214" y="143"/>
                      <a:pt x="214" y="143"/>
                      <a:pt x="214" y="143"/>
                    </a:cubicBezTo>
                    <a:moveTo>
                      <a:pt x="274" y="238"/>
                    </a:moveTo>
                    <a:cubicBezTo>
                      <a:pt x="256" y="211"/>
                      <a:pt x="256" y="211"/>
                      <a:pt x="256" y="211"/>
                    </a:cubicBezTo>
                    <a:moveTo>
                      <a:pt x="161" y="245"/>
                    </a:moveTo>
                    <a:cubicBezTo>
                      <a:pt x="208" y="204"/>
                      <a:pt x="208" y="204"/>
                      <a:pt x="208" y="204"/>
                    </a:cubicBezTo>
                    <a:moveTo>
                      <a:pt x="85" y="173"/>
                    </a:moveTo>
                    <a:cubicBezTo>
                      <a:pt x="196" y="176"/>
                      <a:pt x="196" y="176"/>
                      <a:pt x="196" y="176"/>
                    </a:cubicBezTo>
                  </a:path>
                </a:pathLst>
              </a:custGeom>
              <a:noFill/>
              <a:ln w="15875" cap="flat">
                <a:solidFill>
                  <a:schemeClr val="bg1"/>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1250">
                        <a:srgbClr val="0D0D0D"/>
                      </a:gs>
                      <a:gs pos="100000">
                        <a:srgbClr val="0D0D0D"/>
                      </a:gs>
                    </a:gsLst>
                    <a:lin ang="5400000" scaled="0"/>
                  </a:gradFill>
                  <a:effectLst/>
                  <a:uLnTx/>
                  <a:uFillTx/>
                  <a:latin typeface="Segoe UI"/>
                  <a:ea typeface="+mn-ea"/>
                  <a:cs typeface="+mn-cs"/>
                </a:endParaRPr>
              </a:p>
            </p:txBody>
          </p:sp>
        </p:grpSp>
      </p:grpSp>
      <p:grpSp>
        <p:nvGrpSpPr>
          <p:cNvPr id="18" name="Group 17">
            <a:extLst>
              <a:ext uri="{FF2B5EF4-FFF2-40B4-BE49-F238E27FC236}">
                <a16:creationId xmlns:a16="http://schemas.microsoft.com/office/drawing/2014/main" id="{5696CE64-D068-4022-BD07-866D68291175}"/>
              </a:ext>
            </a:extLst>
          </p:cNvPr>
          <p:cNvGrpSpPr/>
          <p:nvPr/>
        </p:nvGrpSpPr>
        <p:grpSpPr>
          <a:xfrm>
            <a:off x="6885728" y="1853353"/>
            <a:ext cx="4990360" cy="961853"/>
            <a:chOff x="7007965" y="1921614"/>
            <a:chExt cx="4990360" cy="961853"/>
          </a:xfrm>
        </p:grpSpPr>
        <p:cxnSp>
          <p:nvCxnSpPr>
            <p:cNvPr id="19" name="Straight Connector 18">
              <a:extLst>
                <a:ext uri="{FF2B5EF4-FFF2-40B4-BE49-F238E27FC236}">
                  <a16:creationId xmlns:a16="http://schemas.microsoft.com/office/drawing/2014/main" id="{0B67ED8D-AC46-463F-841B-7B11DDC816B3}"/>
                </a:ext>
              </a:extLst>
            </p:cNvPr>
            <p:cNvCxnSpPr>
              <a:cxnSpLocks/>
            </p:cNvCxnSpPr>
            <p:nvPr/>
          </p:nvCxnSpPr>
          <p:spPr>
            <a:xfrm>
              <a:off x="7007965" y="2883467"/>
              <a:ext cx="4553682" cy="0"/>
            </a:xfrm>
            <a:prstGeom prst="line">
              <a:avLst/>
            </a:prstGeom>
            <a:ln w="9525">
              <a:solidFill>
                <a:schemeClr val="accent1"/>
              </a:solidFill>
              <a:headEnd type="none"/>
              <a:tailEnd type="none"/>
            </a:ln>
          </p:spPr>
          <p:style>
            <a:lnRef idx="2">
              <a:schemeClr val="accent1"/>
            </a:lnRef>
            <a:fillRef idx="0">
              <a:schemeClr val="accent1"/>
            </a:fillRef>
            <a:effectRef idx="1">
              <a:schemeClr val="accent1"/>
            </a:effectRef>
            <a:fontRef idx="minor">
              <a:schemeClr val="tx1"/>
            </a:fontRef>
          </p:style>
        </p:cxnSp>
        <p:sp>
          <p:nvSpPr>
            <p:cNvPr id="20" name="Rectangle 19">
              <a:extLst>
                <a:ext uri="{FF2B5EF4-FFF2-40B4-BE49-F238E27FC236}">
                  <a16:creationId xmlns:a16="http://schemas.microsoft.com/office/drawing/2014/main" id="{4029E434-4CB3-4E58-B1D1-DF4722D19437}"/>
                </a:ext>
              </a:extLst>
            </p:cNvPr>
            <p:cNvSpPr/>
            <p:nvPr/>
          </p:nvSpPr>
          <p:spPr>
            <a:xfrm>
              <a:off x="7965509" y="2109853"/>
              <a:ext cx="4032816" cy="387798"/>
            </a:xfrm>
            <a:prstGeom prst="rect">
              <a:avLst/>
            </a:prstGeom>
          </p:spPr>
          <p:txBody>
            <a:bodyPr wrap="square" lIns="0" tIns="0" rIns="0" bIns="0" anchor="ctr" anchorCtr="0">
              <a:spAutoFit/>
            </a:bodyPr>
            <a:lstStyle/>
            <a:p>
              <a:pPr marL="0" marR="0" lvl="0" indent="0" algn="l" defTabSz="914049"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1250">
                        <a:srgbClr val="0D0D0D"/>
                      </a:gs>
                      <a:gs pos="100000">
                        <a:srgbClr val="0D0D0D"/>
                      </a:gs>
                    </a:gsLst>
                    <a:lin ang="5400000" scaled="0"/>
                  </a:gradFill>
                  <a:effectLst/>
                  <a:uLnTx/>
                  <a:uFillTx/>
                  <a:latin typeface="Segoe UI Semibold"/>
                  <a:ea typeface="+mn-ea"/>
                  <a:cs typeface="Segoe UI Semilight" panose="020B0402040204020203" pitchFamily="34" charset="0"/>
                </a:rPr>
                <a:t>Enhance security with per</a:t>
              </a:r>
              <a:br>
                <a:rPr kumimoji="0" lang="en-US" sz="1400" b="0" i="0" u="none" strike="noStrike" kern="1200" cap="none" spc="0" normalizeH="0" baseline="0" noProof="0">
                  <a:ln>
                    <a:noFill/>
                  </a:ln>
                  <a:gradFill>
                    <a:gsLst>
                      <a:gs pos="1250">
                        <a:srgbClr val="0D0D0D"/>
                      </a:gs>
                      <a:gs pos="100000">
                        <a:srgbClr val="0D0D0D"/>
                      </a:gs>
                    </a:gsLst>
                    <a:lin ang="5400000" scaled="0"/>
                  </a:gradFill>
                  <a:effectLst/>
                  <a:uLnTx/>
                  <a:uFillTx/>
                  <a:latin typeface="Segoe UI Semibold"/>
                  <a:ea typeface="+mn-ea"/>
                  <a:cs typeface="Segoe UI Semilight" panose="020B0402040204020203" pitchFamily="34" charset="0"/>
                </a:rPr>
              </a:br>
              <a:r>
                <a:rPr kumimoji="0" lang="en-US" sz="1400" b="0" i="0" u="none" strike="noStrike" kern="1200" cap="none" spc="0" normalizeH="0" baseline="0" noProof="0">
                  <a:ln>
                    <a:noFill/>
                  </a:ln>
                  <a:gradFill>
                    <a:gsLst>
                      <a:gs pos="1250">
                        <a:srgbClr val="0D0D0D"/>
                      </a:gs>
                      <a:gs pos="100000">
                        <a:srgbClr val="0D0D0D"/>
                      </a:gs>
                    </a:gsLst>
                    <a:lin ang="5400000" scaled="0"/>
                  </a:gradFill>
                  <a:effectLst/>
                  <a:uLnTx/>
                  <a:uFillTx/>
                  <a:latin typeface="Segoe UI Semibold"/>
                  <a:ea typeface="+mn-ea"/>
                  <a:cs typeface="Segoe UI Semilight" panose="020B0402040204020203" pitchFamily="34" charset="0"/>
                </a:rPr>
                <a:t>device authentication</a:t>
              </a:r>
            </a:p>
          </p:txBody>
        </p:sp>
        <p:grpSp>
          <p:nvGrpSpPr>
            <p:cNvPr id="21" name="Group 20">
              <a:extLst>
                <a:ext uri="{FF2B5EF4-FFF2-40B4-BE49-F238E27FC236}">
                  <a16:creationId xmlns:a16="http://schemas.microsoft.com/office/drawing/2014/main" id="{1A23A4FC-21C5-4255-B028-74717A76F329}"/>
                </a:ext>
              </a:extLst>
            </p:cNvPr>
            <p:cNvGrpSpPr/>
            <p:nvPr/>
          </p:nvGrpSpPr>
          <p:grpSpPr>
            <a:xfrm>
              <a:off x="7048908" y="1921614"/>
              <a:ext cx="764276" cy="764276"/>
              <a:chOff x="7048908" y="1921614"/>
              <a:chExt cx="764276" cy="764276"/>
            </a:xfrm>
          </p:grpSpPr>
          <p:sp>
            <p:nvSpPr>
              <p:cNvPr id="22" name="Oval 21">
                <a:extLst>
                  <a:ext uri="{FF2B5EF4-FFF2-40B4-BE49-F238E27FC236}">
                    <a16:creationId xmlns:a16="http://schemas.microsoft.com/office/drawing/2014/main" id="{9E213804-7734-47DF-8484-6C5CA7EBCDB6}"/>
                  </a:ext>
                </a:extLst>
              </p:cNvPr>
              <p:cNvSpPr/>
              <p:nvPr/>
            </p:nvSpPr>
            <p:spPr bwMode="auto">
              <a:xfrm>
                <a:off x="7048908" y="1921614"/>
                <a:ext cx="764276" cy="764276"/>
              </a:xfrm>
              <a:prstGeom prst="ellipse">
                <a:avLst/>
              </a:prstGeom>
              <a:solidFill>
                <a:srgbClr val="0078D4"/>
              </a:solidFill>
              <a:ln w="10795" cap="flat" cmpd="sng" algn="ctr">
                <a:noFill/>
                <a:prstDash val="solid"/>
              </a:ln>
              <a:effectLst>
                <a:outerShdw blurRad="254000" dist="50800" dir="2700000" sx="101000" sy="101000" algn="tl" rotWithShape="0">
                  <a:prstClr val="black">
                    <a:alpha val="3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1250">
                        <a:srgbClr val="0D0D0D"/>
                      </a:gs>
                      <a:gs pos="100000">
                        <a:srgbClr val="0D0D0D"/>
                      </a:gs>
                    </a:gsLst>
                    <a:lin ang="5400000" scaled="0"/>
                  </a:gradFill>
                  <a:effectLst/>
                  <a:uLnTx/>
                  <a:uFillTx/>
                  <a:latin typeface="Segoe UI Semilight"/>
                  <a:ea typeface="+mn-ea"/>
                  <a:cs typeface="+mn-cs"/>
                </a:endParaRPr>
              </a:p>
            </p:txBody>
          </p:sp>
          <p:sp>
            <p:nvSpPr>
              <p:cNvPr id="23" name="Lock" title="Icon of a padlock">
                <a:extLst>
                  <a:ext uri="{FF2B5EF4-FFF2-40B4-BE49-F238E27FC236}">
                    <a16:creationId xmlns:a16="http://schemas.microsoft.com/office/drawing/2014/main" id="{E22E5080-7D04-4DFE-B0BA-CDE5569D243B}"/>
                  </a:ext>
                </a:extLst>
              </p:cNvPr>
              <p:cNvSpPr>
                <a:spLocks noChangeAspect="1" noEditPoints="1"/>
              </p:cNvSpPr>
              <p:nvPr/>
            </p:nvSpPr>
            <p:spPr bwMode="auto">
              <a:xfrm>
                <a:off x="7268341" y="2044449"/>
                <a:ext cx="325410" cy="454810"/>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5875" cap="flat">
                <a:solidFill>
                  <a:schemeClr val="bg1"/>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1250">
                        <a:srgbClr val="0D0D0D"/>
                      </a:gs>
                      <a:gs pos="100000">
                        <a:srgbClr val="0D0D0D"/>
                      </a:gs>
                    </a:gsLst>
                    <a:lin ang="5400000" scaled="0"/>
                  </a:gradFill>
                  <a:effectLst/>
                  <a:uLnTx/>
                  <a:uFillTx/>
                  <a:latin typeface="Segoe UI"/>
                  <a:ea typeface="+mn-ea"/>
                  <a:cs typeface="+mn-cs"/>
                </a:endParaRPr>
              </a:p>
            </p:txBody>
          </p:sp>
        </p:grpSp>
      </p:grpSp>
      <p:grpSp>
        <p:nvGrpSpPr>
          <p:cNvPr id="24" name="Group 23">
            <a:extLst>
              <a:ext uri="{FF2B5EF4-FFF2-40B4-BE49-F238E27FC236}">
                <a16:creationId xmlns:a16="http://schemas.microsoft.com/office/drawing/2014/main" id="{E10C7F33-A23F-42AD-B153-896EB48B437F}"/>
              </a:ext>
            </a:extLst>
          </p:cNvPr>
          <p:cNvGrpSpPr/>
          <p:nvPr/>
        </p:nvGrpSpPr>
        <p:grpSpPr>
          <a:xfrm>
            <a:off x="6926672" y="5331644"/>
            <a:ext cx="4949417" cy="764276"/>
            <a:chOff x="7048908" y="5399906"/>
            <a:chExt cx="4949417" cy="764276"/>
          </a:xfrm>
        </p:grpSpPr>
        <p:sp>
          <p:nvSpPr>
            <p:cNvPr id="25" name="Rectangle 24">
              <a:extLst>
                <a:ext uri="{FF2B5EF4-FFF2-40B4-BE49-F238E27FC236}">
                  <a16:creationId xmlns:a16="http://schemas.microsoft.com/office/drawing/2014/main" id="{0E6974D4-B56F-4E57-AA5A-0AE260466372}"/>
                </a:ext>
              </a:extLst>
            </p:cNvPr>
            <p:cNvSpPr/>
            <p:nvPr/>
          </p:nvSpPr>
          <p:spPr>
            <a:xfrm>
              <a:off x="7965509" y="5674323"/>
              <a:ext cx="4032816" cy="215444"/>
            </a:xfrm>
            <a:prstGeom prst="rect">
              <a:avLst/>
            </a:prstGeom>
          </p:spPr>
          <p:txBody>
            <a:bodyPr wrap="square" lIns="0" tIns="0" rIns="0" bIns="0" anchor="ctr" anchorCtr="0">
              <a:spAutoFit/>
            </a:bodyPr>
            <a:lstStyle/>
            <a:p>
              <a:pPr marL="0" marR="0" lvl="0" indent="0" algn="l" defTabSz="932688"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1250">
                        <a:srgbClr val="0D0D0D"/>
                      </a:gs>
                      <a:gs pos="100000">
                        <a:srgbClr val="0D0D0D"/>
                      </a:gs>
                    </a:gsLst>
                    <a:lin ang="5400000" scaled="0"/>
                  </a:gradFill>
                  <a:effectLst/>
                  <a:uLnTx/>
                  <a:uFillTx/>
                  <a:latin typeface="Segoe UI Semibold"/>
                  <a:ea typeface="+mn-ea"/>
                  <a:cs typeface="Segoe UI Semilight" panose="020B0402040204020203" pitchFamily="34" charset="0"/>
                </a:rPr>
                <a:t>Multi-language and open source SDKs</a:t>
              </a:r>
            </a:p>
          </p:txBody>
        </p:sp>
        <p:grpSp>
          <p:nvGrpSpPr>
            <p:cNvPr id="26" name="Group 25">
              <a:extLst>
                <a:ext uri="{FF2B5EF4-FFF2-40B4-BE49-F238E27FC236}">
                  <a16:creationId xmlns:a16="http://schemas.microsoft.com/office/drawing/2014/main" id="{006D1EA4-5E5E-462A-92D3-58C51202519E}"/>
                </a:ext>
              </a:extLst>
            </p:cNvPr>
            <p:cNvGrpSpPr/>
            <p:nvPr/>
          </p:nvGrpSpPr>
          <p:grpSpPr>
            <a:xfrm>
              <a:off x="7048908" y="5399906"/>
              <a:ext cx="764276" cy="764276"/>
              <a:chOff x="7048908" y="5399906"/>
              <a:chExt cx="764276" cy="764276"/>
            </a:xfrm>
          </p:grpSpPr>
          <p:sp>
            <p:nvSpPr>
              <p:cNvPr id="27" name="Oval 26">
                <a:extLst>
                  <a:ext uri="{FF2B5EF4-FFF2-40B4-BE49-F238E27FC236}">
                    <a16:creationId xmlns:a16="http://schemas.microsoft.com/office/drawing/2014/main" id="{F5F73411-32A2-4631-9265-D4BB6ED85AA3}"/>
                  </a:ext>
                </a:extLst>
              </p:cNvPr>
              <p:cNvSpPr/>
              <p:nvPr/>
            </p:nvSpPr>
            <p:spPr bwMode="auto">
              <a:xfrm>
                <a:off x="7048908" y="5399906"/>
                <a:ext cx="764276" cy="764276"/>
              </a:xfrm>
              <a:prstGeom prst="ellipse">
                <a:avLst/>
              </a:prstGeom>
              <a:solidFill>
                <a:srgbClr val="0078D4"/>
              </a:solidFill>
              <a:ln w="10795" cap="flat" cmpd="sng" algn="ctr">
                <a:noFill/>
                <a:prstDash val="solid"/>
              </a:ln>
              <a:effectLst>
                <a:outerShdw blurRad="254000" dist="50800" dir="2700000" sx="101000" sy="101000" algn="tl" rotWithShape="0">
                  <a:prstClr val="black">
                    <a:alpha val="3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1250">
                        <a:srgbClr val="0D0D0D"/>
                      </a:gs>
                      <a:gs pos="100000">
                        <a:srgbClr val="0D0D0D"/>
                      </a:gs>
                    </a:gsLst>
                    <a:lin ang="5400000" scaled="0"/>
                  </a:gradFill>
                  <a:effectLst/>
                  <a:uLnTx/>
                  <a:uFillTx/>
                  <a:latin typeface="Segoe UI Semilight"/>
                  <a:ea typeface="+mn-ea"/>
                  <a:cs typeface="+mn-cs"/>
                </a:endParaRPr>
              </a:p>
            </p:txBody>
          </p:sp>
          <p:sp>
            <p:nvSpPr>
              <p:cNvPr id="28" name="people_23" title="Icon of a person with a chat bubble above them">
                <a:extLst>
                  <a:ext uri="{FF2B5EF4-FFF2-40B4-BE49-F238E27FC236}">
                    <a16:creationId xmlns:a16="http://schemas.microsoft.com/office/drawing/2014/main" id="{C8A5FDAC-7AF1-41C4-B2EA-2FC70F709398}"/>
                  </a:ext>
                </a:extLst>
              </p:cNvPr>
              <p:cNvSpPr>
                <a:spLocks noChangeAspect="1" noEditPoints="1"/>
              </p:cNvSpPr>
              <p:nvPr/>
            </p:nvSpPr>
            <p:spPr bwMode="auto">
              <a:xfrm>
                <a:off x="7246641" y="5599590"/>
                <a:ext cx="368810" cy="364908"/>
              </a:xfrm>
              <a:custGeom>
                <a:avLst/>
                <a:gdLst>
                  <a:gd name="T0" fmla="*/ 75 w 275"/>
                  <a:gd name="T1" fmla="*/ 34 h 273"/>
                  <a:gd name="T2" fmla="*/ 75 w 275"/>
                  <a:gd name="T3" fmla="*/ 0 h 273"/>
                  <a:gd name="T4" fmla="*/ 275 w 275"/>
                  <a:gd name="T5" fmla="*/ 0 h 273"/>
                  <a:gd name="T6" fmla="*/ 275 w 275"/>
                  <a:gd name="T7" fmla="*/ 125 h 273"/>
                  <a:gd name="T8" fmla="*/ 247 w 275"/>
                  <a:gd name="T9" fmla="*/ 125 h 273"/>
                  <a:gd name="T10" fmla="*/ 203 w 275"/>
                  <a:gd name="T11" fmla="*/ 170 h 273"/>
                  <a:gd name="T12" fmla="*/ 203 w 275"/>
                  <a:gd name="T13" fmla="*/ 127 h 273"/>
                  <a:gd name="T14" fmla="*/ 181 w 275"/>
                  <a:gd name="T15" fmla="*/ 127 h 273"/>
                  <a:gd name="T16" fmla="*/ 92 w 275"/>
                  <a:gd name="T17" fmla="*/ 71 h 273"/>
                  <a:gd name="T18" fmla="*/ 38 w 275"/>
                  <a:gd name="T19" fmla="*/ 126 h 273"/>
                  <a:gd name="T20" fmla="*/ 92 w 275"/>
                  <a:gd name="T21" fmla="*/ 181 h 273"/>
                  <a:gd name="T22" fmla="*/ 147 w 275"/>
                  <a:gd name="T23" fmla="*/ 126 h 273"/>
                  <a:gd name="T24" fmla="*/ 92 w 275"/>
                  <a:gd name="T25" fmla="*/ 71 h 273"/>
                  <a:gd name="T26" fmla="*/ 185 w 275"/>
                  <a:gd name="T27" fmla="*/ 273 h 273"/>
                  <a:gd name="T28" fmla="*/ 92 w 275"/>
                  <a:gd name="T29" fmla="*/ 181 h 273"/>
                  <a:gd name="T30" fmla="*/ 0 w 275"/>
                  <a:gd name="T31" fmla="*/ 273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5" h="273">
                    <a:moveTo>
                      <a:pt x="75" y="34"/>
                    </a:moveTo>
                    <a:cubicBezTo>
                      <a:pt x="75" y="0"/>
                      <a:pt x="75" y="0"/>
                      <a:pt x="75" y="0"/>
                    </a:cubicBezTo>
                    <a:cubicBezTo>
                      <a:pt x="275" y="0"/>
                      <a:pt x="275" y="0"/>
                      <a:pt x="275" y="0"/>
                    </a:cubicBezTo>
                    <a:cubicBezTo>
                      <a:pt x="275" y="125"/>
                      <a:pt x="275" y="125"/>
                      <a:pt x="275" y="125"/>
                    </a:cubicBezTo>
                    <a:cubicBezTo>
                      <a:pt x="247" y="125"/>
                      <a:pt x="247" y="125"/>
                      <a:pt x="247" y="125"/>
                    </a:cubicBezTo>
                    <a:cubicBezTo>
                      <a:pt x="203" y="170"/>
                      <a:pt x="203" y="170"/>
                      <a:pt x="203" y="170"/>
                    </a:cubicBezTo>
                    <a:cubicBezTo>
                      <a:pt x="203" y="127"/>
                      <a:pt x="203" y="127"/>
                      <a:pt x="203" y="127"/>
                    </a:cubicBezTo>
                    <a:cubicBezTo>
                      <a:pt x="181" y="127"/>
                      <a:pt x="181" y="127"/>
                      <a:pt x="181" y="127"/>
                    </a:cubicBezTo>
                    <a:moveTo>
                      <a:pt x="92" y="71"/>
                    </a:moveTo>
                    <a:cubicBezTo>
                      <a:pt x="62" y="71"/>
                      <a:pt x="38" y="96"/>
                      <a:pt x="38" y="126"/>
                    </a:cubicBezTo>
                    <a:cubicBezTo>
                      <a:pt x="38" y="156"/>
                      <a:pt x="62" y="181"/>
                      <a:pt x="92" y="181"/>
                    </a:cubicBezTo>
                    <a:cubicBezTo>
                      <a:pt x="123" y="181"/>
                      <a:pt x="147" y="156"/>
                      <a:pt x="147" y="126"/>
                    </a:cubicBezTo>
                    <a:cubicBezTo>
                      <a:pt x="147" y="96"/>
                      <a:pt x="123" y="71"/>
                      <a:pt x="92" y="71"/>
                    </a:cubicBezTo>
                    <a:close/>
                    <a:moveTo>
                      <a:pt x="185" y="273"/>
                    </a:moveTo>
                    <a:cubicBezTo>
                      <a:pt x="185" y="222"/>
                      <a:pt x="144" y="181"/>
                      <a:pt x="92" y="181"/>
                    </a:cubicBezTo>
                    <a:cubicBezTo>
                      <a:pt x="41" y="181"/>
                      <a:pt x="0" y="222"/>
                      <a:pt x="0" y="273"/>
                    </a:cubicBezTo>
                  </a:path>
                </a:pathLst>
              </a:custGeom>
              <a:noFill/>
              <a:ln w="15875" cap="flat">
                <a:solidFill>
                  <a:schemeClr val="bg1"/>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1250">
                        <a:srgbClr val="0D0D0D"/>
                      </a:gs>
                      <a:gs pos="100000">
                        <a:srgbClr val="0D0D0D"/>
                      </a:gs>
                    </a:gsLst>
                    <a:lin ang="5400000" scaled="0"/>
                  </a:gradFill>
                  <a:effectLst/>
                  <a:uLnTx/>
                  <a:uFillTx/>
                  <a:latin typeface="Segoe UI"/>
                  <a:ea typeface="+mn-ea"/>
                  <a:cs typeface="+mn-cs"/>
                </a:endParaRPr>
              </a:p>
            </p:txBody>
          </p:sp>
        </p:grpSp>
      </p:grpSp>
      <p:grpSp>
        <p:nvGrpSpPr>
          <p:cNvPr id="29" name="Group 28">
            <a:extLst>
              <a:ext uri="{FF2B5EF4-FFF2-40B4-BE49-F238E27FC236}">
                <a16:creationId xmlns:a16="http://schemas.microsoft.com/office/drawing/2014/main" id="{14A494CD-69DB-4E89-AAEE-E5C16167B141}"/>
              </a:ext>
            </a:extLst>
          </p:cNvPr>
          <p:cNvGrpSpPr/>
          <p:nvPr/>
        </p:nvGrpSpPr>
        <p:grpSpPr>
          <a:xfrm>
            <a:off x="6885728" y="4172213"/>
            <a:ext cx="4990360" cy="961853"/>
            <a:chOff x="7007965" y="4240474"/>
            <a:chExt cx="4990360" cy="961853"/>
          </a:xfrm>
        </p:grpSpPr>
        <p:cxnSp>
          <p:nvCxnSpPr>
            <p:cNvPr id="30" name="Straight Connector 29">
              <a:extLst>
                <a:ext uri="{FF2B5EF4-FFF2-40B4-BE49-F238E27FC236}">
                  <a16:creationId xmlns:a16="http://schemas.microsoft.com/office/drawing/2014/main" id="{2288612B-0D8C-4D8B-9BD4-1AE27EFE65FC}"/>
                </a:ext>
              </a:extLst>
            </p:cNvPr>
            <p:cNvCxnSpPr>
              <a:cxnSpLocks/>
            </p:cNvCxnSpPr>
            <p:nvPr/>
          </p:nvCxnSpPr>
          <p:spPr>
            <a:xfrm>
              <a:off x="7007965" y="5202327"/>
              <a:ext cx="4553682" cy="0"/>
            </a:xfrm>
            <a:prstGeom prst="line">
              <a:avLst/>
            </a:prstGeom>
            <a:ln w="9525">
              <a:solidFill>
                <a:schemeClr val="accent1"/>
              </a:solidFill>
              <a:headEnd type="none"/>
              <a:tailEnd type="none"/>
            </a:ln>
          </p:spPr>
          <p:style>
            <a:lnRef idx="2">
              <a:schemeClr val="accent1"/>
            </a:lnRef>
            <a:fillRef idx="0">
              <a:schemeClr val="accent1"/>
            </a:fillRef>
            <a:effectRef idx="1">
              <a:schemeClr val="accent1"/>
            </a:effectRef>
            <a:fontRef idx="minor">
              <a:schemeClr val="tx1"/>
            </a:fontRef>
          </p:style>
        </p:cxnSp>
        <p:sp>
          <p:nvSpPr>
            <p:cNvPr id="31" name="Rectangle 30">
              <a:extLst>
                <a:ext uri="{FF2B5EF4-FFF2-40B4-BE49-F238E27FC236}">
                  <a16:creationId xmlns:a16="http://schemas.microsoft.com/office/drawing/2014/main" id="{EF8525BC-9736-4C88-B0BD-EE902BC7C1B6}"/>
                </a:ext>
              </a:extLst>
            </p:cNvPr>
            <p:cNvSpPr/>
            <p:nvPr/>
          </p:nvSpPr>
          <p:spPr>
            <a:xfrm>
              <a:off x="7965509" y="4407169"/>
              <a:ext cx="4032816" cy="430887"/>
            </a:xfrm>
            <a:prstGeom prst="rect">
              <a:avLst/>
            </a:prstGeom>
          </p:spPr>
          <p:txBody>
            <a:bodyPr wrap="square" lIns="0" tIns="0" rIns="0" bIns="0" anchor="ctr" anchorCtr="0">
              <a:spAutoFit/>
            </a:bodyPr>
            <a:lstStyle/>
            <a:p>
              <a:pPr marL="0" marR="0" lvl="0" indent="0" algn="l" defTabSz="932688"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1250">
                        <a:srgbClr val="0D0D0D"/>
                      </a:gs>
                      <a:gs pos="100000">
                        <a:srgbClr val="0D0D0D"/>
                      </a:gs>
                    </a:gsLst>
                    <a:lin ang="5400000" scaled="0"/>
                  </a:gradFill>
                  <a:effectLst/>
                  <a:uLnTx/>
                  <a:uFillTx/>
                  <a:latin typeface="Segoe UI Semibold"/>
                  <a:ea typeface="+mn-ea"/>
                  <a:cs typeface="Segoe UI Semilight" panose="020B0402040204020203" pitchFamily="34" charset="0"/>
                </a:rPr>
                <a:t>Manage devices at scale with </a:t>
              </a:r>
              <a:br>
                <a:rPr kumimoji="0" lang="en-US" sz="1400" b="0" i="0" u="none" strike="noStrike" kern="1200" cap="none" spc="0" normalizeH="0" baseline="0" noProof="0">
                  <a:ln>
                    <a:noFill/>
                  </a:ln>
                  <a:gradFill>
                    <a:gsLst>
                      <a:gs pos="1250">
                        <a:srgbClr val="0D0D0D"/>
                      </a:gs>
                      <a:gs pos="100000">
                        <a:srgbClr val="0D0D0D"/>
                      </a:gs>
                    </a:gsLst>
                    <a:lin ang="5400000" scaled="0"/>
                  </a:gradFill>
                  <a:effectLst/>
                  <a:uLnTx/>
                  <a:uFillTx/>
                  <a:latin typeface="Segoe UI Semibold"/>
                  <a:ea typeface="+mn-ea"/>
                  <a:cs typeface="Segoe UI Semilight" panose="020B0402040204020203" pitchFamily="34" charset="0"/>
                </a:rPr>
              </a:br>
              <a:r>
                <a:rPr kumimoji="0" lang="en-US" sz="1400" b="0" i="0" u="none" strike="noStrike" kern="1200" cap="none" spc="0" normalizeH="0" baseline="0" noProof="0">
                  <a:ln>
                    <a:noFill/>
                  </a:ln>
                  <a:gradFill>
                    <a:gsLst>
                      <a:gs pos="1250">
                        <a:srgbClr val="0D0D0D"/>
                      </a:gs>
                      <a:gs pos="100000">
                        <a:srgbClr val="0D0D0D"/>
                      </a:gs>
                    </a:gsLst>
                    <a:lin ang="5400000" scaled="0"/>
                  </a:gradFill>
                  <a:effectLst/>
                  <a:uLnTx/>
                  <a:uFillTx/>
                  <a:latin typeface="Segoe UI Semibold"/>
                  <a:ea typeface="+mn-ea"/>
                  <a:cs typeface="Segoe UI Semilight" panose="020B0402040204020203" pitchFamily="34" charset="0"/>
                </a:rPr>
                <a:t>device management</a:t>
              </a:r>
            </a:p>
          </p:txBody>
        </p:sp>
        <p:grpSp>
          <p:nvGrpSpPr>
            <p:cNvPr id="32" name="Group 31">
              <a:extLst>
                <a:ext uri="{FF2B5EF4-FFF2-40B4-BE49-F238E27FC236}">
                  <a16:creationId xmlns:a16="http://schemas.microsoft.com/office/drawing/2014/main" id="{0AAB32B5-E42D-4139-BD84-B222E6C779F4}"/>
                </a:ext>
              </a:extLst>
            </p:cNvPr>
            <p:cNvGrpSpPr/>
            <p:nvPr/>
          </p:nvGrpSpPr>
          <p:grpSpPr>
            <a:xfrm>
              <a:off x="7048908" y="4240474"/>
              <a:ext cx="764276" cy="764276"/>
              <a:chOff x="7048908" y="4240474"/>
              <a:chExt cx="764276" cy="764276"/>
            </a:xfrm>
          </p:grpSpPr>
          <p:sp>
            <p:nvSpPr>
              <p:cNvPr id="33" name="Oval 32">
                <a:extLst>
                  <a:ext uri="{FF2B5EF4-FFF2-40B4-BE49-F238E27FC236}">
                    <a16:creationId xmlns:a16="http://schemas.microsoft.com/office/drawing/2014/main" id="{BDBDFE79-EAEF-45C4-9A54-4B6086766ED0}"/>
                  </a:ext>
                </a:extLst>
              </p:cNvPr>
              <p:cNvSpPr/>
              <p:nvPr/>
            </p:nvSpPr>
            <p:spPr bwMode="auto">
              <a:xfrm>
                <a:off x="7048908" y="4240474"/>
                <a:ext cx="764276" cy="764276"/>
              </a:xfrm>
              <a:prstGeom prst="ellipse">
                <a:avLst/>
              </a:prstGeom>
              <a:solidFill>
                <a:srgbClr val="0078D4"/>
              </a:solidFill>
              <a:ln w="10795" cap="flat" cmpd="sng" algn="ctr">
                <a:noFill/>
                <a:prstDash val="solid"/>
              </a:ln>
              <a:effectLst>
                <a:outerShdw blurRad="254000" dist="50800" dir="2700000" sx="101000" sy="101000" algn="tl" rotWithShape="0">
                  <a:prstClr val="black">
                    <a:alpha val="3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1250">
                        <a:srgbClr val="0D0D0D"/>
                      </a:gs>
                      <a:gs pos="100000">
                        <a:srgbClr val="0D0D0D"/>
                      </a:gs>
                    </a:gsLst>
                    <a:lin ang="5400000" scaled="0"/>
                  </a:gradFill>
                  <a:effectLst/>
                  <a:uLnTx/>
                  <a:uFillTx/>
                  <a:latin typeface="Segoe UI Semilight"/>
                  <a:ea typeface="+mn-ea"/>
                  <a:cs typeface="+mn-cs"/>
                </a:endParaRPr>
              </a:p>
            </p:txBody>
          </p:sp>
          <p:sp>
            <p:nvSpPr>
              <p:cNvPr id="34" name="Remote" title="Icon of a remote control">
                <a:extLst>
                  <a:ext uri="{FF2B5EF4-FFF2-40B4-BE49-F238E27FC236}">
                    <a16:creationId xmlns:a16="http://schemas.microsoft.com/office/drawing/2014/main" id="{A18694E2-2EC7-4E9A-BB1C-678E26E49E51}"/>
                  </a:ext>
                </a:extLst>
              </p:cNvPr>
              <p:cNvSpPr>
                <a:spLocks noChangeAspect="1" noEditPoints="1"/>
              </p:cNvSpPr>
              <p:nvPr/>
            </p:nvSpPr>
            <p:spPr bwMode="auto">
              <a:xfrm>
                <a:off x="7328529" y="4375010"/>
                <a:ext cx="205034" cy="495204"/>
              </a:xfrm>
              <a:custGeom>
                <a:avLst/>
                <a:gdLst>
                  <a:gd name="T0" fmla="*/ 107 w 131"/>
                  <a:gd name="T1" fmla="*/ 231 h 322"/>
                  <a:gd name="T2" fmla="*/ 87 w 131"/>
                  <a:gd name="T3" fmla="*/ 322 h 322"/>
                  <a:gd name="T4" fmla="*/ 23 w 131"/>
                  <a:gd name="T5" fmla="*/ 301 h 322"/>
                  <a:gd name="T6" fmla="*/ 0 w 131"/>
                  <a:gd name="T7" fmla="*/ 135 h 322"/>
                  <a:gd name="T8" fmla="*/ 22 w 131"/>
                  <a:gd name="T9" fmla="*/ 0 h 322"/>
                  <a:gd name="T10" fmla="*/ 131 w 131"/>
                  <a:gd name="T11" fmla="*/ 22 h 322"/>
                  <a:gd name="T12" fmla="*/ 66 w 131"/>
                  <a:gd name="T13" fmla="*/ 42 h 322"/>
                  <a:gd name="T14" fmla="*/ 64 w 131"/>
                  <a:gd name="T15" fmla="*/ 44 h 322"/>
                  <a:gd name="T16" fmla="*/ 66 w 131"/>
                  <a:gd name="T17" fmla="*/ 42 h 322"/>
                  <a:gd name="T18" fmla="*/ 86 w 131"/>
                  <a:gd name="T19" fmla="*/ 64 h 322"/>
                  <a:gd name="T20" fmla="*/ 88 w 131"/>
                  <a:gd name="T21" fmla="*/ 66 h 322"/>
                  <a:gd name="T22" fmla="*/ 45 w 131"/>
                  <a:gd name="T23" fmla="*/ 64 h 322"/>
                  <a:gd name="T24" fmla="*/ 43 w 131"/>
                  <a:gd name="T25" fmla="*/ 66 h 322"/>
                  <a:gd name="T26" fmla="*/ 45 w 131"/>
                  <a:gd name="T27" fmla="*/ 64 h 322"/>
                  <a:gd name="T28" fmla="*/ 86 w 131"/>
                  <a:gd name="T29" fmla="*/ 106 h 322"/>
                  <a:gd name="T30" fmla="*/ 88 w 131"/>
                  <a:gd name="T31" fmla="*/ 108 h 322"/>
                  <a:gd name="T32" fmla="*/ 45 w 131"/>
                  <a:gd name="T33" fmla="*/ 106 h 322"/>
                  <a:gd name="T34" fmla="*/ 43 w 131"/>
                  <a:gd name="T35" fmla="*/ 108 h 322"/>
                  <a:gd name="T36" fmla="*/ 45 w 131"/>
                  <a:gd name="T37" fmla="*/ 106 h 322"/>
                  <a:gd name="T38" fmla="*/ 86 w 131"/>
                  <a:gd name="T39" fmla="*/ 149 h 322"/>
                  <a:gd name="T40" fmla="*/ 88 w 131"/>
                  <a:gd name="T41" fmla="*/ 151 h 322"/>
                  <a:gd name="T42" fmla="*/ 45 w 131"/>
                  <a:gd name="T43" fmla="*/ 149 h 322"/>
                  <a:gd name="T44" fmla="*/ 43 w 131"/>
                  <a:gd name="T45" fmla="*/ 151 h 322"/>
                  <a:gd name="T46" fmla="*/ 45 w 131"/>
                  <a:gd name="T47" fmla="*/ 149 h 322"/>
                  <a:gd name="T48" fmla="*/ 64 w 131"/>
                  <a:gd name="T49" fmla="*/ 85 h 322"/>
                  <a:gd name="T50" fmla="*/ 66 w 131"/>
                  <a:gd name="T51" fmla="*/ 87 h 322"/>
                  <a:gd name="T52" fmla="*/ 66 w 131"/>
                  <a:gd name="T53" fmla="*/ 192 h 322"/>
                  <a:gd name="T54" fmla="*/ 64 w 131"/>
                  <a:gd name="T55" fmla="*/ 194 h 322"/>
                  <a:gd name="T56" fmla="*/ 66 w 131"/>
                  <a:gd name="T57" fmla="*/ 192 h 322"/>
                  <a:gd name="T58" fmla="*/ 64 w 131"/>
                  <a:gd name="T59" fmla="*/ 235 h 322"/>
                  <a:gd name="T60" fmla="*/ 66 w 131"/>
                  <a:gd name="T61" fmla="*/ 237 h 322"/>
                  <a:gd name="T62" fmla="*/ 66 w 131"/>
                  <a:gd name="T63" fmla="*/ 277 h 322"/>
                  <a:gd name="T64" fmla="*/ 64 w 131"/>
                  <a:gd name="T65" fmla="*/ 280 h 322"/>
                  <a:gd name="T66" fmla="*/ 66 w 131"/>
                  <a:gd name="T67" fmla="*/ 277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31" h="322">
                    <a:moveTo>
                      <a:pt x="130" y="135"/>
                    </a:moveTo>
                    <a:cubicBezTo>
                      <a:pt x="107" y="231"/>
                      <a:pt x="107" y="231"/>
                      <a:pt x="107" y="231"/>
                    </a:cubicBezTo>
                    <a:cubicBezTo>
                      <a:pt x="107" y="301"/>
                      <a:pt x="107" y="301"/>
                      <a:pt x="107" y="301"/>
                    </a:cubicBezTo>
                    <a:cubicBezTo>
                      <a:pt x="107" y="313"/>
                      <a:pt x="98" y="322"/>
                      <a:pt x="87" y="322"/>
                    </a:cubicBezTo>
                    <a:cubicBezTo>
                      <a:pt x="43" y="322"/>
                      <a:pt x="43" y="322"/>
                      <a:pt x="43" y="322"/>
                    </a:cubicBezTo>
                    <a:cubicBezTo>
                      <a:pt x="32" y="322"/>
                      <a:pt x="23" y="313"/>
                      <a:pt x="23" y="301"/>
                    </a:cubicBezTo>
                    <a:cubicBezTo>
                      <a:pt x="23" y="231"/>
                      <a:pt x="23" y="231"/>
                      <a:pt x="23" y="231"/>
                    </a:cubicBezTo>
                    <a:cubicBezTo>
                      <a:pt x="0" y="135"/>
                      <a:pt x="0" y="135"/>
                      <a:pt x="0" y="135"/>
                    </a:cubicBezTo>
                    <a:cubicBezTo>
                      <a:pt x="0" y="22"/>
                      <a:pt x="0" y="22"/>
                      <a:pt x="0" y="22"/>
                    </a:cubicBezTo>
                    <a:cubicBezTo>
                      <a:pt x="0" y="10"/>
                      <a:pt x="10" y="0"/>
                      <a:pt x="22" y="0"/>
                    </a:cubicBezTo>
                    <a:cubicBezTo>
                      <a:pt x="109" y="0"/>
                      <a:pt x="109" y="0"/>
                      <a:pt x="109" y="0"/>
                    </a:cubicBezTo>
                    <a:cubicBezTo>
                      <a:pt x="121" y="0"/>
                      <a:pt x="131" y="10"/>
                      <a:pt x="131" y="22"/>
                    </a:cubicBezTo>
                    <a:lnTo>
                      <a:pt x="130" y="135"/>
                    </a:lnTo>
                    <a:close/>
                    <a:moveTo>
                      <a:pt x="66" y="42"/>
                    </a:moveTo>
                    <a:cubicBezTo>
                      <a:pt x="64" y="42"/>
                      <a:pt x="64" y="42"/>
                      <a:pt x="64" y="42"/>
                    </a:cubicBezTo>
                    <a:cubicBezTo>
                      <a:pt x="64" y="44"/>
                      <a:pt x="64" y="44"/>
                      <a:pt x="64" y="44"/>
                    </a:cubicBezTo>
                    <a:cubicBezTo>
                      <a:pt x="66" y="44"/>
                      <a:pt x="66" y="44"/>
                      <a:pt x="66" y="44"/>
                    </a:cubicBezTo>
                    <a:lnTo>
                      <a:pt x="66" y="42"/>
                    </a:lnTo>
                    <a:close/>
                    <a:moveTo>
                      <a:pt x="88" y="64"/>
                    </a:moveTo>
                    <a:cubicBezTo>
                      <a:pt x="86" y="64"/>
                      <a:pt x="86" y="64"/>
                      <a:pt x="86" y="64"/>
                    </a:cubicBezTo>
                    <a:cubicBezTo>
                      <a:pt x="86" y="66"/>
                      <a:pt x="86" y="66"/>
                      <a:pt x="86" y="66"/>
                    </a:cubicBezTo>
                    <a:cubicBezTo>
                      <a:pt x="88" y="66"/>
                      <a:pt x="88" y="66"/>
                      <a:pt x="88" y="66"/>
                    </a:cubicBezTo>
                    <a:lnTo>
                      <a:pt x="88" y="64"/>
                    </a:lnTo>
                    <a:close/>
                    <a:moveTo>
                      <a:pt x="45" y="64"/>
                    </a:moveTo>
                    <a:cubicBezTo>
                      <a:pt x="43" y="64"/>
                      <a:pt x="43" y="64"/>
                      <a:pt x="43" y="64"/>
                    </a:cubicBezTo>
                    <a:cubicBezTo>
                      <a:pt x="43" y="66"/>
                      <a:pt x="43" y="66"/>
                      <a:pt x="43" y="66"/>
                    </a:cubicBezTo>
                    <a:cubicBezTo>
                      <a:pt x="45" y="66"/>
                      <a:pt x="45" y="66"/>
                      <a:pt x="45" y="66"/>
                    </a:cubicBezTo>
                    <a:lnTo>
                      <a:pt x="45" y="64"/>
                    </a:lnTo>
                    <a:close/>
                    <a:moveTo>
                      <a:pt x="88" y="106"/>
                    </a:moveTo>
                    <a:cubicBezTo>
                      <a:pt x="86" y="106"/>
                      <a:pt x="86" y="106"/>
                      <a:pt x="86" y="106"/>
                    </a:cubicBezTo>
                    <a:cubicBezTo>
                      <a:pt x="86" y="108"/>
                      <a:pt x="86" y="108"/>
                      <a:pt x="86" y="108"/>
                    </a:cubicBezTo>
                    <a:cubicBezTo>
                      <a:pt x="88" y="108"/>
                      <a:pt x="88" y="108"/>
                      <a:pt x="88" y="108"/>
                    </a:cubicBezTo>
                    <a:lnTo>
                      <a:pt x="88" y="106"/>
                    </a:lnTo>
                    <a:close/>
                    <a:moveTo>
                      <a:pt x="45" y="106"/>
                    </a:moveTo>
                    <a:cubicBezTo>
                      <a:pt x="43" y="106"/>
                      <a:pt x="43" y="106"/>
                      <a:pt x="43" y="106"/>
                    </a:cubicBezTo>
                    <a:cubicBezTo>
                      <a:pt x="43" y="108"/>
                      <a:pt x="43" y="108"/>
                      <a:pt x="43" y="108"/>
                    </a:cubicBezTo>
                    <a:cubicBezTo>
                      <a:pt x="45" y="108"/>
                      <a:pt x="45" y="108"/>
                      <a:pt x="45" y="108"/>
                    </a:cubicBezTo>
                    <a:lnTo>
                      <a:pt x="45" y="106"/>
                    </a:lnTo>
                    <a:close/>
                    <a:moveTo>
                      <a:pt x="88" y="149"/>
                    </a:moveTo>
                    <a:cubicBezTo>
                      <a:pt x="86" y="149"/>
                      <a:pt x="86" y="149"/>
                      <a:pt x="86" y="149"/>
                    </a:cubicBezTo>
                    <a:cubicBezTo>
                      <a:pt x="86" y="151"/>
                      <a:pt x="86" y="151"/>
                      <a:pt x="86" y="151"/>
                    </a:cubicBezTo>
                    <a:cubicBezTo>
                      <a:pt x="88" y="151"/>
                      <a:pt x="88" y="151"/>
                      <a:pt x="88" y="151"/>
                    </a:cubicBezTo>
                    <a:lnTo>
                      <a:pt x="88" y="149"/>
                    </a:lnTo>
                    <a:close/>
                    <a:moveTo>
                      <a:pt x="45" y="149"/>
                    </a:moveTo>
                    <a:cubicBezTo>
                      <a:pt x="43" y="149"/>
                      <a:pt x="43" y="149"/>
                      <a:pt x="43" y="149"/>
                    </a:cubicBezTo>
                    <a:cubicBezTo>
                      <a:pt x="43" y="151"/>
                      <a:pt x="43" y="151"/>
                      <a:pt x="43" y="151"/>
                    </a:cubicBezTo>
                    <a:cubicBezTo>
                      <a:pt x="45" y="151"/>
                      <a:pt x="45" y="151"/>
                      <a:pt x="45" y="151"/>
                    </a:cubicBezTo>
                    <a:lnTo>
                      <a:pt x="45" y="149"/>
                    </a:lnTo>
                    <a:close/>
                    <a:moveTo>
                      <a:pt x="66" y="85"/>
                    </a:moveTo>
                    <a:cubicBezTo>
                      <a:pt x="64" y="85"/>
                      <a:pt x="64" y="85"/>
                      <a:pt x="64" y="85"/>
                    </a:cubicBezTo>
                    <a:cubicBezTo>
                      <a:pt x="64" y="87"/>
                      <a:pt x="64" y="87"/>
                      <a:pt x="64" y="87"/>
                    </a:cubicBezTo>
                    <a:cubicBezTo>
                      <a:pt x="66" y="87"/>
                      <a:pt x="66" y="87"/>
                      <a:pt x="66" y="87"/>
                    </a:cubicBezTo>
                    <a:lnTo>
                      <a:pt x="66" y="85"/>
                    </a:lnTo>
                    <a:close/>
                    <a:moveTo>
                      <a:pt x="66" y="192"/>
                    </a:moveTo>
                    <a:cubicBezTo>
                      <a:pt x="64" y="192"/>
                      <a:pt x="64" y="192"/>
                      <a:pt x="64" y="192"/>
                    </a:cubicBezTo>
                    <a:cubicBezTo>
                      <a:pt x="64" y="194"/>
                      <a:pt x="64" y="194"/>
                      <a:pt x="64" y="194"/>
                    </a:cubicBezTo>
                    <a:cubicBezTo>
                      <a:pt x="66" y="194"/>
                      <a:pt x="66" y="194"/>
                      <a:pt x="66" y="194"/>
                    </a:cubicBezTo>
                    <a:lnTo>
                      <a:pt x="66" y="192"/>
                    </a:lnTo>
                    <a:close/>
                    <a:moveTo>
                      <a:pt x="66" y="235"/>
                    </a:moveTo>
                    <a:cubicBezTo>
                      <a:pt x="64" y="235"/>
                      <a:pt x="64" y="235"/>
                      <a:pt x="64" y="235"/>
                    </a:cubicBezTo>
                    <a:cubicBezTo>
                      <a:pt x="64" y="237"/>
                      <a:pt x="64" y="237"/>
                      <a:pt x="64" y="237"/>
                    </a:cubicBezTo>
                    <a:cubicBezTo>
                      <a:pt x="66" y="237"/>
                      <a:pt x="66" y="237"/>
                      <a:pt x="66" y="237"/>
                    </a:cubicBezTo>
                    <a:lnTo>
                      <a:pt x="66" y="235"/>
                    </a:lnTo>
                    <a:close/>
                    <a:moveTo>
                      <a:pt x="66" y="277"/>
                    </a:moveTo>
                    <a:cubicBezTo>
                      <a:pt x="64" y="277"/>
                      <a:pt x="64" y="277"/>
                      <a:pt x="64" y="277"/>
                    </a:cubicBezTo>
                    <a:cubicBezTo>
                      <a:pt x="64" y="280"/>
                      <a:pt x="64" y="280"/>
                      <a:pt x="64" y="280"/>
                    </a:cubicBezTo>
                    <a:cubicBezTo>
                      <a:pt x="66" y="280"/>
                      <a:pt x="66" y="280"/>
                      <a:pt x="66" y="280"/>
                    </a:cubicBezTo>
                    <a:lnTo>
                      <a:pt x="66" y="277"/>
                    </a:lnTo>
                    <a:close/>
                  </a:path>
                </a:pathLst>
              </a:custGeom>
              <a:noFill/>
              <a:ln w="15875" cap="flat">
                <a:solidFill>
                  <a:schemeClr val="bg1"/>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1250">
                        <a:srgbClr val="0D0D0D"/>
                      </a:gs>
                      <a:gs pos="100000">
                        <a:srgbClr val="0D0D0D"/>
                      </a:gs>
                    </a:gsLst>
                    <a:lin ang="5400000" scaled="0"/>
                  </a:gradFill>
                  <a:effectLst/>
                  <a:uLnTx/>
                  <a:uFillTx/>
                  <a:latin typeface="Segoe UI"/>
                  <a:ea typeface="+mn-ea"/>
                  <a:cs typeface="+mn-cs"/>
                </a:endParaRPr>
              </a:p>
            </p:txBody>
          </p:sp>
        </p:grpSp>
      </p:grpSp>
      <p:grpSp>
        <p:nvGrpSpPr>
          <p:cNvPr id="35" name="Group 34">
            <a:extLst>
              <a:ext uri="{FF2B5EF4-FFF2-40B4-BE49-F238E27FC236}">
                <a16:creationId xmlns:a16="http://schemas.microsoft.com/office/drawing/2014/main" id="{B946D87F-CDDD-4761-8BC9-5D2C9B0071CF}"/>
              </a:ext>
            </a:extLst>
          </p:cNvPr>
          <p:cNvGrpSpPr/>
          <p:nvPr/>
        </p:nvGrpSpPr>
        <p:grpSpPr>
          <a:xfrm>
            <a:off x="-204854" y="-64168"/>
            <a:ext cx="2829962" cy="2441199"/>
            <a:chOff x="-72861" y="0"/>
            <a:chExt cx="2073111" cy="1838325"/>
          </a:xfrm>
        </p:grpSpPr>
        <p:sp>
          <p:nvSpPr>
            <p:cNvPr id="36" name="Diagonal Stripe 35">
              <a:extLst>
                <a:ext uri="{FF2B5EF4-FFF2-40B4-BE49-F238E27FC236}">
                  <a16:creationId xmlns:a16="http://schemas.microsoft.com/office/drawing/2014/main" id="{63B4C10D-9CB2-4A15-BA4E-D46C80B5F2AD}"/>
                </a:ext>
              </a:extLst>
            </p:cNvPr>
            <p:cNvSpPr/>
            <p:nvPr/>
          </p:nvSpPr>
          <p:spPr bwMode="auto">
            <a:xfrm>
              <a:off x="0" y="0"/>
              <a:ext cx="2000250" cy="1838325"/>
            </a:xfrm>
            <a:prstGeom prst="diagStripe">
              <a:avLst>
                <a:gd name="adj" fmla="val 62953"/>
              </a:avLst>
            </a:prstGeom>
            <a:solidFill>
              <a:srgbClr val="C00000"/>
            </a:solidFill>
            <a:ln>
              <a:noFill/>
            </a:ln>
          </p:spPr>
          <p:style>
            <a:lnRef idx="0">
              <a:scrgbClr r="0" g="0" b="0"/>
            </a:lnRef>
            <a:fillRef idx="0">
              <a:scrgbClr r="0" g="0" b="0"/>
            </a:fillRef>
            <a:effectRef idx="0">
              <a:scrgbClr r="0" g="0" b="0"/>
            </a:effectRef>
            <a:fontRef idx="minor">
              <a:schemeClr val="lt1"/>
            </a:fontRef>
          </p:style>
          <p:txBody>
            <a:bodyPr vert="horz" wrap="square" lIns="0" tIns="46637" rIns="0" bIns="46637" numCol="1" rtlCol="0" anchor="ctr" anchorCtr="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prstClr val="white"/>
                </a:solidFill>
                <a:effectLst/>
                <a:uLnTx/>
                <a:uFillTx/>
                <a:latin typeface="Segoe UI"/>
                <a:ea typeface="+mn-ea"/>
                <a:cs typeface="+mn-cs"/>
              </a:endParaRPr>
            </a:p>
          </p:txBody>
        </p:sp>
        <p:sp>
          <p:nvSpPr>
            <p:cNvPr id="37" name="Rectangle 36">
              <a:extLst>
                <a:ext uri="{FF2B5EF4-FFF2-40B4-BE49-F238E27FC236}">
                  <a16:creationId xmlns:a16="http://schemas.microsoft.com/office/drawing/2014/main" id="{290FEF6E-171E-46E0-8CA2-A99649E0D84D}"/>
                </a:ext>
              </a:extLst>
            </p:cNvPr>
            <p:cNvSpPr/>
            <p:nvPr/>
          </p:nvSpPr>
          <p:spPr>
            <a:xfrm rot="19074741">
              <a:off x="-72861" y="577088"/>
              <a:ext cx="1801083" cy="301300"/>
            </a:xfrm>
            <a:prstGeom prst="rect">
              <a:avLst/>
            </a:prstGeom>
          </p:spPr>
          <p:txBody>
            <a:bodyPr wrap="none">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white"/>
                  </a:solidFill>
                  <a:effectLst/>
                  <a:uLnTx/>
                  <a:uFillTx/>
                  <a:latin typeface="Segoe UI"/>
                  <a:ea typeface="+mn-ea"/>
                  <a:cs typeface="Segoe UI Semibold" panose="020B0702040204020203" pitchFamily="34" charset="0"/>
                </a:rPr>
                <a:t>Generally available</a:t>
              </a:r>
            </a:p>
          </p:txBody>
        </p:sp>
      </p:grpSp>
    </p:spTree>
    <p:extLst>
      <p:ext uri="{BB962C8B-B14F-4D97-AF65-F5344CB8AC3E}">
        <p14:creationId xmlns:p14="http://schemas.microsoft.com/office/powerpoint/2010/main" val="41641922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750" fill="hold"/>
                                        <p:tgtEl>
                                          <p:spTgt spid="2"/>
                                        </p:tgtEl>
                                        <p:attrNameLst>
                                          <p:attrName>ppt_x</p:attrName>
                                        </p:attrNameLst>
                                      </p:cBhvr>
                                      <p:tavLst>
                                        <p:tav tm="0">
                                          <p:val>
                                            <p:strVal val="0-#ppt_w/2"/>
                                          </p:val>
                                        </p:tav>
                                        <p:tav tm="100000">
                                          <p:val>
                                            <p:strVal val="#ppt_x"/>
                                          </p:val>
                                        </p:tav>
                                      </p:tavLst>
                                    </p:anim>
                                    <p:anim calcmode="lin" valueType="num">
                                      <p:cBhvr additive="base">
                                        <p:cTn id="8" dur="750" fill="hold"/>
                                        <p:tgtEl>
                                          <p:spTgt spid="2"/>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750" fill="hold"/>
                                        <p:tgtEl>
                                          <p:spTgt spid="5"/>
                                        </p:tgtEl>
                                        <p:attrNameLst>
                                          <p:attrName>ppt_x</p:attrName>
                                        </p:attrNameLst>
                                      </p:cBhvr>
                                      <p:tavLst>
                                        <p:tav tm="0">
                                          <p:val>
                                            <p:strVal val="0-#ppt_w/2"/>
                                          </p:val>
                                        </p:tav>
                                        <p:tav tm="100000">
                                          <p:val>
                                            <p:strVal val="#ppt_x"/>
                                          </p:val>
                                        </p:tav>
                                      </p:tavLst>
                                    </p:anim>
                                    <p:anim calcmode="lin" valueType="num">
                                      <p:cBhvr additive="base">
                                        <p:cTn id="12" dur="750" fill="hold"/>
                                        <p:tgtEl>
                                          <p:spTgt spid="5"/>
                                        </p:tgtEl>
                                        <p:attrNameLst>
                                          <p:attrName>ppt_y</p:attrName>
                                        </p:attrNameLst>
                                      </p:cBhvr>
                                      <p:tavLst>
                                        <p:tav tm="0">
                                          <p:val>
                                            <p:strVal val="#ppt_y"/>
                                          </p:val>
                                        </p:tav>
                                        <p:tav tm="100000">
                                          <p:val>
                                            <p:strVal val="#ppt_y"/>
                                          </p:val>
                                        </p:tav>
                                      </p:tavLst>
                                    </p:anim>
                                  </p:childTnLst>
                                </p:cTn>
                              </p:par>
                              <p:par>
                                <p:cTn id="13" presetID="10" presetClass="entr" presetSubtype="0" fill="hold" nodeType="withEffect">
                                  <p:stCondLst>
                                    <p:cond delay="500"/>
                                  </p:stCondLst>
                                  <p:childTnLst>
                                    <p:set>
                                      <p:cBhvr>
                                        <p:cTn id="14" dur="1" fill="hold">
                                          <p:stCondLst>
                                            <p:cond delay="0"/>
                                          </p:stCondLst>
                                        </p:cTn>
                                        <p:tgtEl>
                                          <p:spTgt spid="35"/>
                                        </p:tgtEl>
                                        <p:attrNameLst>
                                          <p:attrName>style.visibility</p:attrName>
                                        </p:attrNameLst>
                                      </p:cBhvr>
                                      <p:to>
                                        <p:strVal val="visible"/>
                                      </p:to>
                                    </p:set>
                                    <p:animEffect transition="in" filter="fade">
                                      <p:cBhvr>
                                        <p:cTn id="15" dur="750"/>
                                        <p:tgtEl>
                                          <p:spTgt spid="35"/>
                                        </p:tgtEl>
                                      </p:cBhvr>
                                    </p:animEffect>
                                  </p:childTnLst>
                                </p:cTn>
                              </p:par>
                              <p:par>
                                <p:cTn id="16" presetID="64" presetClass="path" presetSubtype="0" decel="100000" fill="hold" nodeType="withEffect">
                                  <p:stCondLst>
                                    <p:cond delay="500"/>
                                  </p:stCondLst>
                                  <p:childTnLst>
                                    <p:animMotion origin="layout" path="M 1.25E-6 1.48148E-6 L -0.10117 -0.17801 " pathEditMode="relative" rAng="0" ptsTypes="AA">
                                      <p:cBhvr>
                                        <p:cTn id="17" dur="750" spd="-100000" fill="hold"/>
                                        <p:tgtEl>
                                          <p:spTgt spid="35"/>
                                        </p:tgtEl>
                                        <p:attrNameLst>
                                          <p:attrName>ppt_x</p:attrName>
                                          <p:attrName>ppt_y</p:attrName>
                                        </p:attrNameLst>
                                      </p:cBhvr>
                                      <p:rCtr x="-5065" y="-8912"/>
                                    </p:animMotion>
                                  </p:childTnLst>
                                </p:cTn>
                              </p:par>
                            </p:childTnLst>
                          </p:cTn>
                        </p:par>
                        <p:par>
                          <p:cTn id="18" fill="hold">
                            <p:stCondLst>
                              <p:cond delay="1250"/>
                            </p:stCondLst>
                            <p:childTnLst>
                              <p:par>
                                <p:cTn id="19" presetID="10" presetClass="entr" presetSubtype="0" fill="hold" nodeType="after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650"/>
                                        <p:tgtEl>
                                          <p:spTgt spid="12"/>
                                        </p:tgtEl>
                                      </p:cBhvr>
                                    </p:animEffect>
                                  </p:childTnLst>
                                </p:cTn>
                              </p:par>
                              <p:par>
                                <p:cTn id="22" presetID="63" presetClass="path" presetSubtype="0" decel="100000" fill="hold" nodeType="withEffect">
                                  <p:stCondLst>
                                    <p:cond delay="0"/>
                                  </p:stCondLst>
                                  <p:childTnLst>
                                    <p:animMotion origin="layout" path="M -2.70833E-6 -3.7037E-6 L 0.01472 -3.7037E-6 " pathEditMode="relative" rAng="0" ptsTypes="AA">
                                      <p:cBhvr>
                                        <p:cTn id="23" dur="650" spd="-100000" fill="hold"/>
                                        <p:tgtEl>
                                          <p:spTgt spid="12"/>
                                        </p:tgtEl>
                                        <p:attrNameLst>
                                          <p:attrName>ppt_x</p:attrName>
                                          <p:attrName>ppt_y</p:attrName>
                                        </p:attrNameLst>
                                      </p:cBhvr>
                                      <p:rCtr x="729" y="0"/>
                                    </p:animMotion>
                                  </p:childTnLst>
                                </p:cTn>
                              </p:par>
                              <p:par>
                                <p:cTn id="24" presetID="10" presetClass="entr" presetSubtype="0" fill="hold" nodeType="withEffect">
                                  <p:stCondLst>
                                    <p:cond delay="100"/>
                                  </p:stCondLst>
                                  <p:childTnLst>
                                    <p:set>
                                      <p:cBhvr>
                                        <p:cTn id="25" dur="1" fill="hold">
                                          <p:stCondLst>
                                            <p:cond delay="0"/>
                                          </p:stCondLst>
                                        </p:cTn>
                                        <p:tgtEl>
                                          <p:spTgt spid="18"/>
                                        </p:tgtEl>
                                        <p:attrNameLst>
                                          <p:attrName>style.visibility</p:attrName>
                                        </p:attrNameLst>
                                      </p:cBhvr>
                                      <p:to>
                                        <p:strVal val="visible"/>
                                      </p:to>
                                    </p:set>
                                    <p:animEffect transition="in" filter="fade">
                                      <p:cBhvr>
                                        <p:cTn id="26" dur="650"/>
                                        <p:tgtEl>
                                          <p:spTgt spid="18"/>
                                        </p:tgtEl>
                                      </p:cBhvr>
                                    </p:animEffect>
                                  </p:childTnLst>
                                </p:cTn>
                              </p:par>
                              <p:par>
                                <p:cTn id="27" presetID="63" presetClass="path" presetSubtype="0" decel="100000" fill="hold" nodeType="withEffect">
                                  <p:stCondLst>
                                    <p:cond delay="100"/>
                                  </p:stCondLst>
                                  <p:childTnLst>
                                    <p:animMotion origin="layout" path="M -2.70833E-6 -3.7037E-6 L 0.01472 -3.7037E-6 " pathEditMode="relative" rAng="0" ptsTypes="AA">
                                      <p:cBhvr>
                                        <p:cTn id="28" dur="650" spd="-100000" fill="hold"/>
                                        <p:tgtEl>
                                          <p:spTgt spid="18"/>
                                        </p:tgtEl>
                                        <p:attrNameLst>
                                          <p:attrName>ppt_x</p:attrName>
                                          <p:attrName>ppt_y</p:attrName>
                                        </p:attrNameLst>
                                      </p:cBhvr>
                                      <p:rCtr x="729" y="0"/>
                                    </p:animMotion>
                                  </p:childTnLst>
                                </p:cTn>
                              </p:par>
                              <p:par>
                                <p:cTn id="29" presetID="10" presetClass="entr" presetSubtype="0" fill="hold" nodeType="withEffect">
                                  <p:stCondLst>
                                    <p:cond delay="200"/>
                                  </p:stCondLst>
                                  <p:childTnLst>
                                    <p:set>
                                      <p:cBhvr>
                                        <p:cTn id="30" dur="1" fill="hold">
                                          <p:stCondLst>
                                            <p:cond delay="0"/>
                                          </p:stCondLst>
                                        </p:cTn>
                                        <p:tgtEl>
                                          <p:spTgt spid="6"/>
                                        </p:tgtEl>
                                        <p:attrNameLst>
                                          <p:attrName>style.visibility</p:attrName>
                                        </p:attrNameLst>
                                      </p:cBhvr>
                                      <p:to>
                                        <p:strVal val="visible"/>
                                      </p:to>
                                    </p:set>
                                    <p:animEffect transition="in" filter="fade">
                                      <p:cBhvr>
                                        <p:cTn id="31" dur="650"/>
                                        <p:tgtEl>
                                          <p:spTgt spid="6"/>
                                        </p:tgtEl>
                                      </p:cBhvr>
                                    </p:animEffect>
                                  </p:childTnLst>
                                </p:cTn>
                              </p:par>
                              <p:par>
                                <p:cTn id="32" presetID="63" presetClass="path" presetSubtype="0" decel="100000" fill="hold" nodeType="withEffect">
                                  <p:stCondLst>
                                    <p:cond delay="200"/>
                                  </p:stCondLst>
                                  <p:childTnLst>
                                    <p:animMotion origin="layout" path="M -2.70833E-6 -3.7037E-6 L 0.01472 -3.7037E-6 " pathEditMode="relative" rAng="0" ptsTypes="AA">
                                      <p:cBhvr>
                                        <p:cTn id="33" dur="650" spd="-100000" fill="hold"/>
                                        <p:tgtEl>
                                          <p:spTgt spid="6"/>
                                        </p:tgtEl>
                                        <p:attrNameLst>
                                          <p:attrName>ppt_x</p:attrName>
                                          <p:attrName>ppt_y</p:attrName>
                                        </p:attrNameLst>
                                      </p:cBhvr>
                                      <p:rCtr x="729" y="0"/>
                                    </p:animMotion>
                                  </p:childTnLst>
                                </p:cTn>
                              </p:par>
                              <p:par>
                                <p:cTn id="34" presetID="10" presetClass="entr" presetSubtype="0" fill="hold" nodeType="withEffect">
                                  <p:stCondLst>
                                    <p:cond delay="300"/>
                                  </p:stCondLst>
                                  <p:childTnLst>
                                    <p:set>
                                      <p:cBhvr>
                                        <p:cTn id="35" dur="1" fill="hold">
                                          <p:stCondLst>
                                            <p:cond delay="0"/>
                                          </p:stCondLst>
                                        </p:cTn>
                                        <p:tgtEl>
                                          <p:spTgt spid="29"/>
                                        </p:tgtEl>
                                        <p:attrNameLst>
                                          <p:attrName>style.visibility</p:attrName>
                                        </p:attrNameLst>
                                      </p:cBhvr>
                                      <p:to>
                                        <p:strVal val="visible"/>
                                      </p:to>
                                    </p:set>
                                    <p:animEffect transition="in" filter="fade">
                                      <p:cBhvr>
                                        <p:cTn id="36" dur="650"/>
                                        <p:tgtEl>
                                          <p:spTgt spid="29"/>
                                        </p:tgtEl>
                                      </p:cBhvr>
                                    </p:animEffect>
                                  </p:childTnLst>
                                </p:cTn>
                              </p:par>
                              <p:par>
                                <p:cTn id="37" presetID="63" presetClass="path" presetSubtype="0" decel="100000" fill="hold" nodeType="withEffect">
                                  <p:stCondLst>
                                    <p:cond delay="300"/>
                                  </p:stCondLst>
                                  <p:childTnLst>
                                    <p:animMotion origin="layout" path="M -2.70833E-6 -3.7037E-6 L 0.01472 -3.7037E-6 " pathEditMode="relative" rAng="0" ptsTypes="AA">
                                      <p:cBhvr>
                                        <p:cTn id="38" dur="650" spd="-100000" fill="hold"/>
                                        <p:tgtEl>
                                          <p:spTgt spid="29"/>
                                        </p:tgtEl>
                                        <p:attrNameLst>
                                          <p:attrName>ppt_x</p:attrName>
                                          <p:attrName>ppt_y</p:attrName>
                                        </p:attrNameLst>
                                      </p:cBhvr>
                                      <p:rCtr x="729" y="0"/>
                                    </p:animMotion>
                                  </p:childTnLst>
                                </p:cTn>
                              </p:par>
                              <p:par>
                                <p:cTn id="39" presetID="10" presetClass="entr" presetSubtype="0" fill="hold" nodeType="withEffect">
                                  <p:stCondLst>
                                    <p:cond delay="400"/>
                                  </p:stCondLst>
                                  <p:childTnLst>
                                    <p:set>
                                      <p:cBhvr>
                                        <p:cTn id="40" dur="1" fill="hold">
                                          <p:stCondLst>
                                            <p:cond delay="0"/>
                                          </p:stCondLst>
                                        </p:cTn>
                                        <p:tgtEl>
                                          <p:spTgt spid="24"/>
                                        </p:tgtEl>
                                        <p:attrNameLst>
                                          <p:attrName>style.visibility</p:attrName>
                                        </p:attrNameLst>
                                      </p:cBhvr>
                                      <p:to>
                                        <p:strVal val="visible"/>
                                      </p:to>
                                    </p:set>
                                    <p:animEffect transition="in" filter="fade">
                                      <p:cBhvr>
                                        <p:cTn id="41" dur="650"/>
                                        <p:tgtEl>
                                          <p:spTgt spid="24"/>
                                        </p:tgtEl>
                                      </p:cBhvr>
                                    </p:animEffect>
                                  </p:childTnLst>
                                </p:cTn>
                              </p:par>
                              <p:par>
                                <p:cTn id="42" presetID="63" presetClass="path" presetSubtype="0" decel="100000" fill="hold" nodeType="withEffect">
                                  <p:stCondLst>
                                    <p:cond delay="400"/>
                                  </p:stCondLst>
                                  <p:childTnLst>
                                    <p:animMotion origin="layout" path="M -2.70833E-6 -3.7037E-6 L 0.01472 -3.7037E-6 " pathEditMode="relative" rAng="0" ptsTypes="AA">
                                      <p:cBhvr>
                                        <p:cTn id="43" dur="650" spd="-100000" fill="hold"/>
                                        <p:tgtEl>
                                          <p:spTgt spid="24"/>
                                        </p:tgtEl>
                                        <p:attrNameLst>
                                          <p:attrName>ppt_x</p:attrName>
                                          <p:attrName>ppt_y</p:attrName>
                                        </p:attrNameLst>
                                      </p:cBhvr>
                                      <p:rCtr x="729"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2A2B4D36-E476-45E5-92D1-FD94240238DF}"/>
              </a:ext>
            </a:extLst>
          </p:cNvPr>
          <p:cNvGrpSpPr/>
          <p:nvPr/>
        </p:nvGrpSpPr>
        <p:grpSpPr>
          <a:xfrm>
            <a:off x="303254" y="917936"/>
            <a:ext cx="7963787" cy="5646377"/>
            <a:chOff x="303254" y="917936"/>
            <a:chExt cx="7963787" cy="5646377"/>
          </a:xfrm>
        </p:grpSpPr>
        <p:sp>
          <p:nvSpPr>
            <p:cNvPr id="52" name="Rectangle 51">
              <a:extLst>
                <a:ext uri="{FF2B5EF4-FFF2-40B4-BE49-F238E27FC236}">
                  <a16:creationId xmlns:a16="http://schemas.microsoft.com/office/drawing/2014/main" id="{F43F8A62-6FB8-474A-80F6-55D058C55B71}"/>
                </a:ext>
              </a:extLst>
            </p:cNvPr>
            <p:cNvSpPr/>
            <p:nvPr/>
          </p:nvSpPr>
          <p:spPr bwMode="auto">
            <a:xfrm>
              <a:off x="303254" y="1390882"/>
              <a:ext cx="7951940" cy="5173431"/>
            </a:xfrm>
            <a:prstGeom prst="rect">
              <a:avLst/>
            </a:prstGeom>
            <a:solidFill>
              <a:schemeClr val="bg2">
                <a:lumMod val="9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49" name="Group 48">
              <a:extLst>
                <a:ext uri="{FF2B5EF4-FFF2-40B4-BE49-F238E27FC236}">
                  <a16:creationId xmlns:a16="http://schemas.microsoft.com/office/drawing/2014/main" id="{A9964F51-D183-4658-B854-8EAFF5C66C4C}"/>
                </a:ext>
              </a:extLst>
            </p:cNvPr>
            <p:cNvGrpSpPr>
              <a:grpSpLocks noChangeAspect="1"/>
            </p:cNvGrpSpPr>
            <p:nvPr/>
          </p:nvGrpSpPr>
          <p:grpSpPr>
            <a:xfrm>
              <a:off x="2979927" y="2638218"/>
              <a:ext cx="2751815" cy="3659366"/>
              <a:chOff x="4508143" y="1981270"/>
              <a:chExt cx="3003684" cy="4928657"/>
            </a:xfrm>
          </p:grpSpPr>
          <p:sp>
            <p:nvSpPr>
              <p:cNvPr id="4" name="Text Placeholder 7">
                <a:extLst>
                  <a:ext uri="{FF2B5EF4-FFF2-40B4-BE49-F238E27FC236}">
                    <a16:creationId xmlns:a16="http://schemas.microsoft.com/office/drawing/2014/main" id="{42BB6C53-DD44-4F0F-8FD6-A17F2F0142F2}"/>
                  </a:ext>
                </a:extLst>
              </p:cNvPr>
              <p:cNvSpPr txBox="1">
                <a:spLocks/>
              </p:cNvSpPr>
              <p:nvPr/>
            </p:nvSpPr>
            <p:spPr>
              <a:xfrm>
                <a:off x="4623217" y="1981270"/>
                <a:ext cx="2888610" cy="695934"/>
              </a:xfrm>
              <a:prstGeom prst="rect">
                <a:avLst/>
              </a:prstGeom>
            </p:spPr>
            <p:txBody>
              <a:bodyPr wrap="square" lIns="182880" tIns="0" rIns="182880" bIns="182880"/>
              <a:lstStyle>
                <a:lvl1pPr marL="0" indent="0" algn="l" defTabSz="271902" rtl="0" eaLnBrk="1" latinLnBrk="0" hangingPunct="1">
                  <a:lnSpc>
                    <a:spcPct val="100000"/>
                  </a:lnSpc>
                  <a:spcBef>
                    <a:spcPts val="0"/>
                  </a:spcBef>
                  <a:spcAft>
                    <a:spcPts val="600"/>
                  </a:spcAft>
                  <a:buFont typeface="Arial" panose="020B0604020202020204" pitchFamily="34" charset="0"/>
                  <a:buNone/>
                  <a:defRPr sz="2400" kern="1200">
                    <a:solidFill>
                      <a:schemeClr val="tx1"/>
                    </a:solidFill>
                    <a:latin typeface="+mn-lt"/>
                    <a:ea typeface="+mn-ea"/>
                    <a:cs typeface="+mn-cs"/>
                  </a:defRPr>
                </a:lvl1pPr>
                <a:lvl2pPr marL="10709" indent="0" algn="l" defTabSz="271902" rtl="0" eaLnBrk="1" latinLnBrk="0" hangingPunct="1">
                  <a:lnSpc>
                    <a:spcPct val="1000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2pPr>
                <a:lvl3pPr marL="339878" indent="-67976" algn="l" defTabSz="271902" rtl="0" eaLnBrk="1" latinLnBrk="0" hangingPunct="1">
                  <a:lnSpc>
                    <a:spcPct val="10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3pPr>
                <a:lvl4pPr marL="475830" indent="-67976" algn="l" defTabSz="271902" rtl="0" eaLnBrk="1" latinLnBrk="0" hangingPunct="1">
                  <a:lnSpc>
                    <a:spcPct val="100000"/>
                  </a:lnSpc>
                  <a:spcBef>
                    <a:spcPts val="0"/>
                  </a:spcBef>
                  <a:spcAft>
                    <a:spcPts val="600"/>
                  </a:spcAft>
                  <a:buFont typeface="Arial" panose="020B0604020202020204" pitchFamily="34" charset="0"/>
                  <a:buChar char="•"/>
                  <a:defRPr sz="1400" kern="1200">
                    <a:solidFill>
                      <a:schemeClr val="tx1"/>
                    </a:solidFill>
                    <a:latin typeface="+mn-lt"/>
                    <a:ea typeface="+mn-ea"/>
                    <a:cs typeface="+mn-cs"/>
                  </a:defRPr>
                </a:lvl4pPr>
                <a:lvl5pPr marL="611780" indent="-67976" algn="l" defTabSz="271902" rtl="0" eaLnBrk="1" latinLnBrk="0" hangingPunct="1">
                  <a:lnSpc>
                    <a:spcPct val="100000"/>
                  </a:lnSpc>
                  <a:spcBef>
                    <a:spcPts val="0"/>
                  </a:spcBef>
                  <a:spcAft>
                    <a:spcPts val="600"/>
                  </a:spcAft>
                  <a:buFont typeface="Arial" panose="020B0604020202020204" pitchFamily="34" charset="0"/>
                  <a:buChar char="•"/>
                  <a:defRPr sz="1200" kern="1200">
                    <a:solidFill>
                      <a:schemeClr val="tx1"/>
                    </a:solidFill>
                    <a:latin typeface="+mn-lt"/>
                    <a:ea typeface="+mn-ea"/>
                    <a:cs typeface="+mn-cs"/>
                  </a:defRPr>
                </a:lvl5pPr>
                <a:lvl6pPr marL="747732" indent="-67976" algn="l" defTabSz="271902" rtl="0" eaLnBrk="1" latinLnBrk="0" hangingPunct="1">
                  <a:lnSpc>
                    <a:spcPct val="90000"/>
                  </a:lnSpc>
                  <a:spcBef>
                    <a:spcPts val="149"/>
                  </a:spcBef>
                  <a:buFont typeface="Arial" panose="020B0604020202020204" pitchFamily="34" charset="0"/>
                  <a:buChar char="•"/>
                  <a:defRPr sz="535" kern="1200">
                    <a:solidFill>
                      <a:schemeClr val="tx1"/>
                    </a:solidFill>
                    <a:latin typeface="+mn-lt"/>
                    <a:ea typeface="+mn-ea"/>
                    <a:cs typeface="+mn-cs"/>
                  </a:defRPr>
                </a:lvl6pPr>
                <a:lvl7pPr marL="883683" indent="-67976" algn="l" defTabSz="271902" rtl="0" eaLnBrk="1" latinLnBrk="0" hangingPunct="1">
                  <a:lnSpc>
                    <a:spcPct val="90000"/>
                  </a:lnSpc>
                  <a:spcBef>
                    <a:spcPts val="149"/>
                  </a:spcBef>
                  <a:buFont typeface="Arial" panose="020B0604020202020204" pitchFamily="34" charset="0"/>
                  <a:buChar char="•"/>
                  <a:defRPr sz="535" kern="1200">
                    <a:solidFill>
                      <a:schemeClr val="tx1"/>
                    </a:solidFill>
                    <a:latin typeface="+mn-lt"/>
                    <a:ea typeface="+mn-ea"/>
                    <a:cs typeface="+mn-cs"/>
                  </a:defRPr>
                </a:lvl7pPr>
                <a:lvl8pPr marL="1019634" indent="-67976" algn="l" defTabSz="271902" rtl="0" eaLnBrk="1" latinLnBrk="0" hangingPunct="1">
                  <a:lnSpc>
                    <a:spcPct val="90000"/>
                  </a:lnSpc>
                  <a:spcBef>
                    <a:spcPts val="149"/>
                  </a:spcBef>
                  <a:buFont typeface="Arial" panose="020B0604020202020204" pitchFamily="34" charset="0"/>
                  <a:buChar char="•"/>
                  <a:defRPr sz="535" kern="1200">
                    <a:solidFill>
                      <a:schemeClr val="tx1"/>
                    </a:solidFill>
                    <a:latin typeface="+mn-lt"/>
                    <a:ea typeface="+mn-ea"/>
                    <a:cs typeface="+mn-cs"/>
                  </a:defRPr>
                </a:lvl8pPr>
                <a:lvl9pPr marL="1155585" indent="-67976" algn="l" defTabSz="271902" rtl="0" eaLnBrk="1" latinLnBrk="0" hangingPunct="1">
                  <a:lnSpc>
                    <a:spcPct val="90000"/>
                  </a:lnSpc>
                  <a:spcBef>
                    <a:spcPts val="149"/>
                  </a:spcBef>
                  <a:buFont typeface="Arial" panose="020B0604020202020204" pitchFamily="34" charset="0"/>
                  <a:buChar char="•"/>
                  <a:defRPr sz="535" kern="1200">
                    <a:solidFill>
                      <a:schemeClr val="tx1"/>
                    </a:solidFill>
                    <a:latin typeface="+mn-lt"/>
                    <a:ea typeface="+mn-ea"/>
                    <a:cs typeface="+mn-cs"/>
                  </a:defRPr>
                </a:lvl9pPr>
              </a:lstStyle>
              <a:p>
                <a:pPr marL="0" marR="0" lvl="0" indent="0" algn="ctr" defTabSz="271902" rtl="0" eaLnBrk="1" fontAlgn="auto" latinLnBrk="0" hangingPunct="1">
                  <a:lnSpc>
                    <a:spcPct val="90000"/>
                  </a:lnSpc>
                  <a:spcBef>
                    <a:spcPts val="600"/>
                  </a:spcBef>
                  <a:spcAft>
                    <a:spcPts val="0"/>
                  </a:spcAft>
                  <a:buClrTx/>
                  <a:buSzTx/>
                  <a:buFont typeface="Arial" panose="020B0604020202020204" pitchFamily="34" charset="0"/>
                  <a:buNone/>
                  <a:tabLst/>
                  <a:defRPr/>
                </a:pPr>
                <a:r>
                  <a:rPr kumimoji="0" lang="en-US" sz="1800" b="0" i="0" u="none" strike="noStrike" kern="1200" cap="none" spc="0" normalizeH="0" baseline="0" noProof="0">
                    <a:ln>
                      <a:noFill/>
                    </a:ln>
                    <a:gradFill>
                      <a:gsLst>
                        <a:gs pos="41204">
                          <a:srgbClr val="1A1A1A"/>
                        </a:gs>
                        <a:gs pos="59000">
                          <a:srgbClr val="1A1A1A"/>
                        </a:gs>
                      </a:gsLst>
                      <a:lin ang="5400000" scaled="1"/>
                    </a:gradFill>
                    <a:effectLst/>
                    <a:uLnTx/>
                    <a:uFillTx/>
                    <a:latin typeface="Segoe UI Semibold" panose="020B0702040204020203" pitchFamily="34" charset="0"/>
                    <a:ea typeface="+mn-ea"/>
                    <a:cs typeface="Segoe UI Semibold" panose="020B0702040204020203" pitchFamily="34" charset="0"/>
                  </a:rPr>
                  <a:t>Enterprise scale </a:t>
                </a:r>
                <a:br>
                  <a:rPr kumimoji="0" lang="en-US" sz="1800" b="0" i="0" u="none" strike="noStrike" kern="1200" cap="none" spc="0" normalizeH="0" baseline="0" noProof="0">
                    <a:ln>
                      <a:noFill/>
                    </a:ln>
                    <a:gradFill>
                      <a:gsLst>
                        <a:gs pos="41204">
                          <a:srgbClr val="1A1A1A"/>
                        </a:gs>
                        <a:gs pos="59000">
                          <a:srgbClr val="1A1A1A"/>
                        </a:gs>
                      </a:gsLst>
                      <a:lin ang="5400000" scaled="1"/>
                    </a:gradFill>
                    <a:effectLst/>
                    <a:uLnTx/>
                    <a:uFillTx/>
                    <a:latin typeface="Segoe UI Semibold" panose="020B0702040204020203" pitchFamily="34" charset="0"/>
                    <a:ea typeface="+mn-ea"/>
                    <a:cs typeface="Segoe UI Semibold" panose="020B0702040204020203" pitchFamily="34" charset="0"/>
                  </a:rPr>
                </a:br>
                <a:r>
                  <a:rPr kumimoji="0" lang="en-US" sz="1800" b="0" i="0" u="none" strike="noStrike" kern="1200" cap="none" spc="0" normalizeH="0" baseline="0" noProof="0">
                    <a:ln>
                      <a:noFill/>
                    </a:ln>
                    <a:gradFill>
                      <a:gsLst>
                        <a:gs pos="41204">
                          <a:srgbClr val="1A1A1A"/>
                        </a:gs>
                        <a:gs pos="59000">
                          <a:srgbClr val="1A1A1A"/>
                        </a:gs>
                      </a:gsLst>
                      <a:lin ang="5400000" scaled="1"/>
                    </a:gradFill>
                    <a:effectLst/>
                    <a:uLnTx/>
                    <a:uFillTx/>
                    <a:latin typeface="Segoe UI Semibold" panose="020B0702040204020203" pitchFamily="34" charset="0"/>
                    <a:ea typeface="+mn-ea"/>
                    <a:cs typeface="Segoe UI Semibold" panose="020B0702040204020203" pitchFamily="34" charset="0"/>
                  </a:rPr>
                  <a:t>and integration</a:t>
                </a:r>
              </a:p>
              <a:p>
                <a:pPr marL="10709" marR="0" lvl="1" indent="0" algn="ctr" defTabSz="271902" rtl="0" eaLnBrk="1" fontAlgn="auto" latinLnBrk="0" hangingPunct="1">
                  <a:lnSpc>
                    <a:spcPct val="90000"/>
                  </a:lnSpc>
                  <a:spcBef>
                    <a:spcPts val="600"/>
                  </a:spcBef>
                  <a:spcAft>
                    <a:spcPts val="0"/>
                  </a:spcAft>
                  <a:buClrTx/>
                  <a:buSzTx/>
                  <a:buFont typeface="Arial" panose="020B0604020202020204" pitchFamily="34" charset="0"/>
                  <a:buNone/>
                  <a:tabLst/>
                  <a:defRPr/>
                </a:pPr>
                <a:endParaRPr kumimoji="0" lang="en-US" sz="1400" b="0" i="0" u="none" strike="noStrike" kern="1200" cap="none" spc="0" normalizeH="0" baseline="0" noProof="0">
                  <a:ln>
                    <a:noFill/>
                  </a:ln>
                  <a:gradFill>
                    <a:gsLst>
                      <a:gs pos="41204">
                        <a:srgbClr val="1A1A1A"/>
                      </a:gs>
                      <a:gs pos="59000">
                        <a:srgbClr val="1A1A1A"/>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42" name="Text Placeholder 7">
                <a:extLst>
                  <a:ext uri="{FF2B5EF4-FFF2-40B4-BE49-F238E27FC236}">
                    <a16:creationId xmlns:a16="http://schemas.microsoft.com/office/drawing/2014/main" id="{A65B8ABA-3F94-478D-A1A7-BFD9AB5D4E43}"/>
                  </a:ext>
                </a:extLst>
              </p:cNvPr>
              <p:cNvSpPr txBox="1">
                <a:spLocks/>
              </p:cNvSpPr>
              <p:nvPr/>
            </p:nvSpPr>
            <p:spPr>
              <a:xfrm>
                <a:off x="4508143" y="3032182"/>
                <a:ext cx="2968033" cy="3877745"/>
              </a:xfrm>
              <a:prstGeom prst="rect">
                <a:avLst/>
              </a:prstGeom>
            </p:spPr>
            <p:txBody>
              <a:bodyPr vert="horz" wrap="square" lIns="182880" tIns="0" rIns="182880" bIns="182880" rtlCol="0">
                <a:spAutoFit/>
              </a:bodyPr>
              <a:lstStyle>
                <a:lvl1pPr marL="0" marR="0" indent="0" algn="l" defTabSz="932742" rtl="0" eaLnBrk="1" fontAlgn="auto" latinLnBrk="0" hangingPunct="1">
                  <a:lnSpc>
                    <a:spcPct val="90000"/>
                  </a:lnSpc>
                  <a:spcBef>
                    <a:spcPts val="1800"/>
                  </a:spcBef>
                  <a:spcAft>
                    <a:spcPts val="0"/>
                  </a:spcAft>
                  <a:buClrTx/>
                  <a:buSzPct val="90000"/>
                  <a:buFont typeface="Wingdings" panose="05000000000000000000" pitchFamily="2" charset="2"/>
                  <a:buNone/>
                  <a:tabLst/>
                  <a:defRPr sz="2000" kern="1200" spc="0" baseline="0">
                    <a:solidFill>
                      <a:schemeClr val="tx2"/>
                    </a:solidFill>
                    <a:latin typeface="+mn-lt"/>
                    <a:ea typeface="+mn-ea"/>
                    <a:cs typeface="+mn-cs"/>
                  </a:defRPr>
                </a:lvl1pPr>
                <a:lvl2pPr marL="0" marR="0" indent="0" algn="l" defTabSz="932742" rtl="0" eaLnBrk="1" fontAlgn="auto" latinLnBrk="0" hangingPunct="1">
                  <a:lnSpc>
                    <a:spcPct val="90000"/>
                  </a:lnSpc>
                  <a:spcBef>
                    <a:spcPct val="2000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1" indent="0" algn="ctr" defTabSz="932742" rtl="0" eaLnBrk="1" fontAlgn="auto" latinLnBrk="0" hangingPunct="1">
                  <a:lnSpc>
                    <a:spcPct val="90000"/>
                  </a:lnSpc>
                  <a:spcBef>
                    <a:spcPts val="6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gradFill>
                      <a:gsLst>
                        <a:gs pos="41204">
                          <a:srgbClr val="1A1A1A"/>
                        </a:gs>
                        <a:gs pos="59000">
                          <a:srgbClr val="1A1A1A"/>
                        </a:gs>
                      </a:gsLst>
                      <a:lin ang="5400000" scaled="1"/>
                    </a:gradFill>
                    <a:effectLst/>
                    <a:uLnTx/>
                    <a:uFillTx/>
                    <a:latin typeface="Segoe UI"/>
                    <a:ea typeface="+mn-ea"/>
                    <a:cs typeface="+mn-cs"/>
                  </a:rPr>
                  <a:t>Billions of messages</a:t>
                </a:r>
              </a:p>
              <a:p>
                <a:pPr marL="0" marR="0" lvl="1" indent="0" algn="ctr" defTabSz="932742" rtl="0" eaLnBrk="1" fontAlgn="auto" latinLnBrk="0" hangingPunct="1">
                  <a:lnSpc>
                    <a:spcPct val="90000"/>
                  </a:lnSpc>
                  <a:spcBef>
                    <a:spcPts val="6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gradFill>
                      <a:gsLst>
                        <a:gs pos="41204">
                          <a:srgbClr val="1A1A1A"/>
                        </a:gs>
                        <a:gs pos="59000">
                          <a:srgbClr val="1A1A1A"/>
                        </a:gs>
                      </a:gsLst>
                      <a:lin ang="5400000" scaled="1"/>
                    </a:gradFill>
                    <a:effectLst/>
                    <a:uLnTx/>
                    <a:uFillTx/>
                    <a:latin typeface="Segoe UI"/>
                    <a:ea typeface="+mn-ea"/>
                    <a:cs typeface="+mn-cs"/>
                  </a:rPr>
                  <a:t>Scale up and down</a:t>
                </a:r>
              </a:p>
              <a:p>
                <a:pPr marL="0" marR="0" lvl="1" indent="0" algn="ctr" defTabSz="932742" rtl="0" eaLnBrk="1" fontAlgn="auto" latinLnBrk="0" hangingPunct="1">
                  <a:lnSpc>
                    <a:spcPct val="90000"/>
                  </a:lnSpc>
                  <a:spcBef>
                    <a:spcPts val="6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gradFill>
                      <a:gsLst>
                        <a:gs pos="41204">
                          <a:srgbClr val="1A1A1A"/>
                        </a:gs>
                        <a:gs pos="59000">
                          <a:srgbClr val="1A1A1A"/>
                        </a:gs>
                      </a:gsLst>
                      <a:lin ang="5400000" scaled="1"/>
                    </a:gradFill>
                    <a:effectLst/>
                    <a:uLnTx/>
                    <a:uFillTx/>
                    <a:latin typeface="Segoe UI"/>
                    <a:ea typeface="+mn-ea"/>
                    <a:cs typeface="+mn-cs"/>
                  </a:rPr>
                  <a:t>Declarative message routes</a:t>
                </a:r>
              </a:p>
              <a:p>
                <a:pPr marL="0" marR="0" lvl="1" indent="0" algn="ctr" defTabSz="932742" rtl="0" eaLnBrk="1" fontAlgn="auto" latinLnBrk="0" hangingPunct="1">
                  <a:lnSpc>
                    <a:spcPct val="90000"/>
                  </a:lnSpc>
                  <a:spcBef>
                    <a:spcPts val="6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gradFill>
                      <a:gsLst>
                        <a:gs pos="41204">
                          <a:srgbClr val="1A1A1A"/>
                        </a:gs>
                        <a:gs pos="59000">
                          <a:srgbClr val="1A1A1A"/>
                        </a:gs>
                      </a:gsLst>
                      <a:lin ang="5400000" scaled="1"/>
                    </a:gradFill>
                    <a:effectLst/>
                    <a:uLnTx/>
                    <a:uFillTx/>
                    <a:latin typeface="Segoe UI"/>
                    <a:ea typeface="+mn-ea"/>
                    <a:cs typeface="+mn-cs"/>
                  </a:rPr>
                  <a:t>File Upload</a:t>
                </a:r>
              </a:p>
              <a:p>
                <a:pPr marL="0" marR="0" lvl="1" indent="0" algn="ctr" defTabSz="932742" rtl="0" eaLnBrk="1" fontAlgn="auto" latinLnBrk="0" hangingPunct="1">
                  <a:lnSpc>
                    <a:spcPct val="90000"/>
                  </a:lnSpc>
                  <a:spcBef>
                    <a:spcPts val="6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err="1">
                    <a:ln>
                      <a:noFill/>
                    </a:ln>
                    <a:gradFill>
                      <a:gsLst>
                        <a:gs pos="41204">
                          <a:srgbClr val="1A1A1A"/>
                        </a:gs>
                        <a:gs pos="59000">
                          <a:srgbClr val="1A1A1A"/>
                        </a:gs>
                      </a:gsLst>
                      <a:lin ang="5400000" scaled="1"/>
                    </a:gradFill>
                    <a:effectLst/>
                    <a:uLnTx/>
                    <a:uFillTx/>
                    <a:latin typeface="Segoe UI"/>
                    <a:ea typeface="+mn-ea"/>
                    <a:cs typeface="+mn-cs"/>
                  </a:rPr>
                  <a:t>WebSockets</a:t>
                </a:r>
                <a:r>
                  <a:rPr kumimoji="0" lang="en-US" sz="1400" b="0" i="0" u="none" strike="noStrike" kern="1200" cap="none" spc="0" normalizeH="0" baseline="0" noProof="0">
                    <a:ln>
                      <a:noFill/>
                    </a:ln>
                    <a:gradFill>
                      <a:gsLst>
                        <a:gs pos="41204">
                          <a:srgbClr val="1A1A1A"/>
                        </a:gs>
                        <a:gs pos="59000">
                          <a:srgbClr val="1A1A1A"/>
                        </a:gs>
                      </a:gsLst>
                      <a:lin ang="5400000" scaled="1"/>
                    </a:gradFill>
                    <a:effectLst/>
                    <a:uLnTx/>
                    <a:uFillTx/>
                    <a:latin typeface="Segoe UI"/>
                    <a:ea typeface="+mn-ea"/>
                    <a:cs typeface="+mn-cs"/>
                  </a:rPr>
                  <a:t> and Multiplexing</a:t>
                </a:r>
              </a:p>
              <a:p>
                <a:pPr marL="0" marR="0" lvl="1" indent="0" algn="ctr" defTabSz="932742" rtl="0" eaLnBrk="1" fontAlgn="auto" latinLnBrk="0" hangingPunct="1">
                  <a:lnSpc>
                    <a:spcPct val="90000"/>
                  </a:lnSpc>
                  <a:spcBef>
                    <a:spcPts val="6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gradFill>
                      <a:gsLst>
                        <a:gs pos="41204">
                          <a:srgbClr val="1A1A1A"/>
                        </a:gs>
                        <a:gs pos="59000">
                          <a:srgbClr val="1A1A1A"/>
                        </a:gs>
                      </a:gsLst>
                      <a:lin ang="5400000" scaled="1"/>
                    </a:gradFill>
                    <a:effectLst/>
                    <a:uLnTx/>
                    <a:uFillTx/>
                    <a:latin typeface="Segoe UI"/>
                    <a:ea typeface="+mn-ea"/>
                    <a:cs typeface="+mn-cs"/>
                  </a:rPr>
                  <a:t>Azure Monitor</a:t>
                </a:r>
              </a:p>
              <a:p>
                <a:pPr marL="0" marR="0" lvl="1" indent="0" algn="ctr" defTabSz="932742" rtl="0" eaLnBrk="1" fontAlgn="auto" latinLnBrk="0" hangingPunct="1">
                  <a:lnSpc>
                    <a:spcPct val="90000"/>
                  </a:lnSpc>
                  <a:spcBef>
                    <a:spcPts val="6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gradFill>
                      <a:gsLst>
                        <a:gs pos="41204">
                          <a:srgbClr val="1A1A1A"/>
                        </a:gs>
                        <a:gs pos="59000">
                          <a:srgbClr val="1A1A1A"/>
                        </a:gs>
                      </a:gsLst>
                      <a:lin ang="5400000" scaled="1"/>
                    </a:gradFill>
                    <a:effectLst/>
                    <a:uLnTx/>
                    <a:uFillTx/>
                    <a:latin typeface="Segoe UI"/>
                    <a:ea typeface="+mn-ea"/>
                    <a:cs typeface="+mn-cs"/>
                  </a:rPr>
                  <a:t>Azure Resource Health</a:t>
                </a:r>
              </a:p>
              <a:p>
                <a:pPr marL="0" marR="0" lvl="1" indent="0" algn="ctr" defTabSz="932742" rtl="0" eaLnBrk="1" fontAlgn="auto" latinLnBrk="0" hangingPunct="1">
                  <a:lnSpc>
                    <a:spcPct val="90000"/>
                  </a:lnSpc>
                  <a:spcBef>
                    <a:spcPts val="6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gradFill>
                      <a:gsLst>
                        <a:gs pos="41204">
                          <a:srgbClr val="1A1A1A"/>
                        </a:gs>
                        <a:gs pos="59000">
                          <a:srgbClr val="1A1A1A"/>
                        </a:gs>
                      </a:gsLst>
                      <a:lin ang="5400000" scaled="1"/>
                    </a:gradFill>
                    <a:effectLst/>
                    <a:uLnTx/>
                    <a:uFillTx/>
                    <a:latin typeface="Segoe UI"/>
                    <a:ea typeface="+mn-ea"/>
                    <a:cs typeface="+mn-cs"/>
                  </a:rPr>
                  <a:t>Configuration management</a:t>
                </a:r>
              </a:p>
            </p:txBody>
          </p:sp>
        </p:grpSp>
        <p:grpSp>
          <p:nvGrpSpPr>
            <p:cNvPr id="50" name="Group 49">
              <a:extLst>
                <a:ext uri="{FF2B5EF4-FFF2-40B4-BE49-F238E27FC236}">
                  <a16:creationId xmlns:a16="http://schemas.microsoft.com/office/drawing/2014/main" id="{F32D9CC8-D8EF-49AD-B235-B59D72D033EB}"/>
                </a:ext>
              </a:extLst>
            </p:cNvPr>
            <p:cNvGrpSpPr>
              <a:grpSpLocks noChangeAspect="1"/>
            </p:cNvGrpSpPr>
            <p:nvPr/>
          </p:nvGrpSpPr>
          <p:grpSpPr>
            <a:xfrm>
              <a:off x="5496681" y="2638218"/>
              <a:ext cx="2770360" cy="3064273"/>
              <a:chOff x="8454450" y="1981270"/>
              <a:chExt cx="2997148" cy="4127153"/>
            </a:xfrm>
          </p:grpSpPr>
          <p:sp>
            <p:nvSpPr>
              <p:cNvPr id="5" name="Text Placeholder 8">
                <a:extLst>
                  <a:ext uri="{FF2B5EF4-FFF2-40B4-BE49-F238E27FC236}">
                    <a16:creationId xmlns:a16="http://schemas.microsoft.com/office/drawing/2014/main" id="{771CD0D6-3E69-433D-BE2E-858DF7F95ED3}"/>
                  </a:ext>
                </a:extLst>
              </p:cNvPr>
              <p:cNvSpPr txBox="1">
                <a:spLocks/>
              </p:cNvSpPr>
              <p:nvPr/>
            </p:nvSpPr>
            <p:spPr>
              <a:xfrm>
                <a:off x="8524865" y="1981270"/>
                <a:ext cx="2888610" cy="695828"/>
              </a:xfrm>
              <a:prstGeom prst="rect">
                <a:avLst/>
              </a:prstGeom>
            </p:spPr>
            <p:txBody>
              <a:bodyPr wrap="square" lIns="182880" tIns="0" rIns="182880" bIns="182880"/>
              <a:lstStyle>
                <a:lvl1pPr marL="0" indent="0" algn="l" defTabSz="271902" rtl="0" eaLnBrk="1" latinLnBrk="0" hangingPunct="1">
                  <a:lnSpc>
                    <a:spcPct val="100000"/>
                  </a:lnSpc>
                  <a:spcBef>
                    <a:spcPts val="0"/>
                  </a:spcBef>
                  <a:spcAft>
                    <a:spcPts val="600"/>
                  </a:spcAft>
                  <a:buFont typeface="Arial" panose="020B0604020202020204" pitchFamily="34" charset="0"/>
                  <a:buNone/>
                  <a:defRPr sz="2400" kern="1200">
                    <a:solidFill>
                      <a:schemeClr val="tx1"/>
                    </a:solidFill>
                    <a:latin typeface="+mn-lt"/>
                    <a:ea typeface="+mn-ea"/>
                    <a:cs typeface="+mn-cs"/>
                  </a:defRPr>
                </a:lvl1pPr>
                <a:lvl2pPr marL="10709" indent="0" algn="l" defTabSz="271902" rtl="0" eaLnBrk="1" latinLnBrk="0" hangingPunct="1">
                  <a:lnSpc>
                    <a:spcPct val="1000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2pPr>
                <a:lvl3pPr marL="339878" indent="-67976" algn="l" defTabSz="271902" rtl="0" eaLnBrk="1" latinLnBrk="0" hangingPunct="1">
                  <a:lnSpc>
                    <a:spcPct val="10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3pPr>
                <a:lvl4pPr marL="475830" indent="-67976" algn="l" defTabSz="271902" rtl="0" eaLnBrk="1" latinLnBrk="0" hangingPunct="1">
                  <a:lnSpc>
                    <a:spcPct val="100000"/>
                  </a:lnSpc>
                  <a:spcBef>
                    <a:spcPts val="0"/>
                  </a:spcBef>
                  <a:spcAft>
                    <a:spcPts val="600"/>
                  </a:spcAft>
                  <a:buFont typeface="Arial" panose="020B0604020202020204" pitchFamily="34" charset="0"/>
                  <a:buChar char="•"/>
                  <a:defRPr sz="1400" kern="1200">
                    <a:solidFill>
                      <a:schemeClr val="tx1"/>
                    </a:solidFill>
                    <a:latin typeface="+mn-lt"/>
                    <a:ea typeface="+mn-ea"/>
                    <a:cs typeface="+mn-cs"/>
                  </a:defRPr>
                </a:lvl4pPr>
                <a:lvl5pPr marL="611780" indent="-67976" algn="l" defTabSz="271902" rtl="0" eaLnBrk="1" latinLnBrk="0" hangingPunct="1">
                  <a:lnSpc>
                    <a:spcPct val="100000"/>
                  </a:lnSpc>
                  <a:spcBef>
                    <a:spcPts val="0"/>
                  </a:spcBef>
                  <a:spcAft>
                    <a:spcPts val="600"/>
                  </a:spcAft>
                  <a:buFont typeface="Arial" panose="020B0604020202020204" pitchFamily="34" charset="0"/>
                  <a:buChar char="•"/>
                  <a:defRPr sz="1200" kern="1200">
                    <a:solidFill>
                      <a:schemeClr val="tx1"/>
                    </a:solidFill>
                    <a:latin typeface="+mn-lt"/>
                    <a:ea typeface="+mn-ea"/>
                    <a:cs typeface="+mn-cs"/>
                  </a:defRPr>
                </a:lvl5pPr>
                <a:lvl6pPr marL="747732" indent="-67976" algn="l" defTabSz="271902" rtl="0" eaLnBrk="1" latinLnBrk="0" hangingPunct="1">
                  <a:lnSpc>
                    <a:spcPct val="90000"/>
                  </a:lnSpc>
                  <a:spcBef>
                    <a:spcPts val="149"/>
                  </a:spcBef>
                  <a:buFont typeface="Arial" panose="020B0604020202020204" pitchFamily="34" charset="0"/>
                  <a:buChar char="•"/>
                  <a:defRPr sz="535" kern="1200">
                    <a:solidFill>
                      <a:schemeClr val="tx1"/>
                    </a:solidFill>
                    <a:latin typeface="+mn-lt"/>
                    <a:ea typeface="+mn-ea"/>
                    <a:cs typeface="+mn-cs"/>
                  </a:defRPr>
                </a:lvl6pPr>
                <a:lvl7pPr marL="883683" indent="-67976" algn="l" defTabSz="271902" rtl="0" eaLnBrk="1" latinLnBrk="0" hangingPunct="1">
                  <a:lnSpc>
                    <a:spcPct val="90000"/>
                  </a:lnSpc>
                  <a:spcBef>
                    <a:spcPts val="149"/>
                  </a:spcBef>
                  <a:buFont typeface="Arial" panose="020B0604020202020204" pitchFamily="34" charset="0"/>
                  <a:buChar char="•"/>
                  <a:defRPr sz="535" kern="1200">
                    <a:solidFill>
                      <a:schemeClr val="tx1"/>
                    </a:solidFill>
                    <a:latin typeface="+mn-lt"/>
                    <a:ea typeface="+mn-ea"/>
                    <a:cs typeface="+mn-cs"/>
                  </a:defRPr>
                </a:lvl7pPr>
                <a:lvl8pPr marL="1019634" indent="-67976" algn="l" defTabSz="271902" rtl="0" eaLnBrk="1" latinLnBrk="0" hangingPunct="1">
                  <a:lnSpc>
                    <a:spcPct val="90000"/>
                  </a:lnSpc>
                  <a:spcBef>
                    <a:spcPts val="149"/>
                  </a:spcBef>
                  <a:buFont typeface="Arial" panose="020B0604020202020204" pitchFamily="34" charset="0"/>
                  <a:buChar char="•"/>
                  <a:defRPr sz="535" kern="1200">
                    <a:solidFill>
                      <a:schemeClr val="tx1"/>
                    </a:solidFill>
                    <a:latin typeface="+mn-lt"/>
                    <a:ea typeface="+mn-ea"/>
                    <a:cs typeface="+mn-cs"/>
                  </a:defRPr>
                </a:lvl8pPr>
                <a:lvl9pPr marL="1155585" indent="-67976" algn="l" defTabSz="271902" rtl="0" eaLnBrk="1" latinLnBrk="0" hangingPunct="1">
                  <a:lnSpc>
                    <a:spcPct val="90000"/>
                  </a:lnSpc>
                  <a:spcBef>
                    <a:spcPts val="149"/>
                  </a:spcBef>
                  <a:buFont typeface="Arial" panose="020B0604020202020204" pitchFamily="34" charset="0"/>
                  <a:buChar char="•"/>
                  <a:defRPr sz="535" kern="1200">
                    <a:solidFill>
                      <a:schemeClr val="tx1"/>
                    </a:solidFill>
                    <a:latin typeface="+mn-lt"/>
                    <a:ea typeface="+mn-ea"/>
                    <a:cs typeface="+mn-cs"/>
                  </a:defRPr>
                </a:lvl9pPr>
              </a:lstStyle>
              <a:p>
                <a:pPr marL="0" marR="0" lvl="0" indent="0" algn="ctr" defTabSz="271902" rtl="0" eaLnBrk="1" fontAlgn="auto" latinLnBrk="0" hangingPunct="1">
                  <a:lnSpc>
                    <a:spcPct val="90000"/>
                  </a:lnSpc>
                  <a:spcBef>
                    <a:spcPts val="600"/>
                  </a:spcBef>
                  <a:spcAft>
                    <a:spcPts val="0"/>
                  </a:spcAft>
                  <a:buClrTx/>
                  <a:buSzTx/>
                  <a:buFont typeface="Arial" panose="020B0604020202020204" pitchFamily="34" charset="0"/>
                  <a:buNone/>
                  <a:tabLst/>
                  <a:defRPr/>
                </a:pPr>
                <a:r>
                  <a:rPr kumimoji="0" lang="en-US" sz="1800" b="0" i="0" u="none" strike="noStrike" kern="1200" cap="none" spc="0" normalizeH="0" baseline="0" noProof="0">
                    <a:ln>
                      <a:noFill/>
                    </a:ln>
                    <a:gradFill>
                      <a:gsLst>
                        <a:gs pos="41204">
                          <a:srgbClr val="1A1A1A"/>
                        </a:gs>
                        <a:gs pos="59000">
                          <a:srgbClr val="1A1A1A"/>
                        </a:gs>
                      </a:gsLst>
                      <a:lin ang="5400000" scaled="1"/>
                    </a:gradFill>
                    <a:effectLst/>
                    <a:uLnTx/>
                    <a:uFillTx/>
                    <a:latin typeface="Segoe UI Semibold" panose="020B0702040204020203" pitchFamily="34" charset="0"/>
                    <a:ea typeface="+mn-ea"/>
                    <a:cs typeface="Segoe UI Semibold" panose="020B0702040204020203" pitchFamily="34" charset="0"/>
                  </a:rPr>
                  <a:t>End-to-end </a:t>
                </a:r>
                <a:br>
                  <a:rPr kumimoji="0" lang="en-US" sz="1800" b="0" i="0" u="none" strike="noStrike" kern="1200" cap="none" spc="0" normalizeH="0" baseline="0" noProof="0">
                    <a:ln>
                      <a:noFill/>
                    </a:ln>
                    <a:gradFill>
                      <a:gsLst>
                        <a:gs pos="41204">
                          <a:srgbClr val="1A1A1A"/>
                        </a:gs>
                        <a:gs pos="59000">
                          <a:srgbClr val="1A1A1A"/>
                        </a:gs>
                      </a:gsLst>
                      <a:lin ang="5400000" scaled="1"/>
                    </a:gradFill>
                    <a:effectLst/>
                    <a:uLnTx/>
                    <a:uFillTx/>
                    <a:latin typeface="Segoe UI Semibold" panose="020B0702040204020203" pitchFamily="34" charset="0"/>
                    <a:ea typeface="+mn-ea"/>
                    <a:cs typeface="Segoe UI Semibold" panose="020B0702040204020203" pitchFamily="34" charset="0"/>
                  </a:rPr>
                </a:br>
                <a:r>
                  <a:rPr kumimoji="0" lang="en-US" sz="1800" b="0" i="0" u="none" strike="noStrike" kern="1200" cap="none" spc="0" normalizeH="0" baseline="0" noProof="0">
                    <a:ln>
                      <a:noFill/>
                    </a:ln>
                    <a:gradFill>
                      <a:gsLst>
                        <a:gs pos="41204">
                          <a:srgbClr val="1A1A1A"/>
                        </a:gs>
                        <a:gs pos="59000">
                          <a:srgbClr val="1A1A1A"/>
                        </a:gs>
                      </a:gsLst>
                      <a:lin ang="5400000" scaled="1"/>
                    </a:gradFill>
                    <a:effectLst/>
                    <a:uLnTx/>
                    <a:uFillTx/>
                    <a:latin typeface="Segoe UI Semibold" panose="020B0702040204020203" pitchFamily="34" charset="0"/>
                    <a:ea typeface="+mn-ea"/>
                    <a:cs typeface="Segoe UI Semibold" panose="020B0702040204020203" pitchFamily="34" charset="0"/>
                  </a:rPr>
                  <a:t>security</a:t>
                </a:r>
              </a:p>
              <a:p>
                <a:pPr marL="0" marR="0" lvl="0" indent="0" algn="ctr" defTabSz="271902" rtl="0" eaLnBrk="1" fontAlgn="auto" latinLnBrk="0" hangingPunct="1">
                  <a:lnSpc>
                    <a:spcPct val="90000"/>
                  </a:lnSpc>
                  <a:spcBef>
                    <a:spcPts val="600"/>
                  </a:spcBef>
                  <a:spcAft>
                    <a:spcPts val="0"/>
                  </a:spcAft>
                  <a:buClrTx/>
                  <a:buSzTx/>
                  <a:buFont typeface="Arial" panose="020B0604020202020204" pitchFamily="34" charset="0"/>
                  <a:buNone/>
                  <a:tabLst/>
                  <a:defRPr/>
                </a:pPr>
                <a:endParaRPr kumimoji="0" lang="en-US" sz="1800" b="0" i="0" u="none" strike="noStrike" kern="1200" cap="none" spc="0" normalizeH="0" baseline="0" noProof="0">
                  <a:ln>
                    <a:noFill/>
                  </a:ln>
                  <a:gradFill>
                    <a:gsLst>
                      <a:gs pos="41204">
                        <a:srgbClr val="1A1A1A"/>
                      </a:gs>
                      <a:gs pos="59000">
                        <a:srgbClr val="1A1A1A"/>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43" name="Text Placeholder 8">
                <a:extLst>
                  <a:ext uri="{FF2B5EF4-FFF2-40B4-BE49-F238E27FC236}">
                    <a16:creationId xmlns:a16="http://schemas.microsoft.com/office/drawing/2014/main" id="{A626FA1A-11CF-41DB-A06F-C765D00B80CC}"/>
                  </a:ext>
                </a:extLst>
              </p:cNvPr>
              <p:cNvSpPr txBox="1">
                <a:spLocks/>
              </p:cNvSpPr>
              <p:nvPr/>
            </p:nvSpPr>
            <p:spPr>
              <a:xfrm>
                <a:off x="8454450" y="3045027"/>
                <a:ext cx="2997148" cy="3063396"/>
              </a:xfrm>
              <a:prstGeom prst="rect">
                <a:avLst/>
              </a:prstGeom>
            </p:spPr>
            <p:txBody>
              <a:bodyPr vert="horz" wrap="square" lIns="182880" tIns="0" rIns="182880" bIns="182880" rtlCol="0">
                <a:spAutoFit/>
              </a:bodyPr>
              <a:lstStyle>
                <a:lvl1pPr marL="0" marR="0" indent="0" algn="l" defTabSz="932742" rtl="0" eaLnBrk="1" fontAlgn="auto" latinLnBrk="0" hangingPunct="1">
                  <a:lnSpc>
                    <a:spcPct val="90000"/>
                  </a:lnSpc>
                  <a:spcBef>
                    <a:spcPts val="1800"/>
                  </a:spcBef>
                  <a:spcAft>
                    <a:spcPts val="0"/>
                  </a:spcAft>
                  <a:buClrTx/>
                  <a:buSzPct val="90000"/>
                  <a:buFont typeface="Wingdings" panose="05000000000000000000" pitchFamily="2" charset="2"/>
                  <a:buNone/>
                  <a:tabLst/>
                  <a:defRPr sz="2000" kern="1200" spc="0" baseline="0">
                    <a:solidFill>
                      <a:schemeClr val="tx2"/>
                    </a:solidFill>
                    <a:latin typeface="+mn-lt"/>
                    <a:ea typeface="+mn-ea"/>
                    <a:cs typeface="+mn-cs"/>
                  </a:defRPr>
                </a:lvl1pPr>
                <a:lvl2pPr marL="0" marR="0" indent="0" algn="l" defTabSz="932742" rtl="0" eaLnBrk="1" fontAlgn="auto" latinLnBrk="0" hangingPunct="1">
                  <a:lnSpc>
                    <a:spcPct val="90000"/>
                  </a:lnSpc>
                  <a:spcBef>
                    <a:spcPct val="2000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1" indent="0" algn="ctr" defTabSz="932742" rtl="0" eaLnBrk="1" fontAlgn="auto" latinLnBrk="0" hangingPunct="1">
                  <a:lnSpc>
                    <a:spcPct val="90000"/>
                  </a:lnSpc>
                  <a:spcBef>
                    <a:spcPts val="6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gradFill>
                      <a:gsLst>
                        <a:gs pos="41204">
                          <a:srgbClr val="1A1A1A"/>
                        </a:gs>
                        <a:gs pos="59000">
                          <a:srgbClr val="1A1A1A"/>
                        </a:gs>
                      </a:gsLst>
                      <a:lin ang="5400000" scaled="1"/>
                    </a:gradFill>
                    <a:effectLst/>
                    <a:uLnTx/>
                    <a:uFillTx/>
                    <a:latin typeface="Segoe UI"/>
                    <a:ea typeface="+mn-ea"/>
                    <a:cs typeface="+mn-cs"/>
                  </a:rPr>
                  <a:t>Per device certificates</a:t>
                </a:r>
              </a:p>
              <a:p>
                <a:pPr marL="0" marR="0" lvl="1" indent="0" algn="ctr" defTabSz="932742" rtl="0" eaLnBrk="1" fontAlgn="auto" latinLnBrk="0" hangingPunct="1">
                  <a:lnSpc>
                    <a:spcPct val="90000"/>
                  </a:lnSpc>
                  <a:spcBef>
                    <a:spcPts val="6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gradFill>
                      <a:gsLst>
                        <a:gs pos="41204">
                          <a:srgbClr val="1A1A1A"/>
                        </a:gs>
                        <a:gs pos="59000">
                          <a:srgbClr val="1A1A1A"/>
                        </a:gs>
                      </a:gsLst>
                      <a:lin ang="5400000" scaled="1"/>
                    </a:gradFill>
                    <a:effectLst/>
                    <a:uLnTx/>
                    <a:uFillTx/>
                    <a:latin typeface="Segoe UI"/>
                    <a:ea typeface="+mn-ea"/>
                    <a:cs typeface="+mn-cs"/>
                  </a:rPr>
                  <a:t>Per device enable/disable</a:t>
                </a:r>
              </a:p>
              <a:p>
                <a:pPr marL="0" marR="0" lvl="1" indent="0" algn="ctr" defTabSz="932742" rtl="0" eaLnBrk="1" fontAlgn="auto" latinLnBrk="0" hangingPunct="1">
                  <a:lnSpc>
                    <a:spcPct val="90000"/>
                  </a:lnSpc>
                  <a:spcBef>
                    <a:spcPts val="6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gradFill>
                      <a:gsLst>
                        <a:gs pos="41204">
                          <a:srgbClr val="1A1A1A"/>
                        </a:gs>
                        <a:gs pos="59000">
                          <a:srgbClr val="1A1A1A"/>
                        </a:gs>
                      </a:gsLst>
                      <a:lin ang="5400000" scaled="1"/>
                    </a:gradFill>
                    <a:effectLst/>
                    <a:uLnTx/>
                    <a:uFillTx/>
                    <a:latin typeface="Segoe UI"/>
                    <a:ea typeface="+mn-ea"/>
                    <a:cs typeface="+mn-cs"/>
                  </a:rPr>
                  <a:t>TLS security</a:t>
                </a:r>
              </a:p>
              <a:p>
                <a:pPr marL="0" marR="0" lvl="1" indent="0" algn="ctr" defTabSz="932742" rtl="0" eaLnBrk="1" fontAlgn="auto" latinLnBrk="0" hangingPunct="1">
                  <a:lnSpc>
                    <a:spcPct val="90000"/>
                  </a:lnSpc>
                  <a:spcBef>
                    <a:spcPts val="6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gradFill>
                      <a:gsLst>
                        <a:gs pos="41204">
                          <a:srgbClr val="1A1A1A"/>
                        </a:gs>
                        <a:gs pos="59000">
                          <a:srgbClr val="1A1A1A"/>
                        </a:gs>
                      </a:gsLst>
                      <a:lin ang="5400000" scaled="1"/>
                    </a:gradFill>
                    <a:effectLst/>
                    <a:uLnTx/>
                    <a:uFillTx/>
                    <a:latin typeface="Segoe UI"/>
                    <a:ea typeface="+mn-ea"/>
                    <a:cs typeface="+mn-cs"/>
                  </a:rPr>
                  <a:t>X.509 support</a:t>
                </a:r>
              </a:p>
              <a:p>
                <a:pPr marL="0" marR="0" lvl="1" indent="0" algn="ctr" defTabSz="932742" rtl="0" eaLnBrk="1" fontAlgn="auto" latinLnBrk="0" hangingPunct="1">
                  <a:lnSpc>
                    <a:spcPct val="90000"/>
                  </a:lnSpc>
                  <a:spcBef>
                    <a:spcPts val="6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gradFill>
                      <a:gsLst>
                        <a:gs pos="41204">
                          <a:srgbClr val="1A1A1A"/>
                        </a:gs>
                        <a:gs pos="59000">
                          <a:srgbClr val="1A1A1A"/>
                        </a:gs>
                      </a:gsLst>
                      <a:lin ang="5400000" scaled="1"/>
                    </a:gradFill>
                    <a:effectLst/>
                    <a:uLnTx/>
                    <a:uFillTx/>
                    <a:latin typeface="Segoe UI"/>
                    <a:ea typeface="+mn-ea"/>
                    <a:cs typeface="+mn-cs"/>
                  </a:rPr>
                  <a:t>IP whitelisting/blacklisting</a:t>
                </a:r>
              </a:p>
              <a:p>
                <a:pPr marL="0" marR="0" lvl="1" indent="0" algn="ctr" defTabSz="932742" rtl="0" eaLnBrk="1" fontAlgn="auto" latinLnBrk="0" hangingPunct="1">
                  <a:lnSpc>
                    <a:spcPct val="90000"/>
                  </a:lnSpc>
                  <a:spcBef>
                    <a:spcPts val="6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gradFill>
                      <a:gsLst>
                        <a:gs pos="41204">
                          <a:srgbClr val="1A1A1A"/>
                        </a:gs>
                        <a:gs pos="59000">
                          <a:srgbClr val="1A1A1A"/>
                        </a:gs>
                      </a:gsLst>
                      <a:lin ang="5400000" scaled="1"/>
                    </a:gradFill>
                    <a:effectLst/>
                    <a:uLnTx/>
                    <a:uFillTx/>
                    <a:latin typeface="Segoe UI"/>
                    <a:ea typeface="+mn-ea"/>
                    <a:cs typeface="+mn-cs"/>
                  </a:rPr>
                  <a:t>Shared access polices</a:t>
                </a:r>
              </a:p>
              <a:p>
                <a:pPr marL="0" marR="0" lvl="1" indent="0" algn="ctr" defTabSz="932742" rtl="0" eaLnBrk="1" fontAlgn="auto" latinLnBrk="0" hangingPunct="1">
                  <a:lnSpc>
                    <a:spcPct val="90000"/>
                  </a:lnSpc>
                  <a:spcBef>
                    <a:spcPts val="6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gradFill>
                      <a:gsLst>
                        <a:gs pos="41204">
                          <a:srgbClr val="1A1A1A"/>
                        </a:gs>
                        <a:gs pos="59000">
                          <a:srgbClr val="1A1A1A"/>
                        </a:gs>
                      </a:gsLst>
                      <a:lin ang="5400000" scaled="1"/>
                    </a:gradFill>
                    <a:effectLst/>
                    <a:uLnTx/>
                    <a:uFillTx/>
                    <a:latin typeface="Segoe UI"/>
                    <a:ea typeface="+mn-ea"/>
                    <a:cs typeface="+mn-cs"/>
                  </a:rPr>
                  <a:t>Firmware/software updates</a:t>
                </a:r>
              </a:p>
              <a:p>
                <a:pPr marL="0" marR="0" lvl="1" indent="0" algn="ctr" defTabSz="932742" rtl="0" eaLnBrk="1" fontAlgn="auto" latinLnBrk="0" hangingPunct="1">
                  <a:lnSpc>
                    <a:spcPct val="90000"/>
                  </a:lnSpc>
                  <a:spcBef>
                    <a:spcPts val="6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gradFill>
                      <a:gsLst>
                        <a:gs pos="41204">
                          <a:srgbClr val="1A1A1A"/>
                        </a:gs>
                        <a:gs pos="59000">
                          <a:srgbClr val="1A1A1A"/>
                        </a:gs>
                      </a:gsLst>
                      <a:lin ang="5400000" scaled="1"/>
                    </a:gradFill>
                    <a:effectLst/>
                    <a:uLnTx/>
                    <a:uFillTx/>
                    <a:latin typeface="Segoe UI"/>
                    <a:ea typeface="+mn-ea"/>
                    <a:cs typeface="+mn-cs"/>
                  </a:rPr>
                  <a:t>Azure security center support</a:t>
                </a:r>
              </a:p>
            </p:txBody>
          </p:sp>
        </p:grpSp>
        <p:grpSp>
          <p:nvGrpSpPr>
            <p:cNvPr id="44" name="Group 43">
              <a:extLst>
                <a:ext uri="{FF2B5EF4-FFF2-40B4-BE49-F238E27FC236}">
                  <a16:creationId xmlns:a16="http://schemas.microsoft.com/office/drawing/2014/main" id="{F71C2D6F-3C34-4348-B0E8-02F2C6B4FE44}"/>
                </a:ext>
              </a:extLst>
            </p:cNvPr>
            <p:cNvGrpSpPr>
              <a:grpSpLocks noChangeAspect="1"/>
            </p:cNvGrpSpPr>
            <p:nvPr/>
          </p:nvGrpSpPr>
          <p:grpSpPr>
            <a:xfrm>
              <a:off x="609600" y="2638218"/>
              <a:ext cx="2283172" cy="3241844"/>
              <a:chOff x="537192" y="1981270"/>
              <a:chExt cx="2799005" cy="4366314"/>
            </a:xfrm>
          </p:grpSpPr>
          <p:sp>
            <p:nvSpPr>
              <p:cNvPr id="3" name="Text Placeholder 6">
                <a:extLst>
                  <a:ext uri="{FF2B5EF4-FFF2-40B4-BE49-F238E27FC236}">
                    <a16:creationId xmlns:a16="http://schemas.microsoft.com/office/drawing/2014/main" id="{194DE827-0546-4082-8B0E-CC30D97D90C4}"/>
                  </a:ext>
                </a:extLst>
              </p:cNvPr>
              <p:cNvSpPr txBox="1">
                <a:spLocks/>
              </p:cNvSpPr>
              <p:nvPr/>
            </p:nvSpPr>
            <p:spPr>
              <a:xfrm>
                <a:off x="817439" y="1981270"/>
                <a:ext cx="2507717" cy="695828"/>
              </a:xfrm>
              <a:prstGeom prst="rect">
                <a:avLst/>
              </a:prstGeom>
            </p:spPr>
            <p:txBody>
              <a:bodyPr wrap="square" lIns="182880" tIns="0" rIns="182880" bIns="182880"/>
              <a:lstStyle>
                <a:lvl1pPr marL="0" indent="0" algn="l" defTabSz="271902" rtl="0" eaLnBrk="1" latinLnBrk="0" hangingPunct="1">
                  <a:lnSpc>
                    <a:spcPct val="100000"/>
                  </a:lnSpc>
                  <a:spcBef>
                    <a:spcPts val="0"/>
                  </a:spcBef>
                  <a:spcAft>
                    <a:spcPts val="600"/>
                  </a:spcAft>
                  <a:buFont typeface="Arial" panose="020B0604020202020204" pitchFamily="34" charset="0"/>
                  <a:buNone/>
                  <a:defRPr sz="2400" kern="1200">
                    <a:solidFill>
                      <a:schemeClr val="tx1"/>
                    </a:solidFill>
                    <a:latin typeface="+mn-lt"/>
                    <a:ea typeface="+mn-ea"/>
                    <a:cs typeface="+mn-cs"/>
                  </a:defRPr>
                </a:lvl1pPr>
                <a:lvl2pPr marL="10709" indent="0" algn="l" defTabSz="271902" rtl="0" eaLnBrk="1" latinLnBrk="0" hangingPunct="1">
                  <a:lnSpc>
                    <a:spcPct val="1000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2pPr>
                <a:lvl3pPr marL="339878" indent="-67976" algn="l" defTabSz="271902" rtl="0" eaLnBrk="1" latinLnBrk="0" hangingPunct="1">
                  <a:lnSpc>
                    <a:spcPct val="10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3pPr>
                <a:lvl4pPr marL="475830" indent="-67976" algn="l" defTabSz="271902" rtl="0" eaLnBrk="1" latinLnBrk="0" hangingPunct="1">
                  <a:lnSpc>
                    <a:spcPct val="100000"/>
                  </a:lnSpc>
                  <a:spcBef>
                    <a:spcPts val="0"/>
                  </a:spcBef>
                  <a:spcAft>
                    <a:spcPts val="600"/>
                  </a:spcAft>
                  <a:buFont typeface="Arial" panose="020B0604020202020204" pitchFamily="34" charset="0"/>
                  <a:buChar char="•"/>
                  <a:defRPr sz="1400" kern="1200">
                    <a:solidFill>
                      <a:schemeClr val="tx1"/>
                    </a:solidFill>
                    <a:latin typeface="+mn-lt"/>
                    <a:ea typeface="+mn-ea"/>
                    <a:cs typeface="+mn-cs"/>
                  </a:defRPr>
                </a:lvl4pPr>
                <a:lvl5pPr marL="611780" indent="-67976" algn="l" defTabSz="271902" rtl="0" eaLnBrk="1" latinLnBrk="0" hangingPunct="1">
                  <a:lnSpc>
                    <a:spcPct val="100000"/>
                  </a:lnSpc>
                  <a:spcBef>
                    <a:spcPts val="0"/>
                  </a:spcBef>
                  <a:spcAft>
                    <a:spcPts val="600"/>
                  </a:spcAft>
                  <a:buFont typeface="Arial" panose="020B0604020202020204" pitchFamily="34" charset="0"/>
                  <a:buChar char="•"/>
                  <a:defRPr sz="1200" kern="1200">
                    <a:solidFill>
                      <a:schemeClr val="tx1"/>
                    </a:solidFill>
                    <a:latin typeface="+mn-lt"/>
                    <a:ea typeface="+mn-ea"/>
                    <a:cs typeface="+mn-cs"/>
                  </a:defRPr>
                </a:lvl5pPr>
                <a:lvl6pPr marL="747732" indent="-67976" algn="l" defTabSz="271902" rtl="0" eaLnBrk="1" latinLnBrk="0" hangingPunct="1">
                  <a:lnSpc>
                    <a:spcPct val="90000"/>
                  </a:lnSpc>
                  <a:spcBef>
                    <a:spcPts val="149"/>
                  </a:spcBef>
                  <a:buFont typeface="Arial" panose="020B0604020202020204" pitchFamily="34" charset="0"/>
                  <a:buChar char="•"/>
                  <a:defRPr sz="535" kern="1200">
                    <a:solidFill>
                      <a:schemeClr val="tx1"/>
                    </a:solidFill>
                    <a:latin typeface="+mn-lt"/>
                    <a:ea typeface="+mn-ea"/>
                    <a:cs typeface="+mn-cs"/>
                  </a:defRPr>
                </a:lvl6pPr>
                <a:lvl7pPr marL="883683" indent="-67976" algn="l" defTabSz="271902" rtl="0" eaLnBrk="1" latinLnBrk="0" hangingPunct="1">
                  <a:lnSpc>
                    <a:spcPct val="90000"/>
                  </a:lnSpc>
                  <a:spcBef>
                    <a:spcPts val="149"/>
                  </a:spcBef>
                  <a:buFont typeface="Arial" panose="020B0604020202020204" pitchFamily="34" charset="0"/>
                  <a:buChar char="•"/>
                  <a:defRPr sz="535" kern="1200">
                    <a:solidFill>
                      <a:schemeClr val="tx1"/>
                    </a:solidFill>
                    <a:latin typeface="+mn-lt"/>
                    <a:ea typeface="+mn-ea"/>
                    <a:cs typeface="+mn-cs"/>
                  </a:defRPr>
                </a:lvl7pPr>
                <a:lvl8pPr marL="1019634" indent="-67976" algn="l" defTabSz="271902" rtl="0" eaLnBrk="1" latinLnBrk="0" hangingPunct="1">
                  <a:lnSpc>
                    <a:spcPct val="90000"/>
                  </a:lnSpc>
                  <a:spcBef>
                    <a:spcPts val="149"/>
                  </a:spcBef>
                  <a:buFont typeface="Arial" panose="020B0604020202020204" pitchFamily="34" charset="0"/>
                  <a:buChar char="•"/>
                  <a:defRPr sz="535" kern="1200">
                    <a:solidFill>
                      <a:schemeClr val="tx1"/>
                    </a:solidFill>
                    <a:latin typeface="+mn-lt"/>
                    <a:ea typeface="+mn-ea"/>
                    <a:cs typeface="+mn-cs"/>
                  </a:defRPr>
                </a:lvl8pPr>
                <a:lvl9pPr marL="1155585" indent="-67976" algn="l" defTabSz="271902" rtl="0" eaLnBrk="1" latinLnBrk="0" hangingPunct="1">
                  <a:lnSpc>
                    <a:spcPct val="90000"/>
                  </a:lnSpc>
                  <a:spcBef>
                    <a:spcPts val="149"/>
                  </a:spcBef>
                  <a:buFont typeface="Arial" panose="020B0604020202020204" pitchFamily="34" charset="0"/>
                  <a:buChar char="•"/>
                  <a:defRPr sz="535" kern="1200">
                    <a:solidFill>
                      <a:schemeClr val="tx1"/>
                    </a:solidFill>
                    <a:latin typeface="+mn-lt"/>
                    <a:ea typeface="+mn-ea"/>
                    <a:cs typeface="+mn-cs"/>
                  </a:defRPr>
                </a:lvl9pPr>
              </a:lstStyle>
              <a:p>
                <a:pPr marL="0" marR="0" lvl="0" indent="0" algn="ctr" defTabSz="271902" rtl="0" eaLnBrk="1" fontAlgn="auto" latinLnBrk="0" hangingPunct="1">
                  <a:lnSpc>
                    <a:spcPct val="90000"/>
                  </a:lnSpc>
                  <a:spcBef>
                    <a:spcPts val="600"/>
                  </a:spcBef>
                  <a:spcAft>
                    <a:spcPts val="0"/>
                  </a:spcAft>
                  <a:buClrTx/>
                  <a:buSzTx/>
                  <a:buFont typeface="Arial" panose="020B0604020202020204" pitchFamily="34" charset="0"/>
                  <a:buNone/>
                  <a:tabLst/>
                  <a:defRPr/>
                </a:pPr>
                <a:r>
                  <a:rPr kumimoji="0" lang="en-US" sz="1800" b="0" i="0" u="none" strike="noStrike" kern="1200" cap="none" spc="0" normalizeH="0" baseline="0" noProof="0">
                    <a:ln>
                      <a:noFill/>
                    </a:ln>
                    <a:gradFill>
                      <a:gsLst>
                        <a:gs pos="41204">
                          <a:srgbClr val="1A1A1A"/>
                        </a:gs>
                        <a:gs pos="59000">
                          <a:srgbClr val="1A1A1A"/>
                        </a:gs>
                      </a:gsLst>
                      <a:lin ang="5400000" scaled="1"/>
                    </a:gradFill>
                    <a:effectLst/>
                    <a:uLnTx/>
                    <a:uFillTx/>
                    <a:latin typeface="Segoe UI Semibold" panose="020B0702040204020203" pitchFamily="34" charset="0"/>
                    <a:ea typeface="+mn-ea"/>
                    <a:cs typeface="Segoe UI Semibold" panose="020B0702040204020203" pitchFamily="34" charset="0"/>
                  </a:rPr>
                  <a:t>Bi-directional communication</a:t>
                </a:r>
              </a:p>
              <a:p>
                <a:pPr marL="10709" marR="0" lvl="1" indent="0" algn="ctr" defTabSz="271902" rtl="0" eaLnBrk="1" fontAlgn="auto" latinLnBrk="0" hangingPunct="1">
                  <a:lnSpc>
                    <a:spcPct val="90000"/>
                  </a:lnSpc>
                  <a:spcBef>
                    <a:spcPts val="600"/>
                  </a:spcBef>
                  <a:spcAft>
                    <a:spcPts val="0"/>
                  </a:spcAft>
                  <a:buClrTx/>
                  <a:buSzTx/>
                  <a:buFont typeface="Arial" panose="020B0604020202020204" pitchFamily="34" charset="0"/>
                  <a:buNone/>
                  <a:tabLst/>
                  <a:defRPr/>
                </a:pPr>
                <a:endParaRPr kumimoji="0" lang="en-US" sz="1400" b="0" i="0" u="none" strike="noStrike" kern="1200" cap="none" spc="0" normalizeH="0" baseline="0" noProof="0">
                  <a:ln>
                    <a:noFill/>
                  </a:ln>
                  <a:gradFill>
                    <a:gsLst>
                      <a:gs pos="41204">
                        <a:srgbClr val="1A1A1A"/>
                      </a:gs>
                      <a:gs pos="59000">
                        <a:srgbClr val="1A1A1A"/>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41" name="Text Placeholder 6">
                <a:extLst>
                  <a:ext uri="{FF2B5EF4-FFF2-40B4-BE49-F238E27FC236}">
                    <a16:creationId xmlns:a16="http://schemas.microsoft.com/office/drawing/2014/main" id="{53ED6A37-1297-4A5E-A393-861250E5AA53}"/>
                  </a:ext>
                </a:extLst>
              </p:cNvPr>
              <p:cNvSpPr txBox="1">
                <a:spLocks/>
              </p:cNvSpPr>
              <p:nvPr/>
            </p:nvSpPr>
            <p:spPr>
              <a:xfrm>
                <a:off x="537192" y="3023035"/>
                <a:ext cx="2799005" cy="3324549"/>
              </a:xfrm>
              <a:prstGeom prst="rect">
                <a:avLst/>
              </a:prstGeom>
            </p:spPr>
            <p:txBody>
              <a:bodyPr vert="horz" wrap="square" lIns="182880" tIns="0" rIns="182880" bIns="182880" rtlCol="0">
                <a:spAutoFit/>
              </a:bodyPr>
              <a:lstStyle>
                <a:lvl1pPr marL="0" marR="0" indent="0" algn="l" defTabSz="932742" rtl="0" eaLnBrk="1" fontAlgn="auto" latinLnBrk="0" hangingPunct="1">
                  <a:lnSpc>
                    <a:spcPct val="90000"/>
                  </a:lnSpc>
                  <a:spcBef>
                    <a:spcPts val="1800"/>
                  </a:spcBef>
                  <a:spcAft>
                    <a:spcPts val="0"/>
                  </a:spcAft>
                  <a:buClrTx/>
                  <a:buSzPct val="90000"/>
                  <a:buFont typeface="Wingdings" panose="05000000000000000000" pitchFamily="2" charset="2"/>
                  <a:buNone/>
                  <a:tabLst/>
                  <a:defRPr sz="2000" kern="1200" spc="0" baseline="0">
                    <a:solidFill>
                      <a:schemeClr val="tx2"/>
                    </a:solidFill>
                    <a:latin typeface="+mn-lt"/>
                    <a:ea typeface="+mn-ea"/>
                    <a:cs typeface="+mn-cs"/>
                  </a:defRPr>
                </a:lvl1pPr>
                <a:lvl2pPr marL="0" marR="0" indent="0" algn="l" defTabSz="932742" rtl="0" eaLnBrk="1" fontAlgn="auto" latinLnBrk="0" hangingPunct="1">
                  <a:lnSpc>
                    <a:spcPct val="90000"/>
                  </a:lnSpc>
                  <a:spcBef>
                    <a:spcPct val="2000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1" indent="0" algn="ctr" defTabSz="932742" rtl="0" eaLnBrk="1" fontAlgn="auto" latinLnBrk="0" hangingPunct="1">
                  <a:lnSpc>
                    <a:spcPct val="90000"/>
                  </a:lnSpc>
                  <a:spcBef>
                    <a:spcPts val="6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gradFill>
                      <a:gsLst>
                        <a:gs pos="41204">
                          <a:srgbClr val="1A1A1A"/>
                        </a:gs>
                        <a:gs pos="59000">
                          <a:srgbClr val="1A1A1A"/>
                        </a:gs>
                      </a:gsLst>
                      <a:lin ang="5400000" scaled="1"/>
                    </a:gradFill>
                    <a:effectLst/>
                    <a:uLnTx/>
                    <a:uFillTx/>
                    <a:latin typeface="Segoe UI"/>
                    <a:ea typeface="+mn-ea"/>
                    <a:cs typeface="+mn-cs"/>
                  </a:rPr>
                  <a:t>Millions of devices</a:t>
                </a:r>
              </a:p>
              <a:p>
                <a:pPr marL="0" marR="0" lvl="1" indent="0" algn="ctr" defTabSz="932742" rtl="0" eaLnBrk="1" fontAlgn="auto" latinLnBrk="0" hangingPunct="1">
                  <a:lnSpc>
                    <a:spcPct val="90000"/>
                  </a:lnSpc>
                  <a:spcBef>
                    <a:spcPts val="6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gradFill>
                      <a:gsLst>
                        <a:gs pos="41204">
                          <a:srgbClr val="1A1A1A"/>
                        </a:gs>
                        <a:gs pos="59000">
                          <a:srgbClr val="1A1A1A"/>
                        </a:gs>
                      </a:gsLst>
                      <a:lin ang="5400000" scaled="1"/>
                    </a:gradFill>
                    <a:effectLst/>
                    <a:uLnTx/>
                    <a:uFillTx/>
                    <a:latin typeface="Segoe UI"/>
                    <a:ea typeface="+mn-ea"/>
                    <a:cs typeface="+mn-cs"/>
                  </a:rPr>
                  <a:t>Multi-language, open </a:t>
                </a:r>
                <a:br>
                  <a:rPr kumimoji="0" lang="en-US" sz="1400" b="0" i="0" u="none" strike="noStrike" kern="1200" cap="none" spc="0" normalizeH="0" baseline="0" noProof="0">
                    <a:ln>
                      <a:noFill/>
                    </a:ln>
                    <a:gradFill>
                      <a:gsLst>
                        <a:gs pos="41204">
                          <a:srgbClr val="1A1A1A"/>
                        </a:gs>
                        <a:gs pos="59000">
                          <a:srgbClr val="1A1A1A"/>
                        </a:gs>
                      </a:gsLst>
                      <a:lin ang="5400000" scaled="1"/>
                    </a:gradFill>
                    <a:effectLst/>
                    <a:uLnTx/>
                    <a:uFillTx/>
                    <a:latin typeface="Segoe UI"/>
                    <a:ea typeface="+mn-ea"/>
                    <a:cs typeface="+mn-cs"/>
                  </a:rPr>
                </a:br>
                <a:r>
                  <a:rPr kumimoji="0" lang="en-US" sz="1400" b="0" i="0" u="none" strike="noStrike" kern="1200" cap="none" spc="0" normalizeH="0" baseline="0" noProof="0">
                    <a:ln>
                      <a:noFill/>
                    </a:ln>
                    <a:gradFill>
                      <a:gsLst>
                        <a:gs pos="41204">
                          <a:srgbClr val="1A1A1A"/>
                        </a:gs>
                        <a:gs pos="59000">
                          <a:srgbClr val="1A1A1A"/>
                        </a:gs>
                      </a:gsLst>
                      <a:lin ang="5400000" scaled="1"/>
                    </a:gradFill>
                    <a:effectLst/>
                    <a:uLnTx/>
                    <a:uFillTx/>
                    <a:latin typeface="Segoe UI"/>
                    <a:ea typeface="+mn-ea"/>
                    <a:cs typeface="+mn-cs"/>
                  </a:rPr>
                  <a:t>source SDKs</a:t>
                </a:r>
              </a:p>
              <a:p>
                <a:pPr marL="0" marR="0" lvl="1" indent="0" algn="ctr" defTabSz="932742" rtl="0" eaLnBrk="1" fontAlgn="auto" latinLnBrk="0" hangingPunct="1">
                  <a:lnSpc>
                    <a:spcPct val="90000"/>
                  </a:lnSpc>
                  <a:spcBef>
                    <a:spcPts val="6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gradFill>
                      <a:gsLst>
                        <a:gs pos="41204">
                          <a:srgbClr val="1A1A1A"/>
                        </a:gs>
                        <a:gs pos="59000">
                          <a:srgbClr val="1A1A1A"/>
                        </a:gs>
                      </a:gsLst>
                      <a:lin ang="5400000" scaled="1"/>
                    </a:gradFill>
                    <a:effectLst/>
                    <a:uLnTx/>
                    <a:uFillTx/>
                    <a:latin typeface="Segoe UI"/>
                    <a:ea typeface="+mn-ea"/>
                    <a:cs typeface="+mn-cs"/>
                  </a:rPr>
                  <a:t>HTTPS/AMQPS/MQTTS</a:t>
                </a:r>
              </a:p>
              <a:p>
                <a:pPr marL="0" marR="0" lvl="1" indent="0" algn="ctr" defTabSz="932742" rtl="0" eaLnBrk="1" fontAlgn="auto" latinLnBrk="0" hangingPunct="1">
                  <a:lnSpc>
                    <a:spcPct val="90000"/>
                  </a:lnSpc>
                  <a:spcBef>
                    <a:spcPts val="6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gradFill>
                      <a:gsLst>
                        <a:gs pos="41204">
                          <a:srgbClr val="1A1A1A"/>
                        </a:gs>
                        <a:gs pos="59000">
                          <a:srgbClr val="1A1A1A"/>
                        </a:gs>
                      </a:gsLst>
                      <a:lin ang="5400000" scaled="1"/>
                    </a:gradFill>
                    <a:effectLst/>
                    <a:uLnTx/>
                    <a:uFillTx/>
                    <a:latin typeface="Segoe UI"/>
                    <a:ea typeface="+mn-ea"/>
                    <a:cs typeface="+mn-cs"/>
                  </a:rPr>
                  <a:t>Send Telemetry</a:t>
                </a:r>
              </a:p>
              <a:p>
                <a:pPr marL="0" marR="0" lvl="1" indent="0" algn="ctr" defTabSz="932742" rtl="0" eaLnBrk="1" fontAlgn="auto" latinLnBrk="0" hangingPunct="1">
                  <a:lnSpc>
                    <a:spcPct val="90000"/>
                  </a:lnSpc>
                  <a:spcBef>
                    <a:spcPts val="6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gradFill>
                      <a:gsLst>
                        <a:gs pos="41204">
                          <a:srgbClr val="1A1A1A"/>
                        </a:gs>
                        <a:gs pos="59000">
                          <a:srgbClr val="1A1A1A"/>
                        </a:gs>
                      </a:gsLst>
                      <a:lin ang="5400000" scaled="1"/>
                    </a:gradFill>
                    <a:effectLst/>
                    <a:uLnTx/>
                    <a:uFillTx/>
                    <a:latin typeface="Segoe UI"/>
                    <a:ea typeface="+mn-ea"/>
                    <a:cs typeface="+mn-cs"/>
                  </a:rPr>
                  <a:t>Receive commands</a:t>
                </a:r>
              </a:p>
              <a:p>
                <a:pPr marL="0" marR="0" lvl="1" indent="0" algn="ctr" defTabSz="932742" rtl="0" eaLnBrk="1" fontAlgn="auto" latinLnBrk="0" hangingPunct="1">
                  <a:lnSpc>
                    <a:spcPct val="90000"/>
                  </a:lnSpc>
                  <a:spcBef>
                    <a:spcPts val="6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gradFill>
                      <a:gsLst>
                        <a:gs pos="41204">
                          <a:srgbClr val="1A1A1A"/>
                        </a:gs>
                        <a:gs pos="59000">
                          <a:srgbClr val="1A1A1A"/>
                        </a:gs>
                      </a:gsLst>
                      <a:lin ang="5400000" scaled="1"/>
                    </a:gradFill>
                    <a:effectLst/>
                    <a:uLnTx/>
                    <a:uFillTx/>
                    <a:latin typeface="Segoe UI"/>
                    <a:ea typeface="+mn-ea"/>
                    <a:cs typeface="+mn-cs"/>
                  </a:rPr>
                  <a:t>Device management</a:t>
                </a:r>
              </a:p>
              <a:p>
                <a:pPr marL="0" marR="0" lvl="1" indent="0" algn="ctr" defTabSz="932742" rtl="0" eaLnBrk="1" fontAlgn="auto" latinLnBrk="0" hangingPunct="1">
                  <a:lnSpc>
                    <a:spcPct val="90000"/>
                  </a:lnSpc>
                  <a:spcBef>
                    <a:spcPts val="6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gradFill>
                      <a:gsLst>
                        <a:gs pos="41204">
                          <a:srgbClr val="1A1A1A"/>
                        </a:gs>
                        <a:gs pos="59000">
                          <a:srgbClr val="1A1A1A"/>
                        </a:gs>
                      </a:gsLst>
                      <a:lin ang="5400000" scaled="1"/>
                    </a:gradFill>
                    <a:effectLst/>
                    <a:uLnTx/>
                    <a:uFillTx/>
                    <a:latin typeface="Segoe UI"/>
                    <a:ea typeface="+mn-ea"/>
                    <a:cs typeface="+mn-cs"/>
                  </a:rPr>
                  <a:t>Device Twins</a:t>
                </a:r>
              </a:p>
              <a:p>
                <a:pPr marL="0" marR="0" lvl="1" indent="0" algn="ctr" defTabSz="932742" rtl="0" eaLnBrk="1" fontAlgn="auto" latinLnBrk="0" hangingPunct="1">
                  <a:lnSpc>
                    <a:spcPct val="90000"/>
                  </a:lnSpc>
                  <a:spcBef>
                    <a:spcPts val="6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gradFill>
                      <a:gsLst>
                        <a:gs pos="41204">
                          <a:srgbClr val="1A1A1A"/>
                        </a:gs>
                        <a:gs pos="59000">
                          <a:srgbClr val="1A1A1A"/>
                        </a:gs>
                      </a:gsLst>
                      <a:lin ang="5400000" scaled="1"/>
                    </a:gradFill>
                    <a:effectLst/>
                    <a:uLnTx/>
                    <a:uFillTx/>
                    <a:latin typeface="Segoe UI"/>
                    <a:ea typeface="+mn-ea"/>
                    <a:cs typeface="+mn-cs"/>
                  </a:rPr>
                  <a:t>Queries and jobs</a:t>
                </a:r>
              </a:p>
            </p:txBody>
          </p:sp>
        </p:grpSp>
        <p:sp>
          <p:nvSpPr>
            <p:cNvPr id="57" name="Title 1">
              <a:extLst>
                <a:ext uri="{FF2B5EF4-FFF2-40B4-BE49-F238E27FC236}">
                  <a16:creationId xmlns:a16="http://schemas.microsoft.com/office/drawing/2014/main" id="{A58230F9-1BF7-49F0-8AD9-76DE24256B2E}"/>
                </a:ext>
              </a:extLst>
            </p:cNvPr>
            <p:cNvSpPr txBox="1">
              <a:spLocks/>
            </p:cNvSpPr>
            <p:nvPr/>
          </p:nvSpPr>
          <p:spPr>
            <a:xfrm>
              <a:off x="303254" y="917936"/>
              <a:ext cx="7951940" cy="246221"/>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600" b="1" i="0" u="none" strike="noStrike" kern="1200" cap="none" spc="-50" normalizeH="0" baseline="0" noProof="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Azure IoT Hub</a:t>
              </a:r>
            </a:p>
          </p:txBody>
        </p:sp>
        <p:grpSp>
          <p:nvGrpSpPr>
            <p:cNvPr id="60" name="Group 59">
              <a:extLst>
                <a:ext uri="{FF2B5EF4-FFF2-40B4-BE49-F238E27FC236}">
                  <a16:creationId xmlns:a16="http://schemas.microsoft.com/office/drawing/2014/main" id="{6E97E4EE-7A05-4953-8F44-F53F9E700B3C}"/>
                </a:ext>
              </a:extLst>
            </p:cNvPr>
            <p:cNvGrpSpPr/>
            <p:nvPr/>
          </p:nvGrpSpPr>
          <p:grpSpPr>
            <a:xfrm>
              <a:off x="1371120" y="1604949"/>
              <a:ext cx="831909" cy="831910"/>
              <a:chOff x="1984261" y="1960889"/>
              <a:chExt cx="769256" cy="769256"/>
            </a:xfrm>
          </p:grpSpPr>
          <p:sp>
            <p:nvSpPr>
              <p:cNvPr id="63" name="Oval 62">
                <a:extLst>
                  <a:ext uri="{FF2B5EF4-FFF2-40B4-BE49-F238E27FC236}">
                    <a16:creationId xmlns:a16="http://schemas.microsoft.com/office/drawing/2014/main" id="{0313443C-B110-446B-8657-54E563C2D5E7}"/>
                  </a:ext>
                </a:extLst>
              </p:cNvPr>
              <p:cNvSpPr/>
              <p:nvPr/>
            </p:nvSpPr>
            <p:spPr bwMode="auto">
              <a:xfrm>
                <a:off x="1984261" y="1960889"/>
                <a:ext cx="769256" cy="769256"/>
              </a:xfrm>
              <a:prstGeom prst="ellipse">
                <a:avLst/>
              </a:prstGeom>
              <a:solidFill>
                <a:srgbClr val="0078D4"/>
              </a:solidFill>
              <a:ln w="10795" cap="flat" cmpd="sng" algn="ctr">
                <a:noFill/>
                <a:prstDash val="solid"/>
              </a:ln>
              <a:effectLst>
                <a:outerShdw blurRad="254000" dist="50800" dir="2700000" sx="101000" sy="101000" algn="tl" rotWithShape="0">
                  <a:prstClr val="black">
                    <a:alpha val="3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64" name="Group 63">
                <a:extLst>
                  <a:ext uri="{FF2B5EF4-FFF2-40B4-BE49-F238E27FC236}">
                    <a16:creationId xmlns:a16="http://schemas.microsoft.com/office/drawing/2014/main" id="{C5BCEE78-219D-4674-A23F-BC00EB8596D7}"/>
                  </a:ext>
                </a:extLst>
              </p:cNvPr>
              <p:cNvGrpSpPr/>
              <p:nvPr/>
            </p:nvGrpSpPr>
            <p:grpSpPr>
              <a:xfrm>
                <a:off x="2082965" y="2242106"/>
                <a:ext cx="571848" cy="206823"/>
                <a:chOff x="1277277" y="1334579"/>
                <a:chExt cx="1314350" cy="475368"/>
              </a:xfrm>
            </p:grpSpPr>
            <p:grpSp>
              <p:nvGrpSpPr>
                <p:cNvPr id="65" name="Group 64">
                  <a:extLst>
                    <a:ext uri="{FF2B5EF4-FFF2-40B4-BE49-F238E27FC236}">
                      <a16:creationId xmlns:a16="http://schemas.microsoft.com/office/drawing/2014/main" id="{7B1A071D-82E2-4116-BF98-086B2CC7747D}"/>
                    </a:ext>
                  </a:extLst>
                </p:cNvPr>
                <p:cNvGrpSpPr/>
                <p:nvPr/>
              </p:nvGrpSpPr>
              <p:grpSpPr>
                <a:xfrm>
                  <a:off x="1277277" y="1334579"/>
                  <a:ext cx="926064" cy="460945"/>
                  <a:chOff x="1178490" y="1608635"/>
                  <a:chExt cx="926182" cy="461004"/>
                </a:xfrm>
              </p:grpSpPr>
              <p:sp>
                <p:nvSpPr>
                  <p:cNvPr id="69" name="Freeform: Shape 68">
                    <a:extLst>
                      <a:ext uri="{FF2B5EF4-FFF2-40B4-BE49-F238E27FC236}">
                        <a16:creationId xmlns:a16="http://schemas.microsoft.com/office/drawing/2014/main" id="{E0E4B8EF-1A7C-4737-8EAA-3D263202D9FE}"/>
                      </a:ext>
                    </a:extLst>
                  </p:cNvPr>
                  <p:cNvSpPr/>
                  <p:nvPr/>
                </p:nvSpPr>
                <p:spPr bwMode="auto">
                  <a:xfrm>
                    <a:off x="1178490" y="1608635"/>
                    <a:ext cx="926182" cy="461004"/>
                  </a:xfrm>
                  <a:custGeom>
                    <a:avLst/>
                    <a:gdLst>
                      <a:gd name="connsiteX0" fmla="*/ 795356 w 1380227"/>
                      <a:gd name="connsiteY0" fmla="*/ 446849 h 721169"/>
                      <a:gd name="connsiteX1" fmla="*/ 1380227 w 1380227"/>
                      <a:gd name="connsiteY1" fmla="*/ 446849 h 721169"/>
                      <a:gd name="connsiteX2" fmla="*/ 1380227 w 1380227"/>
                      <a:gd name="connsiteY2" fmla="*/ 196683 h 721169"/>
                      <a:gd name="connsiteX3" fmla="*/ 338156 w 1380227"/>
                      <a:gd name="connsiteY3" fmla="*/ 196683 h 721169"/>
                      <a:gd name="connsiteX4" fmla="*/ 338156 w 1380227"/>
                      <a:gd name="connsiteY4" fmla="*/ 0 h 721169"/>
                      <a:gd name="connsiteX5" fmla="*/ 0 w 1380227"/>
                      <a:gd name="connsiteY5" fmla="*/ 338156 h 721169"/>
                      <a:gd name="connsiteX6" fmla="*/ 0 w 1380227"/>
                      <a:gd name="connsiteY6" fmla="*/ 386464 h 721169"/>
                      <a:gd name="connsiteX7" fmla="*/ 334705 w 1380227"/>
                      <a:gd name="connsiteY7" fmla="*/ 721169 h 721169"/>
                      <a:gd name="connsiteX8" fmla="*/ 334705 w 1380227"/>
                      <a:gd name="connsiteY8" fmla="*/ 567619 h 721169"/>
                      <a:gd name="connsiteX0" fmla="*/ 795356 w 1380227"/>
                      <a:gd name="connsiteY0" fmla="*/ 446849 h 757400"/>
                      <a:gd name="connsiteX1" fmla="*/ 1380227 w 1380227"/>
                      <a:gd name="connsiteY1" fmla="*/ 446849 h 757400"/>
                      <a:gd name="connsiteX2" fmla="*/ 1380227 w 1380227"/>
                      <a:gd name="connsiteY2" fmla="*/ 196683 h 757400"/>
                      <a:gd name="connsiteX3" fmla="*/ 338156 w 1380227"/>
                      <a:gd name="connsiteY3" fmla="*/ 196683 h 757400"/>
                      <a:gd name="connsiteX4" fmla="*/ 338156 w 1380227"/>
                      <a:gd name="connsiteY4" fmla="*/ 0 h 757400"/>
                      <a:gd name="connsiteX5" fmla="*/ 0 w 1380227"/>
                      <a:gd name="connsiteY5" fmla="*/ 338156 h 757400"/>
                      <a:gd name="connsiteX6" fmla="*/ 0 w 1380227"/>
                      <a:gd name="connsiteY6" fmla="*/ 386464 h 757400"/>
                      <a:gd name="connsiteX7" fmla="*/ 334705 w 1380227"/>
                      <a:gd name="connsiteY7" fmla="*/ 757400 h 757400"/>
                      <a:gd name="connsiteX8" fmla="*/ 334705 w 1380227"/>
                      <a:gd name="connsiteY8" fmla="*/ 567619 h 757400"/>
                      <a:gd name="connsiteX0" fmla="*/ 795356 w 1380227"/>
                      <a:gd name="connsiteY0" fmla="*/ 446849 h 757400"/>
                      <a:gd name="connsiteX1" fmla="*/ 1380227 w 1380227"/>
                      <a:gd name="connsiteY1" fmla="*/ 446849 h 757400"/>
                      <a:gd name="connsiteX2" fmla="*/ 1380227 w 1380227"/>
                      <a:gd name="connsiteY2" fmla="*/ 196683 h 757400"/>
                      <a:gd name="connsiteX3" fmla="*/ 338156 w 1380227"/>
                      <a:gd name="connsiteY3" fmla="*/ 196683 h 757400"/>
                      <a:gd name="connsiteX4" fmla="*/ 338156 w 1380227"/>
                      <a:gd name="connsiteY4" fmla="*/ 0 h 757400"/>
                      <a:gd name="connsiteX5" fmla="*/ 0 w 1380227"/>
                      <a:gd name="connsiteY5" fmla="*/ 338156 h 757400"/>
                      <a:gd name="connsiteX6" fmla="*/ 0 w 1380227"/>
                      <a:gd name="connsiteY6" fmla="*/ 408893 h 757400"/>
                      <a:gd name="connsiteX7" fmla="*/ 334705 w 1380227"/>
                      <a:gd name="connsiteY7" fmla="*/ 757400 h 757400"/>
                      <a:gd name="connsiteX8" fmla="*/ 334705 w 1380227"/>
                      <a:gd name="connsiteY8" fmla="*/ 567619 h 757400"/>
                      <a:gd name="connsiteX0" fmla="*/ 811684 w 1396555"/>
                      <a:gd name="connsiteY0" fmla="*/ 446849 h 757400"/>
                      <a:gd name="connsiteX1" fmla="*/ 1396555 w 1396555"/>
                      <a:gd name="connsiteY1" fmla="*/ 446849 h 757400"/>
                      <a:gd name="connsiteX2" fmla="*/ 1396555 w 1396555"/>
                      <a:gd name="connsiteY2" fmla="*/ 196683 h 757400"/>
                      <a:gd name="connsiteX3" fmla="*/ 354484 w 1396555"/>
                      <a:gd name="connsiteY3" fmla="*/ 196683 h 757400"/>
                      <a:gd name="connsiteX4" fmla="*/ 354484 w 1396555"/>
                      <a:gd name="connsiteY4" fmla="*/ 0 h 757400"/>
                      <a:gd name="connsiteX5" fmla="*/ 16328 w 1396555"/>
                      <a:gd name="connsiteY5" fmla="*/ 338156 h 757400"/>
                      <a:gd name="connsiteX6" fmla="*/ 16328 w 1396555"/>
                      <a:gd name="connsiteY6" fmla="*/ 408893 h 757400"/>
                      <a:gd name="connsiteX7" fmla="*/ 351033 w 1396555"/>
                      <a:gd name="connsiteY7" fmla="*/ 757400 h 757400"/>
                      <a:gd name="connsiteX8" fmla="*/ 351033 w 1396555"/>
                      <a:gd name="connsiteY8" fmla="*/ 567619 h 757400"/>
                      <a:gd name="connsiteX0" fmla="*/ 809266 w 1394137"/>
                      <a:gd name="connsiteY0" fmla="*/ 446849 h 757400"/>
                      <a:gd name="connsiteX1" fmla="*/ 1394137 w 1394137"/>
                      <a:gd name="connsiteY1" fmla="*/ 446849 h 757400"/>
                      <a:gd name="connsiteX2" fmla="*/ 1394137 w 1394137"/>
                      <a:gd name="connsiteY2" fmla="*/ 196683 h 757400"/>
                      <a:gd name="connsiteX3" fmla="*/ 352066 w 1394137"/>
                      <a:gd name="connsiteY3" fmla="*/ 196683 h 757400"/>
                      <a:gd name="connsiteX4" fmla="*/ 352066 w 1394137"/>
                      <a:gd name="connsiteY4" fmla="*/ 0 h 757400"/>
                      <a:gd name="connsiteX5" fmla="*/ 13910 w 1394137"/>
                      <a:gd name="connsiteY5" fmla="*/ 338156 h 757400"/>
                      <a:gd name="connsiteX6" fmla="*/ 13910 w 1394137"/>
                      <a:gd name="connsiteY6" fmla="*/ 408893 h 757400"/>
                      <a:gd name="connsiteX7" fmla="*/ 348615 w 1394137"/>
                      <a:gd name="connsiteY7" fmla="*/ 757400 h 757400"/>
                      <a:gd name="connsiteX8" fmla="*/ 348615 w 1394137"/>
                      <a:gd name="connsiteY8" fmla="*/ 567619 h 757400"/>
                      <a:gd name="connsiteX0" fmla="*/ 820910 w 1405781"/>
                      <a:gd name="connsiteY0" fmla="*/ 446849 h 757400"/>
                      <a:gd name="connsiteX1" fmla="*/ 1405781 w 1405781"/>
                      <a:gd name="connsiteY1" fmla="*/ 446849 h 757400"/>
                      <a:gd name="connsiteX2" fmla="*/ 1405781 w 1405781"/>
                      <a:gd name="connsiteY2" fmla="*/ 196683 h 757400"/>
                      <a:gd name="connsiteX3" fmla="*/ 363710 w 1405781"/>
                      <a:gd name="connsiteY3" fmla="*/ 196683 h 757400"/>
                      <a:gd name="connsiteX4" fmla="*/ 363710 w 1405781"/>
                      <a:gd name="connsiteY4" fmla="*/ 0 h 757400"/>
                      <a:gd name="connsiteX5" fmla="*/ 25554 w 1405781"/>
                      <a:gd name="connsiteY5" fmla="*/ 338156 h 757400"/>
                      <a:gd name="connsiteX6" fmla="*/ 25554 w 1405781"/>
                      <a:gd name="connsiteY6" fmla="*/ 408893 h 757400"/>
                      <a:gd name="connsiteX7" fmla="*/ 360259 w 1405781"/>
                      <a:gd name="connsiteY7" fmla="*/ 757400 h 757400"/>
                      <a:gd name="connsiteX8" fmla="*/ 360259 w 1405781"/>
                      <a:gd name="connsiteY8" fmla="*/ 567619 h 757400"/>
                      <a:gd name="connsiteX0" fmla="*/ 820910 w 1471700"/>
                      <a:gd name="connsiteY0" fmla="*/ 446849 h 757400"/>
                      <a:gd name="connsiteX1" fmla="*/ 1405781 w 1471700"/>
                      <a:gd name="connsiteY1" fmla="*/ 446849 h 757400"/>
                      <a:gd name="connsiteX2" fmla="*/ 1405781 w 1471700"/>
                      <a:gd name="connsiteY2" fmla="*/ 196683 h 757400"/>
                      <a:gd name="connsiteX3" fmla="*/ 363710 w 1471700"/>
                      <a:gd name="connsiteY3" fmla="*/ 196683 h 757400"/>
                      <a:gd name="connsiteX4" fmla="*/ 363710 w 1471700"/>
                      <a:gd name="connsiteY4" fmla="*/ 0 h 757400"/>
                      <a:gd name="connsiteX5" fmla="*/ 25554 w 1471700"/>
                      <a:gd name="connsiteY5" fmla="*/ 338156 h 757400"/>
                      <a:gd name="connsiteX6" fmla="*/ 25554 w 1471700"/>
                      <a:gd name="connsiteY6" fmla="*/ 408893 h 757400"/>
                      <a:gd name="connsiteX7" fmla="*/ 360259 w 1471700"/>
                      <a:gd name="connsiteY7" fmla="*/ 757400 h 757400"/>
                      <a:gd name="connsiteX8" fmla="*/ 360259 w 1471700"/>
                      <a:gd name="connsiteY8" fmla="*/ 567619 h 757400"/>
                      <a:gd name="connsiteX0" fmla="*/ 820910 w 1521657"/>
                      <a:gd name="connsiteY0" fmla="*/ 446849 h 757400"/>
                      <a:gd name="connsiteX1" fmla="*/ 1405781 w 1521657"/>
                      <a:gd name="connsiteY1" fmla="*/ 446849 h 757400"/>
                      <a:gd name="connsiteX2" fmla="*/ 1405781 w 1521657"/>
                      <a:gd name="connsiteY2" fmla="*/ 196683 h 757400"/>
                      <a:gd name="connsiteX3" fmla="*/ 363710 w 1521657"/>
                      <a:gd name="connsiteY3" fmla="*/ 196683 h 757400"/>
                      <a:gd name="connsiteX4" fmla="*/ 363710 w 1521657"/>
                      <a:gd name="connsiteY4" fmla="*/ 0 h 757400"/>
                      <a:gd name="connsiteX5" fmla="*/ 25554 w 1521657"/>
                      <a:gd name="connsiteY5" fmla="*/ 338156 h 757400"/>
                      <a:gd name="connsiteX6" fmla="*/ 25554 w 1521657"/>
                      <a:gd name="connsiteY6" fmla="*/ 408893 h 757400"/>
                      <a:gd name="connsiteX7" fmla="*/ 360259 w 1521657"/>
                      <a:gd name="connsiteY7" fmla="*/ 757400 h 757400"/>
                      <a:gd name="connsiteX8" fmla="*/ 360259 w 1521657"/>
                      <a:gd name="connsiteY8" fmla="*/ 567619 h 757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1657" h="757400">
                        <a:moveTo>
                          <a:pt x="820910" y="446849"/>
                        </a:moveTo>
                        <a:lnTo>
                          <a:pt x="1405781" y="446849"/>
                        </a:lnTo>
                        <a:cubicBezTo>
                          <a:pt x="1566345" y="446464"/>
                          <a:pt x="1554099" y="192986"/>
                          <a:pt x="1405781" y="196683"/>
                        </a:cubicBezTo>
                        <a:cubicBezTo>
                          <a:pt x="1257463" y="200380"/>
                          <a:pt x="711067" y="196683"/>
                          <a:pt x="363710" y="196683"/>
                        </a:cubicBezTo>
                        <a:lnTo>
                          <a:pt x="363710" y="0"/>
                        </a:lnTo>
                        <a:lnTo>
                          <a:pt x="25554" y="338156"/>
                        </a:lnTo>
                        <a:cubicBezTo>
                          <a:pt x="-11185" y="375342"/>
                          <a:pt x="-5743" y="377149"/>
                          <a:pt x="25554" y="408893"/>
                        </a:cubicBezTo>
                        <a:cubicBezTo>
                          <a:pt x="56851" y="440637"/>
                          <a:pt x="248691" y="641231"/>
                          <a:pt x="360259" y="757400"/>
                        </a:cubicBezTo>
                        <a:lnTo>
                          <a:pt x="360259" y="567619"/>
                        </a:lnTo>
                      </a:path>
                    </a:pathLst>
                  </a:custGeom>
                  <a:noFill/>
                  <a:ln w="15875" cap="flat">
                    <a:solidFill>
                      <a:srgbClr val="FFFFFF"/>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0" name="Oval 69">
                    <a:extLst>
                      <a:ext uri="{FF2B5EF4-FFF2-40B4-BE49-F238E27FC236}">
                        <a16:creationId xmlns:a16="http://schemas.microsoft.com/office/drawing/2014/main" id="{1F3268F9-4247-43F7-8E18-5F5AC83E6081}"/>
                      </a:ext>
                    </a:extLst>
                  </p:cNvPr>
                  <p:cNvSpPr/>
                  <p:nvPr/>
                </p:nvSpPr>
                <p:spPr bwMode="auto">
                  <a:xfrm>
                    <a:off x="1652077" y="1861823"/>
                    <a:ext cx="49053" cy="49053"/>
                  </a:xfrm>
                  <a:prstGeom prst="ellipse">
                    <a:avLst/>
                  </a:prstGeom>
                  <a:solidFill>
                    <a:srgbClr val="FFFFFF"/>
                  </a:solidFill>
                  <a:ln w="12700" cap="flat">
                    <a:solidFill>
                      <a:srgbClr val="FFFFFF"/>
                    </a:solidFill>
                    <a:prstDash val="solid"/>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66" name="Group 65">
                  <a:extLst>
                    <a:ext uri="{FF2B5EF4-FFF2-40B4-BE49-F238E27FC236}">
                      <a16:creationId xmlns:a16="http://schemas.microsoft.com/office/drawing/2014/main" id="{AC21FD50-249E-43C2-B5C8-502CD7F41B76}"/>
                    </a:ext>
                  </a:extLst>
                </p:cNvPr>
                <p:cNvGrpSpPr/>
                <p:nvPr/>
              </p:nvGrpSpPr>
              <p:grpSpPr>
                <a:xfrm>
                  <a:off x="1665563" y="1349002"/>
                  <a:ext cx="926064" cy="460945"/>
                  <a:chOff x="1566826" y="1623060"/>
                  <a:chExt cx="926182" cy="461004"/>
                </a:xfrm>
              </p:grpSpPr>
              <p:sp>
                <p:nvSpPr>
                  <p:cNvPr id="67" name="Freeform: Shape 66">
                    <a:extLst>
                      <a:ext uri="{FF2B5EF4-FFF2-40B4-BE49-F238E27FC236}">
                        <a16:creationId xmlns:a16="http://schemas.microsoft.com/office/drawing/2014/main" id="{63F89BFD-2C27-4969-8096-FA81159EC5F5}"/>
                      </a:ext>
                    </a:extLst>
                  </p:cNvPr>
                  <p:cNvSpPr/>
                  <p:nvPr/>
                </p:nvSpPr>
                <p:spPr bwMode="auto">
                  <a:xfrm flipH="1" flipV="1">
                    <a:off x="1566826" y="1623060"/>
                    <a:ext cx="926182" cy="461004"/>
                  </a:xfrm>
                  <a:custGeom>
                    <a:avLst/>
                    <a:gdLst>
                      <a:gd name="connsiteX0" fmla="*/ 795356 w 1380227"/>
                      <a:gd name="connsiteY0" fmla="*/ 446849 h 721169"/>
                      <a:gd name="connsiteX1" fmla="*/ 1380227 w 1380227"/>
                      <a:gd name="connsiteY1" fmla="*/ 446849 h 721169"/>
                      <a:gd name="connsiteX2" fmla="*/ 1380227 w 1380227"/>
                      <a:gd name="connsiteY2" fmla="*/ 196683 h 721169"/>
                      <a:gd name="connsiteX3" fmla="*/ 338156 w 1380227"/>
                      <a:gd name="connsiteY3" fmla="*/ 196683 h 721169"/>
                      <a:gd name="connsiteX4" fmla="*/ 338156 w 1380227"/>
                      <a:gd name="connsiteY4" fmla="*/ 0 h 721169"/>
                      <a:gd name="connsiteX5" fmla="*/ 0 w 1380227"/>
                      <a:gd name="connsiteY5" fmla="*/ 338156 h 721169"/>
                      <a:gd name="connsiteX6" fmla="*/ 0 w 1380227"/>
                      <a:gd name="connsiteY6" fmla="*/ 386464 h 721169"/>
                      <a:gd name="connsiteX7" fmla="*/ 334705 w 1380227"/>
                      <a:gd name="connsiteY7" fmla="*/ 721169 h 721169"/>
                      <a:gd name="connsiteX8" fmla="*/ 334705 w 1380227"/>
                      <a:gd name="connsiteY8" fmla="*/ 567619 h 721169"/>
                      <a:gd name="connsiteX0" fmla="*/ 795356 w 1380227"/>
                      <a:gd name="connsiteY0" fmla="*/ 446849 h 757400"/>
                      <a:gd name="connsiteX1" fmla="*/ 1380227 w 1380227"/>
                      <a:gd name="connsiteY1" fmla="*/ 446849 h 757400"/>
                      <a:gd name="connsiteX2" fmla="*/ 1380227 w 1380227"/>
                      <a:gd name="connsiteY2" fmla="*/ 196683 h 757400"/>
                      <a:gd name="connsiteX3" fmla="*/ 338156 w 1380227"/>
                      <a:gd name="connsiteY3" fmla="*/ 196683 h 757400"/>
                      <a:gd name="connsiteX4" fmla="*/ 338156 w 1380227"/>
                      <a:gd name="connsiteY4" fmla="*/ 0 h 757400"/>
                      <a:gd name="connsiteX5" fmla="*/ 0 w 1380227"/>
                      <a:gd name="connsiteY5" fmla="*/ 338156 h 757400"/>
                      <a:gd name="connsiteX6" fmla="*/ 0 w 1380227"/>
                      <a:gd name="connsiteY6" fmla="*/ 386464 h 757400"/>
                      <a:gd name="connsiteX7" fmla="*/ 334705 w 1380227"/>
                      <a:gd name="connsiteY7" fmla="*/ 757400 h 757400"/>
                      <a:gd name="connsiteX8" fmla="*/ 334705 w 1380227"/>
                      <a:gd name="connsiteY8" fmla="*/ 567619 h 757400"/>
                      <a:gd name="connsiteX0" fmla="*/ 795356 w 1380227"/>
                      <a:gd name="connsiteY0" fmla="*/ 446849 h 757400"/>
                      <a:gd name="connsiteX1" fmla="*/ 1380227 w 1380227"/>
                      <a:gd name="connsiteY1" fmla="*/ 446849 h 757400"/>
                      <a:gd name="connsiteX2" fmla="*/ 1380227 w 1380227"/>
                      <a:gd name="connsiteY2" fmla="*/ 196683 h 757400"/>
                      <a:gd name="connsiteX3" fmla="*/ 338156 w 1380227"/>
                      <a:gd name="connsiteY3" fmla="*/ 196683 h 757400"/>
                      <a:gd name="connsiteX4" fmla="*/ 338156 w 1380227"/>
                      <a:gd name="connsiteY4" fmla="*/ 0 h 757400"/>
                      <a:gd name="connsiteX5" fmla="*/ 0 w 1380227"/>
                      <a:gd name="connsiteY5" fmla="*/ 338156 h 757400"/>
                      <a:gd name="connsiteX6" fmla="*/ 0 w 1380227"/>
                      <a:gd name="connsiteY6" fmla="*/ 408893 h 757400"/>
                      <a:gd name="connsiteX7" fmla="*/ 334705 w 1380227"/>
                      <a:gd name="connsiteY7" fmla="*/ 757400 h 757400"/>
                      <a:gd name="connsiteX8" fmla="*/ 334705 w 1380227"/>
                      <a:gd name="connsiteY8" fmla="*/ 567619 h 757400"/>
                      <a:gd name="connsiteX0" fmla="*/ 811684 w 1396555"/>
                      <a:gd name="connsiteY0" fmla="*/ 446849 h 757400"/>
                      <a:gd name="connsiteX1" fmla="*/ 1396555 w 1396555"/>
                      <a:gd name="connsiteY1" fmla="*/ 446849 h 757400"/>
                      <a:gd name="connsiteX2" fmla="*/ 1396555 w 1396555"/>
                      <a:gd name="connsiteY2" fmla="*/ 196683 h 757400"/>
                      <a:gd name="connsiteX3" fmla="*/ 354484 w 1396555"/>
                      <a:gd name="connsiteY3" fmla="*/ 196683 h 757400"/>
                      <a:gd name="connsiteX4" fmla="*/ 354484 w 1396555"/>
                      <a:gd name="connsiteY4" fmla="*/ 0 h 757400"/>
                      <a:gd name="connsiteX5" fmla="*/ 16328 w 1396555"/>
                      <a:gd name="connsiteY5" fmla="*/ 338156 h 757400"/>
                      <a:gd name="connsiteX6" fmla="*/ 16328 w 1396555"/>
                      <a:gd name="connsiteY6" fmla="*/ 408893 h 757400"/>
                      <a:gd name="connsiteX7" fmla="*/ 351033 w 1396555"/>
                      <a:gd name="connsiteY7" fmla="*/ 757400 h 757400"/>
                      <a:gd name="connsiteX8" fmla="*/ 351033 w 1396555"/>
                      <a:gd name="connsiteY8" fmla="*/ 567619 h 757400"/>
                      <a:gd name="connsiteX0" fmla="*/ 809266 w 1394137"/>
                      <a:gd name="connsiteY0" fmla="*/ 446849 h 757400"/>
                      <a:gd name="connsiteX1" fmla="*/ 1394137 w 1394137"/>
                      <a:gd name="connsiteY1" fmla="*/ 446849 h 757400"/>
                      <a:gd name="connsiteX2" fmla="*/ 1394137 w 1394137"/>
                      <a:gd name="connsiteY2" fmla="*/ 196683 h 757400"/>
                      <a:gd name="connsiteX3" fmla="*/ 352066 w 1394137"/>
                      <a:gd name="connsiteY3" fmla="*/ 196683 h 757400"/>
                      <a:gd name="connsiteX4" fmla="*/ 352066 w 1394137"/>
                      <a:gd name="connsiteY4" fmla="*/ 0 h 757400"/>
                      <a:gd name="connsiteX5" fmla="*/ 13910 w 1394137"/>
                      <a:gd name="connsiteY5" fmla="*/ 338156 h 757400"/>
                      <a:gd name="connsiteX6" fmla="*/ 13910 w 1394137"/>
                      <a:gd name="connsiteY6" fmla="*/ 408893 h 757400"/>
                      <a:gd name="connsiteX7" fmla="*/ 348615 w 1394137"/>
                      <a:gd name="connsiteY7" fmla="*/ 757400 h 757400"/>
                      <a:gd name="connsiteX8" fmla="*/ 348615 w 1394137"/>
                      <a:gd name="connsiteY8" fmla="*/ 567619 h 757400"/>
                      <a:gd name="connsiteX0" fmla="*/ 820910 w 1405781"/>
                      <a:gd name="connsiteY0" fmla="*/ 446849 h 757400"/>
                      <a:gd name="connsiteX1" fmla="*/ 1405781 w 1405781"/>
                      <a:gd name="connsiteY1" fmla="*/ 446849 h 757400"/>
                      <a:gd name="connsiteX2" fmla="*/ 1405781 w 1405781"/>
                      <a:gd name="connsiteY2" fmla="*/ 196683 h 757400"/>
                      <a:gd name="connsiteX3" fmla="*/ 363710 w 1405781"/>
                      <a:gd name="connsiteY3" fmla="*/ 196683 h 757400"/>
                      <a:gd name="connsiteX4" fmla="*/ 363710 w 1405781"/>
                      <a:gd name="connsiteY4" fmla="*/ 0 h 757400"/>
                      <a:gd name="connsiteX5" fmla="*/ 25554 w 1405781"/>
                      <a:gd name="connsiteY5" fmla="*/ 338156 h 757400"/>
                      <a:gd name="connsiteX6" fmla="*/ 25554 w 1405781"/>
                      <a:gd name="connsiteY6" fmla="*/ 408893 h 757400"/>
                      <a:gd name="connsiteX7" fmla="*/ 360259 w 1405781"/>
                      <a:gd name="connsiteY7" fmla="*/ 757400 h 757400"/>
                      <a:gd name="connsiteX8" fmla="*/ 360259 w 1405781"/>
                      <a:gd name="connsiteY8" fmla="*/ 567619 h 757400"/>
                      <a:gd name="connsiteX0" fmla="*/ 820910 w 1471700"/>
                      <a:gd name="connsiteY0" fmla="*/ 446849 h 757400"/>
                      <a:gd name="connsiteX1" fmla="*/ 1405781 w 1471700"/>
                      <a:gd name="connsiteY1" fmla="*/ 446849 h 757400"/>
                      <a:gd name="connsiteX2" fmla="*/ 1405781 w 1471700"/>
                      <a:gd name="connsiteY2" fmla="*/ 196683 h 757400"/>
                      <a:gd name="connsiteX3" fmla="*/ 363710 w 1471700"/>
                      <a:gd name="connsiteY3" fmla="*/ 196683 h 757400"/>
                      <a:gd name="connsiteX4" fmla="*/ 363710 w 1471700"/>
                      <a:gd name="connsiteY4" fmla="*/ 0 h 757400"/>
                      <a:gd name="connsiteX5" fmla="*/ 25554 w 1471700"/>
                      <a:gd name="connsiteY5" fmla="*/ 338156 h 757400"/>
                      <a:gd name="connsiteX6" fmla="*/ 25554 w 1471700"/>
                      <a:gd name="connsiteY6" fmla="*/ 408893 h 757400"/>
                      <a:gd name="connsiteX7" fmla="*/ 360259 w 1471700"/>
                      <a:gd name="connsiteY7" fmla="*/ 757400 h 757400"/>
                      <a:gd name="connsiteX8" fmla="*/ 360259 w 1471700"/>
                      <a:gd name="connsiteY8" fmla="*/ 567619 h 757400"/>
                      <a:gd name="connsiteX0" fmla="*/ 820910 w 1521657"/>
                      <a:gd name="connsiteY0" fmla="*/ 446849 h 757400"/>
                      <a:gd name="connsiteX1" fmla="*/ 1405781 w 1521657"/>
                      <a:gd name="connsiteY1" fmla="*/ 446849 h 757400"/>
                      <a:gd name="connsiteX2" fmla="*/ 1405781 w 1521657"/>
                      <a:gd name="connsiteY2" fmla="*/ 196683 h 757400"/>
                      <a:gd name="connsiteX3" fmla="*/ 363710 w 1521657"/>
                      <a:gd name="connsiteY3" fmla="*/ 196683 h 757400"/>
                      <a:gd name="connsiteX4" fmla="*/ 363710 w 1521657"/>
                      <a:gd name="connsiteY4" fmla="*/ 0 h 757400"/>
                      <a:gd name="connsiteX5" fmla="*/ 25554 w 1521657"/>
                      <a:gd name="connsiteY5" fmla="*/ 338156 h 757400"/>
                      <a:gd name="connsiteX6" fmla="*/ 25554 w 1521657"/>
                      <a:gd name="connsiteY6" fmla="*/ 408893 h 757400"/>
                      <a:gd name="connsiteX7" fmla="*/ 360259 w 1521657"/>
                      <a:gd name="connsiteY7" fmla="*/ 757400 h 757400"/>
                      <a:gd name="connsiteX8" fmla="*/ 360259 w 1521657"/>
                      <a:gd name="connsiteY8" fmla="*/ 567619 h 757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1657" h="757400">
                        <a:moveTo>
                          <a:pt x="820910" y="446849"/>
                        </a:moveTo>
                        <a:lnTo>
                          <a:pt x="1405781" y="446849"/>
                        </a:lnTo>
                        <a:cubicBezTo>
                          <a:pt x="1566345" y="446464"/>
                          <a:pt x="1554099" y="192986"/>
                          <a:pt x="1405781" y="196683"/>
                        </a:cubicBezTo>
                        <a:cubicBezTo>
                          <a:pt x="1257463" y="200380"/>
                          <a:pt x="711067" y="196683"/>
                          <a:pt x="363710" y="196683"/>
                        </a:cubicBezTo>
                        <a:lnTo>
                          <a:pt x="363710" y="0"/>
                        </a:lnTo>
                        <a:lnTo>
                          <a:pt x="25554" y="338156"/>
                        </a:lnTo>
                        <a:cubicBezTo>
                          <a:pt x="-11185" y="375342"/>
                          <a:pt x="-5743" y="377149"/>
                          <a:pt x="25554" y="408893"/>
                        </a:cubicBezTo>
                        <a:cubicBezTo>
                          <a:pt x="56851" y="440637"/>
                          <a:pt x="248691" y="641231"/>
                          <a:pt x="360259" y="757400"/>
                        </a:cubicBezTo>
                        <a:lnTo>
                          <a:pt x="360259" y="567619"/>
                        </a:lnTo>
                      </a:path>
                    </a:pathLst>
                  </a:custGeom>
                  <a:noFill/>
                  <a:ln w="15875" cap="flat">
                    <a:solidFill>
                      <a:srgbClr val="FFFFFF"/>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8" name="Oval 67">
                    <a:extLst>
                      <a:ext uri="{FF2B5EF4-FFF2-40B4-BE49-F238E27FC236}">
                        <a16:creationId xmlns:a16="http://schemas.microsoft.com/office/drawing/2014/main" id="{2F28F7EB-EEC1-44A1-AFDA-B9AAFFEBBB68}"/>
                      </a:ext>
                    </a:extLst>
                  </p:cNvPr>
                  <p:cNvSpPr/>
                  <p:nvPr/>
                </p:nvSpPr>
                <p:spPr bwMode="auto">
                  <a:xfrm flipH="1" flipV="1">
                    <a:off x="1970368" y="1781823"/>
                    <a:ext cx="49053" cy="49053"/>
                  </a:xfrm>
                  <a:prstGeom prst="ellipse">
                    <a:avLst/>
                  </a:prstGeom>
                  <a:solidFill>
                    <a:srgbClr val="FFFFFF"/>
                  </a:solidFill>
                  <a:ln w="12700" cap="flat">
                    <a:solidFill>
                      <a:srgbClr val="FFFFFF"/>
                    </a:solidFill>
                    <a:prstDash val="solid"/>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grpSp>
        <p:grpSp>
          <p:nvGrpSpPr>
            <p:cNvPr id="71" name="Group 70">
              <a:extLst>
                <a:ext uri="{FF2B5EF4-FFF2-40B4-BE49-F238E27FC236}">
                  <a16:creationId xmlns:a16="http://schemas.microsoft.com/office/drawing/2014/main" id="{CFD635E1-A41B-4696-BF8E-E6A4F77C10B0}"/>
                </a:ext>
              </a:extLst>
            </p:cNvPr>
            <p:cNvGrpSpPr/>
            <p:nvPr/>
          </p:nvGrpSpPr>
          <p:grpSpPr>
            <a:xfrm>
              <a:off x="3923549" y="1630108"/>
              <a:ext cx="831909" cy="831909"/>
              <a:chOff x="5834330" y="1960889"/>
              <a:chExt cx="769256" cy="769256"/>
            </a:xfrm>
          </p:grpSpPr>
          <p:sp>
            <p:nvSpPr>
              <p:cNvPr id="72" name="Oval 71">
                <a:extLst>
                  <a:ext uri="{FF2B5EF4-FFF2-40B4-BE49-F238E27FC236}">
                    <a16:creationId xmlns:a16="http://schemas.microsoft.com/office/drawing/2014/main" id="{F4D9B216-B14F-40FD-99C1-7B9243F7AA2F}"/>
                  </a:ext>
                </a:extLst>
              </p:cNvPr>
              <p:cNvSpPr/>
              <p:nvPr/>
            </p:nvSpPr>
            <p:spPr bwMode="auto">
              <a:xfrm>
                <a:off x="5834330" y="1960889"/>
                <a:ext cx="769256" cy="769256"/>
              </a:xfrm>
              <a:prstGeom prst="ellipse">
                <a:avLst/>
              </a:prstGeom>
              <a:solidFill>
                <a:srgbClr val="0078D4"/>
              </a:solidFill>
              <a:ln w="10795" cap="flat" cmpd="sng" algn="ctr">
                <a:noFill/>
                <a:prstDash val="solid"/>
              </a:ln>
              <a:effectLst>
                <a:outerShdw blurRad="254000" dist="50800" dir="2700000" sx="101000" sy="101000" algn="tl" rotWithShape="0">
                  <a:prstClr val="black">
                    <a:alpha val="3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73" name="Group 72">
                <a:extLst>
                  <a:ext uri="{FF2B5EF4-FFF2-40B4-BE49-F238E27FC236}">
                    <a16:creationId xmlns:a16="http://schemas.microsoft.com/office/drawing/2014/main" id="{BB3B524A-05B4-4D1D-A498-9B4577BEB714}"/>
                  </a:ext>
                </a:extLst>
              </p:cNvPr>
              <p:cNvGrpSpPr/>
              <p:nvPr/>
            </p:nvGrpSpPr>
            <p:grpSpPr>
              <a:xfrm>
                <a:off x="5953179" y="2077564"/>
                <a:ext cx="531559" cy="535907"/>
                <a:chOff x="5819235" y="-1078967"/>
                <a:chExt cx="739899" cy="745951"/>
              </a:xfrm>
            </p:grpSpPr>
            <p:sp>
              <p:nvSpPr>
                <p:cNvPr id="74" name="Arrow: Up-Down 73">
                  <a:extLst>
                    <a:ext uri="{FF2B5EF4-FFF2-40B4-BE49-F238E27FC236}">
                      <a16:creationId xmlns:a16="http://schemas.microsoft.com/office/drawing/2014/main" id="{9D773FD6-041D-4342-92D3-77C5D9B23731}"/>
                    </a:ext>
                  </a:extLst>
                </p:cNvPr>
                <p:cNvSpPr/>
                <p:nvPr/>
              </p:nvSpPr>
              <p:spPr bwMode="auto">
                <a:xfrm>
                  <a:off x="5924964" y="-1000953"/>
                  <a:ext cx="528441" cy="587159"/>
                </a:xfrm>
                <a:prstGeom prst="upDownArrow">
                  <a:avLst>
                    <a:gd name="adj1" fmla="val 100000"/>
                    <a:gd name="adj2" fmla="val 24391"/>
                  </a:avLst>
                </a:prstGeom>
                <a:noFill/>
                <a:ln w="12700" cap="rnd" cmpd="sng" algn="ctr">
                  <a:solidFill>
                    <a:srgbClr val="FFFFFF"/>
                  </a:solidFill>
                  <a:prstDash val="solid"/>
                  <a:headEnd type="none" w="med" len="med"/>
                  <a:tailEnd type="none" w="med" len="med"/>
                </a:ln>
                <a:effectLst/>
              </p:spPr>
              <p:txBody>
                <a:bodyPr rot="0" spcFirstLastPara="0" vertOverflow="overflow" horzOverflow="overflow" vert="horz" wrap="square" lIns="93248" tIns="46624" rIns="93248" bIns="4662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75" name="Group 74">
                  <a:extLst>
                    <a:ext uri="{FF2B5EF4-FFF2-40B4-BE49-F238E27FC236}">
                      <a16:creationId xmlns:a16="http://schemas.microsoft.com/office/drawing/2014/main" id="{423AB27A-131E-4AC8-9E6C-45472C1E9A82}"/>
                    </a:ext>
                  </a:extLst>
                </p:cNvPr>
                <p:cNvGrpSpPr/>
                <p:nvPr/>
              </p:nvGrpSpPr>
              <p:grpSpPr>
                <a:xfrm>
                  <a:off x="6075438" y="-1078967"/>
                  <a:ext cx="211409" cy="248650"/>
                  <a:chOff x="3448088" y="4177256"/>
                  <a:chExt cx="1138785" cy="1339387"/>
                </a:xfrm>
                <a:solidFill>
                  <a:srgbClr val="E6E6E6"/>
                </a:solidFill>
              </p:grpSpPr>
              <p:grpSp>
                <p:nvGrpSpPr>
                  <p:cNvPr id="94" name="Group 93">
                    <a:extLst>
                      <a:ext uri="{FF2B5EF4-FFF2-40B4-BE49-F238E27FC236}">
                        <a16:creationId xmlns:a16="http://schemas.microsoft.com/office/drawing/2014/main" id="{7AA61D3F-238C-4138-9514-39CE598FACC2}"/>
                      </a:ext>
                    </a:extLst>
                  </p:cNvPr>
                  <p:cNvGrpSpPr/>
                  <p:nvPr/>
                </p:nvGrpSpPr>
                <p:grpSpPr>
                  <a:xfrm>
                    <a:off x="3448088" y="4177256"/>
                    <a:ext cx="1138785" cy="1339387"/>
                    <a:chOff x="3448088" y="4177256"/>
                    <a:chExt cx="1138785" cy="1339387"/>
                  </a:xfrm>
                  <a:grpFill/>
                </p:grpSpPr>
                <p:sp>
                  <p:nvSpPr>
                    <p:cNvPr id="96" name="Freeform: Shape 95">
                      <a:extLst>
                        <a:ext uri="{FF2B5EF4-FFF2-40B4-BE49-F238E27FC236}">
                          <a16:creationId xmlns:a16="http://schemas.microsoft.com/office/drawing/2014/main" id="{03F807FD-3D5D-483E-A97C-2B928187F696}"/>
                        </a:ext>
                      </a:extLst>
                    </p:cNvPr>
                    <p:cNvSpPr/>
                    <p:nvPr/>
                  </p:nvSpPr>
                  <p:spPr bwMode="auto">
                    <a:xfrm>
                      <a:off x="3448088" y="4177256"/>
                      <a:ext cx="1138785" cy="1339387"/>
                    </a:xfrm>
                    <a:custGeom>
                      <a:avLst/>
                      <a:gdLst>
                        <a:gd name="connsiteX0" fmla="*/ 140153 w 293914"/>
                        <a:gd name="connsiteY0" fmla="*/ 0 h 336097"/>
                        <a:gd name="connsiteX1" fmla="*/ 0 w 293914"/>
                        <a:gd name="connsiteY1" fmla="*/ 84364 h 336097"/>
                        <a:gd name="connsiteX2" fmla="*/ 0 w 293914"/>
                        <a:gd name="connsiteY2" fmla="*/ 232682 h 336097"/>
                        <a:gd name="connsiteX3" fmla="*/ 141514 w 293914"/>
                        <a:gd name="connsiteY3" fmla="*/ 336097 h 336097"/>
                        <a:gd name="connsiteX4" fmla="*/ 293914 w 293914"/>
                        <a:gd name="connsiteY4" fmla="*/ 231322 h 336097"/>
                        <a:gd name="connsiteX5" fmla="*/ 278946 w 293914"/>
                        <a:gd name="connsiteY5" fmla="*/ 77561 h 336097"/>
                        <a:gd name="connsiteX6" fmla="*/ 140153 w 293914"/>
                        <a:gd name="connsiteY6" fmla="*/ 0 h 336097"/>
                        <a:gd name="connsiteX0" fmla="*/ 140153 w 284389"/>
                        <a:gd name="connsiteY0" fmla="*/ 0 h 336097"/>
                        <a:gd name="connsiteX1" fmla="*/ 0 w 284389"/>
                        <a:gd name="connsiteY1" fmla="*/ 84364 h 336097"/>
                        <a:gd name="connsiteX2" fmla="*/ 0 w 284389"/>
                        <a:gd name="connsiteY2" fmla="*/ 232682 h 336097"/>
                        <a:gd name="connsiteX3" fmla="*/ 141514 w 284389"/>
                        <a:gd name="connsiteY3" fmla="*/ 336097 h 336097"/>
                        <a:gd name="connsiteX4" fmla="*/ 284389 w 284389"/>
                        <a:gd name="connsiteY4" fmla="*/ 228601 h 336097"/>
                        <a:gd name="connsiteX5" fmla="*/ 278946 w 284389"/>
                        <a:gd name="connsiteY5" fmla="*/ 77561 h 336097"/>
                        <a:gd name="connsiteX6" fmla="*/ 140153 w 284389"/>
                        <a:gd name="connsiteY6" fmla="*/ 0 h 336097"/>
                        <a:gd name="connsiteX0" fmla="*/ 140153 w 287111"/>
                        <a:gd name="connsiteY0" fmla="*/ 0 h 336097"/>
                        <a:gd name="connsiteX1" fmla="*/ 0 w 287111"/>
                        <a:gd name="connsiteY1" fmla="*/ 84364 h 336097"/>
                        <a:gd name="connsiteX2" fmla="*/ 0 w 287111"/>
                        <a:gd name="connsiteY2" fmla="*/ 232682 h 336097"/>
                        <a:gd name="connsiteX3" fmla="*/ 141514 w 287111"/>
                        <a:gd name="connsiteY3" fmla="*/ 336097 h 336097"/>
                        <a:gd name="connsiteX4" fmla="*/ 284389 w 287111"/>
                        <a:gd name="connsiteY4" fmla="*/ 228601 h 336097"/>
                        <a:gd name="connsiteX5" fmla="*/ 287111 w 287111"/>
                        <a:gd name="connsiteY5" fmla="*/ 88447 h 336097"/>
                        <a:gd name="connsiteX6" fmla="*/ 140153 w 287111"/>
                        <a:gd name="connsiteY6" fmla="*/ 0 h 336097"/>
                        <a:gd name="connsiteX0" fmla="*/ 140153 w 287111"/>
                        <a:gd name="connsiteY0" fmla="*/ 0 h 336097"/>
                        <a:gd name="connsiteX1" fmla="*/ 0 w 287111"/>
                        <a:gd name="connsiteY1" fmla="*/ 84364 h 336097"/>
                        <a:gd name="connsiteX2" fmla="*/ 0 w 287111"/>
                        <a:gd name="connsiteY2" fmla="*/ 232682 h 336097"/>
                        <a:gd name="connsiteX3" fmla="*/ 141514 w 287111"/>
                        <a:gd name="connsiteY3" fmla="*/ 336097 h 336097"/>
                        <a:gd name="connsiteX4" fmla="*/ 286467 w 287111"/>
                        <a:gd name="connsiteY4" fmla="*/ 235529 h 336097"/>
                        <a:gd name="connsiteX5" fmla="*/ 287111 w 287111"/>
                        <a:gd name="connsiteY5" fmla="*/ 88447 h 336097"/>
                        <a:gd name="connsiteX6" fmla="*/ 140153 w 287111"/>
                        <a:gd name="connsiteY6" fmla="*/ 0 h 336097"/>
                        <a:gd name="connsiteX0" fmla="*/ 140153 w 286690"/>
                        <a:gd name="connsiteY0" fmla="*/ 0 h 336097"/>
                        <a:gd name="connsiteX1" fmla="*/ 0 w 286690"/>
                        <a:gd name="connsiteY1" fmla="*/ 84364 h 336097"/>
                        <a:gd name="connsiteX2" fmla="*/ 0 w 286690"/>
                        <a:gd name="connsiteY2" fmla="*/ 232682 h 336097"/>
                        <a:gd name="connsiteX3" fmla="*/ 141514 w 286690"/>
                        <a:gd name="connsiteY3" fmla="*/ 336097 h 336097"/>
                        <a:gd name="connsiteX4" fmla="*/ 286467 w 286690"/>
                        <a:gd name="connsiteY4" fmla="*/ 235529 h 336097"/>
                        <a:gd name="connsiteX5" fmla="*/ 286072 w 286690"/>
                        <a:gd name="connsiteY5" fmla="*/ 83251 h 336097"/>
                        <a:gd name="connsiteX6" fmla="*/ 140153 w 286690"/>
                        <a:gd name="connsiteY6" fmla="*/ 0 h 336097"/>
                        <a:gd name="connsiteX0" fmla="*/ 142924 w 289461"/>
                        <a:gd name="connsiteY0" fmla="*/ 0 h 336097"/>
                        <a:gd name="connsiteX1" fmla="*/ 2771 w 289461"/>
                        <a:gd name="connsiteY1" fmla="*/ 84364 h 336097"/>
                        <a:gd name="connsiteX2" fmla="*/ 0 w 289461"/>
                        <a:gd name="connsiteY2" fmla="*/ 230604 h 336097"/>
                        <a:gd name="connsiteX3" fmla="*/ 144285 w 289461"/>
                        <a:gd name="connsiteY3" fmla="*/ 336097 h 336097"/>
                        <a:gd name="connsiteX4" fmla="*/ 289238 w 289461"/>
                        <a:gd name="connsiteY4" fmla="*/ 235529 h 336097"/>
                        <a:gd name="connsiteX5" fmla="*/ 288843 w 289461"/>
                        <a:gd name="connsiteY5" fmla="*/ 83251 h 336097"/>
                        <a:gd name="connsiteX6" fmla="*/ 142924 w 289461"/>
                        <a:gd name="connsiteY6" fmla="*/ 0 h 336097"/>
                        <a:gd name="connsiteX0" fmla="*/ 144147 w 290684"/>
                        <a:gd name="connsiteY0" fmla="*/ 0 h 336097"/>
                        <a:gd name="connsiteX1" fmla="*/ 184 w 290684"/>
                        <a:gd name="connsiteY1" fmla="*/ 83325 h 336097"/>
                        <a:gd name="connsiteX2" fmla="*/ 1223 w 290684"/>
                        <a:gd name="connsiteY2" fmla="*/ 230604 h 336097"/>
                        <a:gd name="connsiteX3" fmla="*/ 145508 w 290684"/>
                        <a:gd name="connsiteY3" fmla="*/ 336097 h 336097"/>
                        <a:gd name="connsiteX4" fmla="*/ 290461 w 290684"/>
                        <a:gd name="connsiteY4" fmla="*/ 235529 h 336097"/>
                        <a:gd name="connsiteX5" fmla="*/ 290066 w 290684"/>
                        <a:gd name="connsiteY5" fmla="*/ 83251 h 336097"/>
                        <a:gd name="connsiteX6" fmla="*/ 144147 w 290684"/>
                        <a:gd name="connsiteY6" fmla="*/ 0 h 336097"/>
                        <a:gd name="connsiteX0" fmla="*/ 145186 w 290684"/>
                        <a:gd name="connsiteY0" fmla="*/ 0 h 342332"/>
                        <a:gd name="connsiteX1" fmla="*/ 184 w 290684"/>
                        <a:gd name="connsiteY1" fmla="*/ 89560 h 342332"/>
                        <a:gd name="connsiteX2" fmla="*/ 1223 w 290684"/>
                        <a:gd name="connsiteY2" fmla="*/ 236839 h 342332"/>
                        <a:gd name="connsiteX3" fmla="*/ 145508 w 290684"/>
                        <a:gd name="connsiteY3" fmla="*/ 342332 h 342332"/>
                        <a:gd name="connsiteX4" fmla="*/ 290461 w 290684"/>
                        <a:gd name="connsiteY4" fmla="*/ 241764 h 342332"/>
                        <a:gd name="connsiteX5" fmla="*/ 290066 w 290684"/>
                        <a:gd name="connsiteY5" fmla="*/ 89486 h 342332"/>
                        <a:gd name="connsiteX6" fmla="*/ 145186 w 290684"/>
                        <a:gd name="connsiteY6" fmla="*/ 0 h 342332"/>
                        <a:gd name="connsiteX0" fmla="*/ 143963 w 289461"/>
                        <a:gd name="connsiteY0" fmla="*/ 0 h 342332"/>
                        <a:gd name="connsiteX1" fmla="*/ 1039 w 289461"/>
                        <a:gd name="connsiteY1" fmla="*/ 89560 h 342332"/>
                        <a:gd name="connsiteX2" fmla="*/ 0 w 289461"/>
                        <a:gd name="connsiteY2" fmla="*/ 236839 h 342332"/>
                        <a:gd name="connsiteX3" fmla="*/ 144285 w 289461"/>
                        <a:gd name="connsiteY3" fmla="*/ 342332 h 342332"/>
                        <a:gd name="connsiteX4" fmla="*/ 289238 w 289461"/>
                        <a:gd name="connsiteY4" fmla="*/ 241764 h 342332"/>
                        <a:gd name="connsiteX5" fmla="*/ 288843 w 289461"/>
                        <a:gd name="connsiteY5" fmla="*/ 89486 h 342332"/>
                        <a:gd name="connsiteX6" fmla="*/ 143963 w 289461"/>
                        <a:gd name="connsiteY6" fmla="*/ 0 h 342332"/>
                        <a:gd name="connsiteX0" fmla="*/ 143092 w 288590"/>
                        <a:gd name="connsiteY0" fmla="*/ 0 h 342332"/>
                        <a:gd name="connsiteX1" fmla="*/ 168 w 288590"/>
                        <a:gd name="connsiteY1" fmla="*/ 89560 h 342332"/>
                        <a:gd name="connsiteX2" fmla="*/ 1554 w 288590"/>
                        <a:gd name="connsiteY2" fmla="*/ 234414 h 342332"/>
                        <a:gd name="connsiteX3" fmla="*/ 143414 w 288590"/>
                        <a:gd name="connsiteY3" fmla="*/ 342332 h 342332"/>
                        <a:gd name="connsiteX4" fmla="*/ 288367 w 288590"/>
                        <a:gd name="connsiteY4" fmla="*/ 241764 h 342332"/>
                        <a:gd name="connsiteX5" fmla="*/ 287972 w 288590"/>
                        <a:gd name="connsiteY5" fmla="*/ 89486 h 342332"/>
                        <a:gd name="connsiteX6" fmla="*/ 143092 w 288590"/>
                        <a:gd name="connsiteY6" fmla="*/ 0 h 342332"/>
                        <a:gd name="connsiteX0" fmla="*/ 145002 w 290500"/>
                        <a:gd name="connsiteY0" fmla="*/ 0 h 342332"/>
                        <a:gd name="connsiteX1" fmla="*/ 2078 w 290500"/>
                        <a:gd name="connsiteY1" fmla="*/ 89560 h 342332"/>
                        <a:gd name="connsiteX2" fmla="*/ 0 w 290500"/>
                        <a:gd name="connsiteY2" fmla="*/ 234067 h 342332"/>
                        <a:gd name="connsiteX3" fmla="*/ 145324 w 290500"/>
                        <a:gd name="connsiteY3" fmla="*/ 342332 h 342332"/>
                        <a:gd name="connsiteX4" fmla="*/ 290277 w 290500"/>
                        <a:gd name="connsiteY4" fmla="*/ 241764 h 342332"/>
                        <a:gd name="connsiteX5" fmla="*/ 289882 w 290500"/>
                        <a:gd name="connsiteY5" fmla="*/ 89486 h 342332"/>
                        <a:gd name="connsiteX6" fmla="*/ 145002 w 290500"/>
                        <a:gd name="connsiteY6" fmla="*/ 0 h 342332"/>
                        <a:gd name="connsiteX0" fmla="*/ 145002 w 290500"/>
                        <a:gd name="connsiteY0" fmla="*/ 0 h 337829"/>
                        <a:gd name="connsiteX1" fmla="*/ 2078 w 290500"/>
                        <a:gd name="connsiteY1" fmla="*/ 89560 h 337829"/>
                        <a:gd name="connsiteX2" fmla="*/ 0 w 290500"/>
                        <a:gd name="connsiteY2" fmla="*/ 234067 h 337829"/>
                        <a:gd name="connsiteX3" fmla="*/ 145324 w 290500"/>
                        <a:gd name="connsiteY3" fmla="*/ 337829 h 337829"/>
                        <a:gd name="connsiteX4" fmla="*/ 290277 w 290500"/>
                        <a:gd name="connsiteY4" fmla="*/ 241764 h 337829"/>
                        <a:gd name="connsiteX5" fmla="*/ 289882 w 290500"/>
                        <a:gd name="connsiteY5" fmla="*/ 89486 h 337829"/>
                        <a:gd name="connsiteX6" fmla="*/ 145002 w 290500"/>
                        <a:gd name="connsiteY6" fmla="*/ 0 h 337829"/>
                        <a:gd name="connsiteX0" fmla="*/ 145002 w 290500"/>
                        <a:gd name="connsiteY0" fmla="*/ 0 h 340946"/>
                        <a:gd name="connsiteX1" fmla="*/ 2078 w 290500"/>
                        <a:gd name="connsiteY1" fmla="*/ 89560 h 340946"/>
                        <a:gd name="connsiteX2" fmla="*/ 0 w 290500"/>
                        <a:gd name="connsiteY2" fmla="*/ 234067 h 340946"/>
                        <a:gd name="connsiteX3" fmla="*/ 145670 w 290500"/>
                        <a:gd name="connsiteY3" fmla="*/ 340946 h 340946"/>
                        <a:gd name="connsiteX4" fmla="*/ 290277 w 290500"/>
                        <a:gd name="connsiteY4" fmla="*/ 241764 h 340946"/>
                        <a:gd name="connsiteX5" fmla="*/ 289882 w 290500"/>
                        <a:gd name="connsiteY5" fmla="*/ 89486 h 340946"/>
                        <a:gd name="connsiteX6" fmla="*/ 145002 w 290500"/>
                        <a:gd name="connsiteY6" fmla="*/ 0 h 340946"/>
                        <a:gd name="connsiteX0" fmla="*/ 145002 w 289882"/>
                        <a:gd name="connsiteY0" fmla="*/ 0 h 340946"/>
                        <a:gd name="connsiteX1" fmla="*/ 2078 w 289882"/>
                        <a:gd name="connsiteY1" fmla="*/ 89560 h 340946"/>
                        <a:gd name="connsiteX2" fmla="*/ 0 w 289882"/>
                        <a:gd name="connsiteY2" fmla="*/ 234067 h 340946"/>
                        <a:gd name="connsiteX3" fmla="*/ 145670 w 289882"/>
                        <a:gd name="connsiteY3" fmla="*/ 340946 h 340946"/>
                        <a:gd name="connsiteX4" fmla="*/ 286813 w 289882"/>
                        <a:gd name="connsiteY4" fmla="*/ 242457 h 340946"/>
                        <a:gd name="connsiteX5" fmla="*/ 289882 w 289882"/>
                        <a:gd name="connsiteY5" fmla="*/ 89486 h 340946"/>
                        <a:gd name="connsiteX6" fmla="*/ 145002 w 289882"/>
                        <a:gd name="connsiteY6" fmla="*/ 0 h 340946"/>
                        <a:gd name="connsiteX0" fmla="*/ 145002 w 290500"/>
                        <a:gd name="connsiteY0" fmla="*/ 0 h 340946"/>
                        <a:gd name="connsiteX1" fmla="*/ 2078 w 290500"/>
                        <a:gd name="connsiteY1" fmla="*/ 89560 h 340946"/>
                        <a:gd name="connsiteX2" fmla="*/ 0 w 290500"/>
                        <a:gd name="connsiteY2" fmla="*/ 234067 h 340946"/>
                        <a:gd name="connsiteX3" fmla="*/ 145670 w 290500"/>
                        <a:gd name="connsiteY3" fmla="*/ 340946 h 340946"/>
                        <a:gd name="connsiteX4" fmla="*/ 290277 w 290500"/>
                        <a:gd name="connsiteY4" fmla="*/ 241418 h 340946"/>
                        <a:gd name="connsiteX5" fmla="*/ 289882 w 290500"/>
                        <a:gd name="connsiteY5" fmla="*/ 89486 h 340946"/>
                        <a:gd name="connsiteX6" fmla="*/ 145002 w 290500"/>
                        <a:gd name="connsiteY6" fmla="*/ 0 h 340946"/>
                        <a:gd name="connsiteX0" fmla="*/ 145002 w 289882"/>
                        <a:gd name="connsiteY0" fmla="*/ 0 h 340946"/>
                        <a:gd name="connsiteX1" fmla="*/ 2078 w 289882"/>
                        <a:gd name="connsiteY1" fmla="*/ 89560 h 340946"/>
                        <a:gd name="connsiteX2" fmla="*/ 0 w 289882"/>
                        <a:gd name="connsiteY2" fmla="*/ 234067 h 340946"/>
                        <a:gd name="connsiteX3" fmla="*/ 145670 w 289882"/>
                        <a:gd name="connsiteY3" fmla="*/ 340946 h 340946"/>
                        <a:gd name="connsiteX4" fmla="*/ 289238 w 289882"/>
                        <a:gd name="connsiteY4" fmla="*/ 239686 h 340946"/>
                        <a:gd name="connsiteX5" fmla="*/ 289882 w 289882"/>
                        <a:gd name="connsiteY5" fmla="*/ 89486 h 340946"/>
                        <a:gd name="connsiteX6" fmla="*/ 145002 w 289882"/>
                        <a:gd name="connsiteY6" fmla="*/ 0 h 340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9882" h="340946">
                          <a:moveTo>
                            <a:pt x="145002" y="0"/>
                          </a:moveTo>
                          <a:lnTo>
                            <a:pt x="2078" y="89560"/>
                          </a:lnTo>
                          <a:cubicBezTo>
                            <a:pt x="1154" y="138307"/>
                            <a:pt x="924" y="185320"/>
                            <a:pt x="0" y="234067"/>
                          </a:cubicBezTo>
                          <a:lnTo>
                            <a:pt x="145670" y="340946"/>
                          </a:lnTo>
                          <a:lnTo>
                            <a:pt x="289238" y="239686"/>
                          </a:lnTo>
                          <a:cubicBezTo>
                            <a:pt x="290145" y="192968"/>
                            <a:pt x="288975" y="136204"/>
                            <a:pt x="289882" y="89486"/>
                          </a:cubicBezTo>
                          <a:lnTo>
                            <a:pt x="145002" y="0"/>
                          </a:lnTo>
                          <a:close/>
                        </a:path>
                      </a:pathLst>
                    </a:custGeom>
                    <a:solidFill>
                      <a:srgbClr val="0078D7"/>
                    </a:solidFill>
                    <a:ln w="12700" cap="rnd" cmpd="sng" algn="ctr">
                      <a:solidFill>
                        <a:srgbClr val="FFFFFF"/>
                      </a:solidFill>
                      <a:prstDash val="solid"/>
                      <a:headEnd type="none" w="med" len="med"/>
                      <a:tailEnd type="none" w="med" len="med"/>
                    </a:ln>
                    <a:effectLst/>
                  </p:spPr>
                  <p:txBody>
                    <a:bodyPr rot="0" spcFirstLastPara="0" vertOverflow="overflow" horzOverflow="overflow" vert="horz" wrap="square" lIns="93248" tIns="46624" rIns="93248" bIns="4662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FFFFFF"/>
                        </a:solidFill>
                        <a:effectLst/>
                        <a:uLnTx/>
                        <a:uFillTx/>
                        <a:latin typeface="Segoe UI"/>
                        <a:ea typeface="+mn-ea"/>
                        <a:cs typeface="+mn-cs"/>
                      </a:endParaRPr>
                    </a:p>
                  </p:txBody>
                </p:sp>
                <p:cxnSp>
                  <p:nvCxnSpPr>
                    <p:cNvPr id="97" name="Straight Connector 96">
                      <a:extLst>
                        <a:ext uri="{FF2B5EF4-FFF2-40B4-BE49-F238E27FC236}">
                          <a16:creationId xmlns:a16="http://schemas.microsoft.com/office/drawing/2014/main" id="{1F09A0D9-314C-4EDA-B441-082D4876849E}"/>
                        </a:ext>
                      </a:extLst>
                    </p:cNvPr>
                    <p:cNvCxnSpPr>
                      <a:cxnSpLocks/>
                    </p:cNvCxnSpPr>
                    <p:nvPr/>
                  </p:nvCxnSpPr>
                  <p:spPr>
                    <a:xfrm flipV="1">
                      <a:off x="4019187" y="4532301"/>
                      <a:ext cx="563116" cy="421997"/>
                    </a:xfrm>
                    <a:prstGeom prst="line">
                      <a:avLst/>
                    </a:prstGeom>
                    <a:grpFill/>
                    <a:ln w="12700" cap="rnd" cmpd="sng" algn="ctr">
                      <a:solidFill>
                        <a:srgbClr val="FFFFFF"/>
                      </a:solidFill>
                      <a:prstDash val="solid"/>
                      <a:headEnd type="none" w="med" len="med"/>
                      <a:tailEnd type="none" w="med" len="med"/>
                    </a:ln>
                    <a:effectLst/>
                  </p:spPr>
                </p:cxnSp>
                <p:cxnSp>
                  <p:nvCxnSpPr>
                    <p:cNvPr id="98" name="Straight Connector 97">
                      <a:extLst>
                        <a:ext uri="{FF2B5EF4-FFF2-40B4-BE49-F238E27FC236}">
                          <a16:creationId xmlns:a16="http://schemas.microsoft.com/office/drawing/2014/main" id="{EF50821D-8D9F-4489-88DB-ED0DFFFEC706}"/>
                        </a:ext>
                      </a:extLst>
                    </p:cNvPr>
                    <p:cNvCxnSpPr>
                      <a:cxnSpLocks/>
                    </p:cNvCxnSpPr>
                    <p:nvPr/>
                  </p:nvCxnSpPr>
                  <p:spPr>
                    <a:xfrm flipH="1" flipV="1">
                      <a:off x="3454309" y="4532300"/>
                      <a:ext cx="563116" cy="421997"/>
                    </a:xfrm>
                    <a:prstGeom prst="line">
                      <a:avLst/>
                    </a:prstGeom>
                    <a:grpFill/>
                    <a:ln w="12700" cap="rnd" cmpd="sng" algn="ctr">
                      <a:solidFill>
                        <a:srgbClr val="FFFFFF"/>
                      </a:solidFill>
                      <a:prstDash val="solid"/>
                      <a:headEnd type="none" w="med" len="med"/>
                      <a:tailEnd type="none" w="med" len="med"/>
                    </a:ln>
                    <a:effectLst/>
                  </p:spPr>
                </p:cxnSp>
              </p:grpSp>
              <p:cxnSp>
                <p:nvCxnSpPr>
                  <p:cNvPr id="95" name="Straight Connector 94">
                    <a:extLst>
                      <a:ext uri="{FF2B5EF4-FFF2-40B4-BE49-F238E27FC236}">
                        <a16:creationId xmlns:a16="http://schemas.microsoft.com/office/drawing/2014/main" id="{9CB43CC6-F955-49FC-8D15-6F48395D62B4}"/>
                      </a:ext>
                    </a:extLst>
                  </p:cNvPr>
                  <p:cNvCxnSpPr>
                    <a:cxnSpLocks/>
                    <a:endCxn id="96" idx="3"/>
                  </p:cNvCxnSpPr>
                  <p:nvPr/>
                </p:nvCxnSpPr>
                <p:spPr>
                  <a:xfrm flipH="1">
                    <a:off x="4020344" y="4956376"/>
                    <a:ext cx="682" cy="560267"/>
                  </a:xfrm>
                  <a:prstGeom prst="line">
                    <a:avLst/>
                  </a:prstGeom>
                  <a:grpFill/>
                  <a:ln w="12700" cap="rnd" cmpd="sng" algn="ctr">
                    <a:solidFill>
                      <a:srgbClr val="FFFFFF"/>
                    </a:solidFill>
                    <a:prstDash val="solid"/>
                    <a:headEnd type="none" w="med" len="med"/>
                    <a:tailEnd type="none" w="med" len="med"/>
                  </a:ln>
                  <a:effectLst/>
                </p:spPr>
              </p:cxnSp>
            </p:grpSp>
            <p:grpSp>
              <p:nvGrpSpPr>
                <p:cNvPr id="76" name="Group 75">
                  <a:extLst>
                    <a:ext uri="{FF2B5EF4-FFF2-40B4-BE49-F238E27FC236}">
                      <a16:creationId xmlns:a16="http://schemas.microsoft.com/office/drawing/2014/main" id="{4D64D9DB-6198-4FEE-A969-80E57FFB11BF}"/>
                    </a:ext>
                  </a:extLst>
                </p:cNvPr>
                <p:cNvGrpSpPr/>
                <p:nvPr/>
              </p:nvGrpSpPr>
              <p:grpSpPr>
                <a:xfrm>
                  <a:off x="6347725" y="-830317"/>
                  <a:ext cx="211409" cy="248650"/>
                  <a:chOff x="3448088" y="4177256"/>
                  <a:chExt cx="1138785" cy="1339387"/>
                </a:xfrm>
                <a:solidFill>
                  <a:srgbClr val="E6E6E6"/>
                </a:solidFill>
              </p:grpSpPr>
              <p:grpSp>
                <p:nvGrpSpPr>
                  <p:cNvPr id="89" name="Group 88">
                    <a:extLst>
                      <a:ext uri="{FF2B5EF4-FFF2-40B4-BE49-F238E27FC236}">
                        <a16:creationId xmlns:a16="http://schemas.microsoft.com/office/drawing/2014/main" id="{B391CAA9-F336-40E8-A4AA-21C2EF1F26DF}"/>
                      </a:ext>
                    </a:extLst>
                  </p:cNvPr>
                  <p:cNvGrpSpPr/>
                  <p:nvPr/>
                </p:nvGrpSpPr>
                <p:grpSpPr>
                  <a:xfrm>
                    <a:off x="3448088" y="4177256"/>
                    <a:ext cx="1138785" cy="1339387"/>
                    <a:chOff x="3448088" y="4177256"/>
                    <a:chExt cx="1138785" cy="1339387"/>
                  </a:xfrm>
                  <a:grpFill/>
                </p:grpSpPr>
                <p:sp>
                  <p:nvSpPr>
                    <p:cNvPr id="91" name="Freeform: Shape 90">
                      <a:extLst>
                        <a:ext uri="{FF2B5EF4-FFF2-40B4-BE49-F238E27FC236}">
                          <a16:creationId xmlns:a16="http://schemas.microsoft.com/office/drawing/2014/main" id="{8822B155-4468-4E3F-9F24-22F5CB321B08}"/>
                        </a:ext>
                      </a:extLst>
                    </p:cNvPr>
                    <p:cNvSpPr/>
                    <p:nvPr/>
                  </p:nvSpPr>
                  <p:spPr bwMode="auto">
                    <a:xfrm>
                      <a:off x="3448088" y="4177256"/>
                      <a:ext cx="1138785" cy="1339387"/>
                    </a:xfrm>
                    <a:custGeom>
                      <a:avLst/>
                      <a:gdLst>
                        <a:gd name="connsiteX0" fmla="*/ 140153 w 293914"/>
                        <a:gd name="connsiteY0" fmla="*/ 0 h 336097"/>
                        <a:gd name="connsiteX1" fmla="*/ 0 w 293914"/>
                        <a:gd name="connsiteY1" fmla="*/ 84364 h 336097"/>
                        <a:gd name="connsiteX2" fmla="*/ 0 w 293914"/>
                        <a:gd name="connsiteY2" fmla="*/ 232682 h 336097"/>
                        <a:gd name="connsiteX3" fmla="*/ 141514 w 293914"/>
                        <a:gd name="connsiteY3" fmla="*/ 336097 h 336097"/>
                        <a:gd name="connsiteX4" fmla="*/ 293914 w 293914"/>
                        <a:gd name="connsiteY4" fmla="*/ 231322 h 336097"/>
                        <a:gd name="connsiteX5" fmla="*/ 278946 w 293914"/>
                        <a:gd name="connsiteY5" fmla="*/ 77561 h 336097"/>
                        <a:gd name="connsiteX6" fmla="*/ 140153 w 293914"/>
                        <a:gd name="connsiteY6" fmla="*/ 0 h 336097"/>
                        <a:gd name="connsiteX0" fmla="*/ 140153 w 284389"/>
                        <a:gd name="connsiteY0" fmla="*/ 0 h 336097"/>
                        <a:gd name="connsiteX1" fmla="*/ 0 w 284389"/>
                        <a:gd name="connsiteY1" fmla="*/ 84364 h 336097"/>
                        <a:gd name="connsiteX2" fmla="*/ 0 w 284389"/>
                        <a:gd name="connsiteY2" fmla="*/ 232682 h 336097"/>
                        <a:gd name="connsiteX3" fmla="*/ 141514 w 284389"/>
                        <a:gd name="connsiteY3" fmla="*/ 336097 h 336097"/>
                        <a:gd name="connsiteX4" fmla="*/ 284389 w 284389"/>
                        <a:gd name="connsiteY4" fmla="*/ 228601 h 336097"/>
                        <a:gd name="connsiteX5" fmla="*/ 278946 w 284389"/>
                        <a:gd name="connsiteY5" fmla="*/ 77561 h 336097"/>
                        <a:gd name="connsiteX6" fmla="*/ 140153 w 284389"/>
                        <a:gd name="connsiteY6" fmla="*/ 0 h 336097"/>
                        <a:gd name="connsiteX0" fmla="*/ 140153 w 287111"/>
                        <a:gd name="connsiteY0" fmla="*/ 0 h 336097"/>
                        <a:gd name="connsiteX1" fmla="*/ 0 w 287111"/>
                        <a:gd name="connsiteY1" fmla="*/ 84364 h 336097"/>
                        <a:gd name="connsiteX2" fmla="*/ 0 w 287111"/>
                        <a:gd name="connsiteY2" fmla="*/ 232682 h 336097"/>
                        <a:gd name="connsiteX3" fmla="*/ 141514 w 287111"/>
                        <a:gd name="connsiteY3" fmla="*/ 336097 h 336097"/>
                        <a:gd name="connsiteX4" fmla="*/ 284389 w 287111"/>
                        <a:gd name="connsiteY4" fmla="*/ 228601 h 336097"/>
                        <a:gd name="connsiteX5" fmla="*/ 287111 w 287111"/>
                        <a:gd name="connsiteY5" fmla="*/ 88447 h 336097"/>
                        <a:gd name="connsiteX6" fmla="*/ 140153 w 287111"/>
                        <a:gd name="connsiteY6" fmla="*/ 0 h 336097"/>
                        <a:gd name="connsiteX0" fmla="*/ 140153 w 287111"/>
                        <a:gd name="connsiteY0" fmla="*/ 0 h 336097"/>
                        <a:gd name="connsiteX1" fmla="*/ 0 w 287111"/>
                        <a:gd name="connsiteY1" fmla="*/ 84364 h 336097"/>
                        <a:gd name="connsiteX2" fmla="*/ 0 w 287111"/>
                        <a:gd name="connsiteY2" fmla="*/ 232682 h 336097"/>
                        <a:gd name="connsiteX3" fmla="*/ 141514 w 287111"/>
                        <a:gd name="connsiteY3" fmla="*/ 336097 h 336097"/>
                        <a:gd name="connsiteX4" fmla="*/ 286467 w 287111"/>
                        <a:gd name="connsiteY4" fmla="*/ 235529 h 336097"/>
                        <a:gd name="connsiteX5" fmla="*/ 287111 w 287111"/>
                        <a:gd name="connsiteY5" fmla="*/ 88447 h 336097"/>
                        <a:gd name="connsiteX6" fmla="*/ 140153 w 287111"/>
                        <a:gd name="connsiteY6" fmla="*/ 0 h 336097"/>
                        <a:gd name="connsiteX0" fmla="*/ 140153 w 286690"/>
                        <a:gd name="connsiteY0" fmla="*/ 0 h 336097"/>
                        <a:gd name="connsiteX1" fmla="*/ 0 w 286690"/>
                        <a:gd name="connsiteY1" fmla="*/ 84364 h 336097"/>
                        <a:gd name="connsiteX2" fmla="*/ 0 w 286690"/>
                        <a:gd name="connsiteY2" fmla="*/ 232682 h 336097"/>
                        <a:gd name="connsiteX3" fmla="*/ 141514 w 286690"/>
                        <a:gd name="connsiteY3" fmla="*/ 336097 h 336097"/>
                        <a:gd name="connsiteX4" fmla="*/ 286467 w 286690"/>
                        <a:gd name="connsiteY4" fmla="*/ 235529 h 336097"/>
                        <a:gd name="connsiteX5" fmla="*/ 286072 w 286690"/>
                        <a:gd name="connsiteY5" fmla="*/ 83251 h 336097"/>
                        <a:gd name="connsiteX6" fmla="*/ 140153 w 286690"/>
                        <a:gd name="connsiteY6" fmla="*/ 0 h 336097"/>
                        <a:gd name="connsiteX0" fmla="*/ 142924 w 289461"/>
                        <a:gd name="connsiteY0" fmla="*/ 0 h 336097"/>
                        <a:gd name="connsiteX1" fmla="*/ 2771 w 289461"/>
                        <a:gd name="connsiteY1" fmla="*/ 84364 h 336097"/>
                        <a:gd name="connsiteX2" fmla="*/ 0 w 289461"/>
                        <a:gd name="connsiteY2" fmla="*/ 230604 h 336097"/>
                        <a:gd name="connsiteX3" fmla="*/ 144285 w 289461"/>
                        <a:gd name="connsiteY3" fmla="*/ 336097 h 336097"/>
                        <a:gd name="connsiteX4" fmla="*/ 289238 w 289461"/>
                        <a:gd name="connsiteY4" fmla="*/ 235529 h 336097"/>
                        <a:gd name="connsiteX5" fmla="*/ 288843 w 289461"/>
                        <a:gd name="connsiteY5" fmla="*/ 83251 h 336097"/>
                        <a:gd name="connsiteX6" fmla="*/ 142924 w 289461"/>
                        <a:gd name="connsiteY6" fmla="*/ 0 h 336097"/>
                        <a:gd name="connsiteX0" fmla="*/ 144147 w 290684"/>
                        <a:gd name="connsiteY0" fmla="*/ 0 h 336097"/>
                        <a:gd name="connsiteX1" fmla="*/ 184 w 290684"/>
                        <a:gd name="connsiteY1" fmla="*/ 83325 h 336097"/>
                        <a:gd name="connsiteX2" fmla="*/ 1223 w 290684"/>
                        <a:gd name="connsiteY2" fmla="*/ 230604 h 336097"/>
                        <a:gd name="connsiteX3" fmla="*/ 145508 w 290684"/>
                        <a:gd name="connsiteY3" fmla="*/ 336097 h 336097"/>
                        <a:gd name="connsiteX4" fmla="*/ 290461 w 290684"/>
                        <a:gd name="connsiteY4" fmla="*/ 235529 h 336097"/>
                        <a:gd name="connsiteX5" fmla="*/ 290066 w 290684"/>
                        <a:gd name="connsiteY5" fmla="*/ 83251 h 336097"/>
                        <a:gd name="connsiteX6" fmla="*/ 144147 w 290684"/>
                        <a:gd name="connsiteY6" fmla="*/ 0 h 336097"/>
                        <a:gd name="connsiteX0" fmla="*/ 145186 w 290684"/>
                        <a:gd name="connsiteY0" fmla="*/ 0 h 342332"/>
                        <a:gd name="connsiteX1" fmla="*/ 184 w 290684"/>
                        <a:gd name="connsiteY1" fmla="*/ 89560 h 342332"/>
                        <a:gd name="connsiteX2" fmla="*/ 1223 w 290684"/>
                        <a:gd name="connsiteY2" fmla="*/ 236839 h 342332"/>
                        <a:gd name="connsiteX3" fmla="*/ 145508 w 290684"/>
                        <a:gd name="connsiteY3" fmla="*/ 342332 h 342332"/>
                        <a:gd name="connsiteX4" fmla="*/ 290461 w 290684"/>
                        <a:gd name="connsiteY4" fmla="*/ 241764 h 342332"/>
                        <a:gd name="connsiteX5" fmla="*/ 290066 w 290684"/>
                        <a:gd name="connsiteY5" fmla="*/ 89486 h 342332"/>
                        <a:gd name="connsiteX6" fmla="*/ 145186 w 290684"/>
                        <a:gd name="connsiteY6" fmla="*/ 0 h 342332"/>
                        <a:gd name="connsiteX0" fmla="*/ 143963 w 289461"/>
                        <a:gd name="connsiteY0" fmla="*/ 0 h 342332"/>
                        <a:gd name="connsiteX1" fmla="*/ 1039 w 289461"/>
                        <a:gd name="connsiteY1" fmla="*/ 89560 h 342332"/>
                        <a:gd name="connsiteX2" fmla="*/ 0 w 289461"/>
                        <a:gd name="connsiteY2" fmla="*/ 236839 h 342332"/>
                        <a:gd name="connsiteX3" fmla="*/ 144285 w 289461"/>
                        <a:gd name="connsiteY3" fmla="*/ 342332 h 342332"/>
                        <a:gd name="connsiteX4" fmla="*/ 289238 w 289461"/>
                        <a:gd name="connsiteY4" fmla="*/ 241764 h 342332"/>
                        <a:gd name="connsiteX5" fmla="*/ 288843 w 289461"/>
                        <a:gd name="connsiteY5" fmla="*/ 89486 h 342332"/>
                        <a:gd name="connsiteX6" fmla="*/ 143963 w 289461"/>
                        <a:gd name="connsiteY6" fmla="*/ 0 h 342332"/>
                        <a:gd name="connsiteX0" fmla="*/ 143092 w 288590"/>
                        <a:gd name="connsiteY0" fmla="*/ 0 h 342332"/>
                        <a:gd name="connsiteX1" fmla="*/ 168 w 288590"/>
                        <a:gd name="connsiteY1" fmla="*/ 89560 h 342332"/>
                        <a:gd name="connsiteX2" fmla="*/ 1554 w 288590"/>
                        <a:gd name="connsiteY2" fmla="*/ 234414 h 342332"/>
                        <a:gd name="connsiteX3" fmla="*/ 143414 w 288590"/>
                        <a:gd name="connsiteY3" fmla="*/ 342332 h 342332"/>
                        <a:gd name="connsiteX4" fmla="*/ 288367 w 288590"/>
                        <a:gd name="connsiteY4" fmla="*/ 241764 h 342332"/>
                        <a:gd name="connsiteX5" fmla="*/ 287972 w 288590"/>
                        <a:gd name="connsiteY5" fmla="*/ 89486 h 342332"/>
                        <a:gd name="connsiteX6" fmla="*/ 143092 w 288590"/>
                        <a:gd name="connsiteY6" fmla="*/ 0 h 342332"/>
                        <a:gd name="connsiteX0" fmla="*/ 145002 w 290500"/>
                        <a:gd name="connsiteY0" fmla="*/ 0 h 342332"/>
                        <a:gd name="connsiteX1" fmla="*/ 2078 w 290500"/>
                        <a:gd name="connsiteY1" fmla="*/ 89560 h 342332"/>
                        <a:gd name="connsiteX2" fmla="*/ 0 w 290500"/>
                        <a:gd name="connsiteY2" fmla="*/ 234067 h 342332"/>
                        <a:gd name="connsiteX3" fmla="*/ 145324 w 290500"/>
                        <a:gd name="connsiteY3" fmla="*/ 342332 h 342332"/>
                        <a:gd name="connsiteX4" fmla="*/ 290277 w 290500"/>
                        <a:gd name="connsiteY4" fmla="*/ 241764 h 342332"/>
                        <a:gd name="connsiteX5" fmla="*/ 289882 w 290500"/>
                        <a:gd name="connsiteY5" fmla="*/ 89486 h 342332"/>
                        <a:gd name="connsiteX6" fmla="*/ 145002 w 290500"/>
                        <a:gd name="connsiteY6" fmla="*/ 0 h 342332"/>
                        <a:gd name="connsiteX0" fmla="*/ 145002 w 290500"/>
                        <a:gd name="connsiteY0" fmla="*/ 0 h 337829"/>
                        <a:gd name="connsiteX1" fmla="*/ 2078 w 290500"/>
                        <a:gd name="connsiteY1" fmla="*/ 89560 h 337829"/>
                        <a:gd name="connsiteX2" fmla="*/ 0 w 290500"/>
                        <a:gd name="connsiteY2" fmla="*/ 234067 h 337829"/>
                        <a:gd name="connsiteX3" fmla="*/ 145324 w 290500"/>
                        <a:gd name="connsiteY3" fmla="*/ 337829 h 337829"/>
                        <a:gd name="connsiteX4" fmla="*/ 290277 w 290500"/>
                        <a:gd name="connsiteY4" fmla="*/ 241764 h 337829"/>
                        <a:gd name="connsiteX5" fmla="*/ 289882 w 290500"/>
                        <a:gd name="connsiteY5" fmla="*/ 89486 h 337829"/>
                        <a:gd name="connsiteX6" fmla="*/ 145002 w 290500"/>
                        <a:gd name="connsiteY6" fmla="*/ 0 h 337829"/>
                        <a:gd name="connsiteX0" fmla="*/ 145002 w 290500"/>
                        <a:gd name="connsiteY0" fmla="*/ 0 h 340946"/>
                        <a:gd name="connsiteX1" fmla="*/ 2078 w 290500"/>
                        <a:gd name="connsiteY1" fmla="*/ 89560 h 340946"/>
                        <a:gd name="connsiteX2" fmla="*/ 0 w 290500"/>
                        <a:gd name="connsiteY2" fmla="*/ 234067 h 340946"/>
                        <a:gd name="connsiteX3" fmla="*/ 145670 w 290500"/>
                        <a:gd name="connsiteY3" fmla="*/ 340946 h 340946"/>
                        <a:gd name="connsiteX4" fmla="*/ 290277 w 290500"/>
                        <a:gd name="connsiteY4" fmla="*/ 241764 h 340946"/>
                        <a:gd name="connsiteX5" fmla="*/ 289882 w 290500"/>
                        <a:gd name="connsiteY5" fmla="*/ 89486 h 340946"/>
                        <a:gd name="connsiteX6" fmla="*/ 145002 w 290500"/>
                        <a:gd name="connsiteY6" fmla="*/ 0 h 340946"/>
                        <a:gd name="connsiteX0" fmla="*/ 145002 w 289882"/>
                        <a:gd name="connsiteY0" fmla="*/ 0 h 340946"/>
                        <a:gd name="connsiteX1" fmla="*/ 2078 w 289882"/>
                        <a:gd name="connsiteY1" fmla="*/ 89560 h 340946"/>
                        <a:gd name="connsiteX2" fmla="*/ 0 w 289882"/>
                        <a:gd name="connsiteY2" fmla="*/ 234067 h 340946"/>
                        <a:gd name="connsiteX3" fmla="*/ 145670 w 289882"/>
                        <a:gd name="connsiteY3" fmla="*/ 340946 h 340946"/>
                        <a:gd name="connsiteX4" fmla="*/ 286813 w 289882"/>
                        <a:gd name="connsiteY4" fmla="*/ 242457 h 340946"/>
                        <a:gd name="connsiteX5" fmla="*/ 289882 w 289882"/>
                        <a:gd name="connsiteY5" fmla="*/ 89486 h 340946"/>
                        <a:gd name="connsiteX6" fmla="*/ 145002 w 289882"/>
                        <a:gd name="connsiteY6" fmla="*/ 0 h 340946"/>
                        <a:gd name="connsiteX0" fmla="*/ 145002 w 290500"/>
                        <a:gd name="connsiteY0" fmla="*/ 0 h 340946"/>
                        <a:gd name="connsiteX1" fmla="*/ 2078 w 290500"/>
                        <a:gd name="connsiteY1" fmla="*/ 89560 h 340946"/>
                        <a:gd name="connsiteX2" fmla="*/ 0 w 290500"/>
                        <a:gd name="connsiteY2" fmla="*/ 234067 h 340946"/>
                        <a:gd name="connsiteX3" fmla="*/ 145670 w 290500"/>
                        <a:gd name="connsiteY3" fmla="*/ 340946 h 340946"/>
                        <a:gd name="connsiteX4" fmla="*/ 290277 w 290500"/>
                        <a:gd name="connsiteY4" fmla="*/ 241418 h 340946"/>
                        <a:gd name="connsiteX5" fmla="*/ 289882 w 290500"/>
                        <a:gd name="connsiteY5" fmla="*/ 89486 h 340946"/>
                        <a:gd name="connsiteX6" fmla="*/ 145002 w 290500"/>
                        <a:gd name="connsiteY6" fmla="*/ 0 h 340946"/>
                        <a:gd name="connsiteX0" fmla="*/ 145002 w 289882"/>
                        <a:gd name="connsiteY0" fmla="*/ 0 h 340946"/>
                        <a:gd name="connsiteX1" fmla="*/ 2078 w 289882"/>
                        <a:gd name="connsiteY1" fmla="*/ 89560 h 340946"/>
                        <a:gd name="connsiteX2" fmla="*/ 0 w 289882"/>
                        <a:gd name="connsiteY2" fmla="*/ 234067 h 340946"/>
                        <a:gd name="connsiteX3" fmla="*/ 145670 w 289882"/>
                        <a:gd name="connsiteY3" fmla="*/ 340946 h 340946"/>
                        <a:gd name="connsiteX4" fmla="*/ 289238 w 289882"/>
                        <a:gd name="connsiteY4" fmla="*/ 239686 h 340946"/>
                        <a:gd name="connsiteX5" fmla="*/ 289882 w 289882"/>
                        <a:gd name="connsiteY5" fmla="*/ 89486 h 340946"/>
                        <a:gd name="connsiteX6" fmla="*/ 145002 w 289882"/>
                        <a:gd name="connsiteY6" fmla="*/ 0 h 340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9882" h="340946">
                          <a:moveTo>
                            <a:pt x="145002" y="0"/>
                          </a:moveTo>
                          <a:lnTo>
                            <a:pt x="2078" y="89560"/>
                          </a:lnTo>
                          <a:cubicBezTo>
                            <a:pt x="1154" y="138307"/>
                            <a:pt x="924" y="185320"/>
                            <a:pt x="0" y="234067"/>
                          </a:cubicBezTo>
                          <a:lnTo>
                            <a:pt x="145670" y="340946"/>
                          </a:lnTo>
                          <a:lnTo>
                            <a:pt x="289238" y="239686"/>
                          </a:lnTo>
                          <a:cubicBezTo>
                            <a:pt x="290145" y="192968"/>
                            <a:pt x="288975" y="136204"/>
                            <a:pt x="289882" y="89486"/>
                          </a:cubicBezTo>
                          <a:lnTo>
                            <a:pt x="145002" y="0"/>
                          </a:lnTo>
                          <a:close/>
                        </a:path>
                      </a:pathLst>
                    </a:custGeom>
                    <a:solidFill>
                      <a:srgbClr val="0078D7"/>
                    </a:solidFill>
                    <a:ln w="12700" cap="rnd" cmpd="sng" algn="ctr">
                      <a:solidFill>
                        <a:srgbClr val="FFFFFF"/>
                      </a:solidFill>
                      <a:prstDash val="solid"/>
                      <a:headEnd type="none" w="med" len="med"/>
                      <a:tailEnd type="none" w="med" len="med"/>
                    </a:ln>
                    <a:effectLst/>
                  </p:spPr>
                  <p:txBody>
                    <a:bodyPr rot="0" spcFirstLastPara="0" vertOverflow="overflow" horzOverflow="overflow" vert="horz" wrap="square" lIns="93248" tIns="46624" rIns="93248" bIns="4662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FFFFFF"/>
                        </a:solidFill>
                        <a:effectLst/>
                        <a:uLnTx/>
                        <a:uFillTx/>
                        <a:latin typeface="Segoe UI"/>
                        <a:ea typeface="+mn-ea"/>
                        <a:cs typeface="+mn-cs"/>
                      </a:endParaRPr>
                    </a:p>
                  </p:txBody>
                </p:sp>
                <p:cxnSp>
                  <p:nvCxnSpPr>
                    <p:cNvPr id="92" name="Straight Connector 91">
                      <a:extLst>
                        <a:ext uri="{FF2B5EF4-FFF2-40B4-BE49-F238E27FC236}">
                          <a16:creationId xmlns:a16="http://schemas.microsoft.com/office/drawing/2014/main" id="{53579FFA-F948-413C-8F76-7D401A8799D6}"/>
                        </a:ext>
                      </a:extLst>
                    </p:cNvPr>
                    <p:cNvCxnSpPr>
                      <a:cxnSpLocks/>
                    </p:cNvCxnSpPr>
                    <p:nvPr/>
                  </p:nvCxnSpPr>
                  <p:spPr>
                    <a:xfrm flipV="1">
                      <a:off x="4019187" y="4532301"/>
                      <a:ext cx="563116" cy="421997"/>
                    </a:xfrm>
                    <a:prstGeom prst="line">
                      <a:avLst/>
                    </a:prstGeom>
                    <a:grpFill/>
                    <a:ln w="12700" cap="rnd" cmpd="sng" algn="ctr">
                      <a:solidFill>
                        <a:srgbClr val="FFFFFF"/>
                      </a:solidFill>
                      <a:prstDash val="solid"/>
                      <a:headEnd type="none" w="med" len="med"/>
                      <a:tailEnd type="none" w="med" len="med"/>
                    </a:ln>
                    <a:effectLst/>
                  </p:spPr>
                </p:cxnSp>
                <p:cxnSp>
                  <p:nvCxnSpPr>
                    <p:cNvPr id="93" name="Straight Connector 92">
                      <a:extLst>
                        <a:ext uri="{FF2B5EF4-FFF2-40B4-BE49-F238E27FC236}">
                          <a16:creationId xmlns:a16="http://schemas.microsoft.com/office/drawing/2014/main" id="{D19F42A4-A651-4767-A0F4-2D64649B63E7}"/>
                        </a:ext>
                      </a:extLst>
                    </p:cNvPr>
                    <p:cNvCxnSpPr>
                      <a:cxnSpLocks/>
                    </p:cNvCxnSpPr>
                    <p:nvPr/>
                  </p:nvCxnSpPr>
                  <p:spPr>
                    <a:xfrm flipH="1" flipV="1">
                      <a:off x="3454309" y="4532300"/>
                      <a:ext cx="563116" cy="421997"/>
                    </a:xfrm>
                    <a:prstGeom prst="line">
                      <a:avLst/>
                    </a:prstGeom>
                    <a:grpFill/>
                    <a:ln w="12700" cap="rnd" cmpd="sng" algn="ctr">
                      <a:solidFill>
                        <a:srgbClr val="FFFFFF"/>
                      </a:solidFill>
                      <a:prstDash val="solid"/>
                      <a:headEnd type="none" w="med" len="med"/>
                      <a:tailEnd type="none" w="med" len="med"/>
                    </a:ln>
                    <a:effectLst/>
                  </p:spPr>
                </p:cxnSp>
              </p:grpSp>
              <p:cxnSp>
                <p:nvCxnSpPr>
                  <p:cNvPr id="90" name="Straight Connector 89">
                    <a:extLst>
                      <a:ext uri="{FF2B5EF4-FFF2-40B4-BE49-F238E27FC236}">
                        <a16:creationId xmlns:a16="http://schemas.microsoft.com/office/drawing/2014/main" id="{7B3E1BD5-4982-4B03-B8CC-D8107BCD20FE}"/>
                      </a:ext>
                    </a:extLst>
                  </p:cNvPr>
                  <p:cNvCxnSpPr>
                    <a:cxnSpLocks/>
                    <a:endCxn id="91" idx="3"/>
                  </p:cNvCxnSpPr>
                  <p:nvPr/>
                </p:nvCxnSpPr>
                <p:spPr>
                  <a:xfrm flipH="1">
                    <a:off x="4020344" y="4956376"/>
                    <a:ext cx="682" cy="560267"/>
                  </a:xfrm>
                  <a:prstGeom prst="line">
                    <a:avLst/>
                  </a:prstGeom>
                  <a:grpFill/>
                  <a:ln w="12700" cap="rnd" cmpd="sng" algn="ctr">
                    <a:solidFill>
                      <a:srgbClr val="FFFFFF"/>
                    </a:solidFill>
                    <a:prstDash val="solid"/>
                    <a:headEnd type="none" w="med" len="med"/>
                    <a:tailEnd type="none" w="med" len="med"/>
                  </a:ln>
                  <a:effectLst/>
                </p:spPr>
              </p:cxnSp>
            </p:grpSp>
            <p:grpSp>
              <p:nvGrpSpPr>
                <p:cNvPr id="77" name="Group 76">
                  <a:extLst>
                    <a:ext uri="{FF2B5EF4-FFF2-40B4-BE49-F238E27FC236}">
                      <a16:creationId xmlns:a16="http://schemas.microsoft.com/office/drawing/2014/main" id="{BDF80408-46BC-4F4E-B53F-8C8BADA96FF9}"/>
                    </a:ext>
                  </a:extLst>
                </p:cNvPr>
                <p:cNvGrpSpPr/>
                <p:nvPr/>
              </p:nvGrpSpPr>
              <p:grpSpPr>
                <a:xfrm>
                  <a:off x="6075438" y="-581666"/>
                  <a:ext cx="211409" cy="248650"/>
                  <a:chOff x="3448088" y="4177256"/>
                  <a:chExt cx="1138785" cy="1339387"/>
                </a:xfrm>
                <a:solidFill>
                  <a:srgbClr val="E6E6E6"/>
                </a:solidFill>
              </p:grpSpPr>
              <p:grpSp>
                <p:nvGrpSpPr>
                  <p:cNvPr id="84" name="Group 83">
                    <a:extLst>
                      <a:ext uri="{FF2B5EF4-FFF2-40B4-BE49-F238E27FC236}">
                        <a16:creationId xmlns:a16="http://schemas.microsoft.com/office/drawing/2014/main" id="{9BB251E3-2939-42CA-870E-450914D7FF92}"/>
                      </a:ext>
                    </a:extLst>
                  </p:cNvPr>
                  <p:cNvGrpSpPr/>
                  <p:nvPr/>
                </p:nvGrpSpPr>
                <p:grpSpPr>
                  <a:xfrm>
                    <a:off x="3448088" y="4177256"/>
                    <a:ext cx="1138785" cy="1339387"/>
                    <a:chOff x="3448088" y="4177256"/>
                    <a:chExt cx="1138785" cy="1339387"/>
                  </a:xfrm>
                  <a:grpFill/>
                </p:grpSpPr>
                <p:sp>
                  <p:nvSpPr>
                    <p:cNvPr id="86" name="Freeform: Shape 85">
                      <a:extLst>
                        <a:ext uri="{FF2B5EF4-FFF2-40B4-BE49-F238E27FC236}">
                          <a16:creationId xmlns:a16="http://schemas.microsoft.com/office/drawing/2014/main" id="{21916FD2-9A5E-49A4-8EB9-BFD574A80554}"/>
                        </a:ext>
                      </a:extLst>
                    </p:cNvPr>
                    <p:cNvSpPr/>
                    <p:nvPr/>
                  </p:nvSpPr>
                  <p:spPr bwMode="auto">
                    <a:xfrm>
                      <a:off x="3448088" y="4177256"/>
                      <a:ext cx="1138785" cy="1339387"/>
                    </a:xfrm>
                    <a:custGeom>
                      <a:avLst/>
                      <a:gdLst>
                        <a:gd name="connsiteX0" fmla="*/ 140153 w 293914"/>
                        <a:gd name="connsiteY0" fmla="*/ 0 h 336097"/>
                        <a:gd name="connsiteX1" fmla="*/ 0 w 293914"/>
                        <a:gd name="connsiteY1" fmla="*/ 84364 h 336097"/>
                        <a:gd name="connsiteX2" fmla="*/ 0 w 293914"/>
                        <a:gd name="connsiteY2" fmla="*/ 232682 h 336097"/>
                        <a:gd name="connsiteX3" fmla="*/ 141514 w 293914"/>
                        <a:gd name="connsiteY3" fmla="*/ 336097 h 336097"/>
                        <a:gd name="connsiteX4" fmla="*/ 293914 w 293914"/>
                        <a:gd name="connsiteY4" fmla="*/ 231322 h 336097"/>
                        <a:gd name="connsiteX5" fmla="*/ 278946 w 293914"/>
                        <a:gd name="connsiteY5" fmla="*/ 77561 h 336097"/>
                        <a:gd name="connsiteX6" fmla="*/ 140153 w 293914"/>
                        <a:gd name="connsiteY6" fmla="*/ 0 h 336097"/>
                        <a:gd name="connsiteX0" fmla="*/ 140153 w 284389"/>
                        <a:gd name="connsiteY0" fmla="*/ 0 h 336097"/>
                        <a:gd name="connsiteX1" fmla="*/ 0 w 284389"/>
                        <a:gd name="connsiteY1" fmla="*/ 84364 h 336097"/>
                        <a:gd name="connsiteX2" fmla="*/ 0 w 284389"/>
                        <a:gd name="connsiteY2" fmla="*/ 232682 h 336097"/>
                        <a:gd name="connsiteX3" fmla="*/ 141514 w 284389"/>
                        <a:gd name="connsiteY3" fmla="*/ 336097 h 336097"/>
                        <a:gd name="connsiteX4" fmla="*/ 284389 w 284389"/>
                        <a:gd name="connsiteY4" fmla="*/ 228601 h 336097"/>
                        <a:gd name="connsiteX5" fmla="*/ 278946 w 284389"/>
                        <a:gd name="connsiteY5" fmla="*/ 77561 h 336097"/>
                        <a:gd name="connsiteX6" fmla="*/ 140153 w 284389"/>
                        <a:gd name="connsiteY6" fmla="*/ 0 h 336097"/>
                        <a:gd name="connsiteX0" fmla="*/ 140153 w 287111"/>
                        <a:gd name="connsiteY0" fmla="*/ 0 h 336097"/>
                        <a:gd name="connsiteX1" fmla="*/ 0 w 287111"/>
                        <a:gd name="connsiteY1" fmla="*/ 84364 h 336097"/>
                        <a:gd name="connsiteX2" fmla="*/ 0 w 287111"/>
                        <a:gd name="connsiteY2" fmla="*/ 232682 h 336097"/>
                        <a:gd name="connsiteX3" fmla="*/ 141514 w 287111"/>
                        <a:gd name="connsiteY3" fmla="*/ 336097 h 336097"/>
                        <a:gd name="connsiteX4" fmla="*/ 284389 w 287111"/>
                        <a:gd name="connsiteY4" fmla="*/ 228601 h 336097"/>
                        <a:gd name="connsiteX5" fmla="*/ 287111 w 287111"/>
                        <a:gd name="connsiteY5" fmla="*/ 88447 h 336097"/>
                        <a:gd name="connsiteX6" fmla="*/ 140153 w 287111"/>
                        <a:gd name="connsiteY6" fmla="*/ 0 h 336097"/>
                        <a:gd name="connsiteX0" fmla="*/ 140153 w 287111"/>
                        <a:gd name="connsiteY0" fmla="*/ 0 h 336097"/>
                        <a:gd name="connsiteX1" fmla="*/ 0 w 287111"/>
                        <a:gd name="connsiteY1" fmla="*/ 84364 h 336097"/>
                        <a:gd name="connsiteX2" fmla="*/ 0 w 287111"/>
                        <a:gd name="connsiteY2" fmla="*/ 232682 h 336097"/>
                        <a:gd name="connsiteX3" fmla="*/ 141514 w 287111"/>
                        <a:gd name="connsiteY3" fmla="*/ 336097 h 336097"/>
                        <a:gd name="connsiteX4" fmla="*/ 286467 w 287111"/>
                        <a:gd name="connsiteY4" fmla="*/ 235529 h 336097"/>
                        <a:gd name="connsiteX5" fmla="*/ 287111 w 287111"/>
                        <a:gd name="connsiteY5" fmla="*/ 88447 h 336097"/>
                        <a:gd name="connsiteX6" fmla="*/ 140153 w 287111"/>
                        <a:gd name="connsiteY6" fmla="*/ 0 h 336097"/>
                        <a:gd name="connsiteX0" fmla="*/ 140153 w 286690"/>
                        <a:gd name="connsiteY0" fmla="*/ 0 h 336097"/>
                        <a:gd name="connsiteX1" fmla="*/ 0 w 286690"/>
                        <a:gd name="connsiteY1" fmla="*/ 84364 h 336097"/>
                        <a:gd name="connsiteX2" fmla="*/ 0 w 286690"/>
                        <a:gd name="connsiteY2" fmla="*/ 232682 h 336097"/>
                        <a:gd name="connsiteX3" fmla="*/ 141514 w 286690"/>
                        <a:gd name="connsiteY3" fmla="*/ 336097 h 336097"/>
                        <a:gd name="connsiteX4" fmla="*/ 286467 w 286690"/>
                        <a:gd name="connsiteY4" fmla="*/ 235529 h 336097"/>
                        <a:gd name="connsiteX5" fmla="*/ 286072 w 286690"/>
                        <a:gd name="connsiteY5" fmla="*/ 83251 h 336097"/>
                        <a:gd name="connsiteX6" fmla="*/ 140153 w 286690"/>
                        <a:gd name="connsiteY6" fmla="*/ 0 h 336097"/>
                        <a:gd name="connsiteX0" fmla="*/ 142924 w 289461"/>
                        <a:gd name="connsiteY0" fmla="*/ 0 h 336097"/>
                        <a:gd name="connsiteX1" fmla="*/ 2771 w 289461"/>
                        <a:gd name="connsiteY1" fmla="*/ 84364 h 336097"/>
                        <a:gd name="connsiteX2" fmla="*/ 0 w 289461"/>
                        <a:gd name="connsiteY2" fmla="*/ 230604 h 336097"/>
                        <a:gd name="connsiteX3" fmla="*/ 144285 w 289461"/>
                        <a:gd name="connsiteY3" fmla="*/ 336097 h 336097"/>
                        <a:gd name="connsiteX4" fmla="*/ 289238 w 289461"/>
                        <a:gd name="connsiteY4" fmla="*/ 235529 h 336097"/>
                        <a:gd name="connsiteX5" fmla="*/ 288843 w 289461"/>
                        <a:gd name="connsiteY5" fmla="*/ 83251 h 336097"/>
                        <a:gd name="connsiteX6" fmla="*/ 142924 w 289461"/>
                        <a:gd name="connsiteY6" fmla="*/ 0 h 336097"/>
                        <a:gd name="connsiteX0" fmla="*/ 144147 w 290684"/>
                        <a:gd name="connsiteY0" fmla="*/ 0 h 336097"/>
                        <a:gd name="connsiteX1" fmla="*/ 184 w 290684"/>
                        <a:gd name="connsiteY1" fmla="*/ 83325 h 336097"/>
                        <a:gd name="connsiteX2" fmla="*/ 1223 w 290684"/>
                        <a:gd name="connsiteY2" fmla="*/ 230604 h 336097"/>
                        <a:gd name="connsiteX3" fmla="*/ 145508 w 290684"/>
                        <a:gd name="connsiteY3" fmla="*/ 336097 h 336097"/>
                        <a:gd name="connsiteX4" fmla="*/ 290461 w 290684"/>
                        <a:gd name="connsiteY4" fmla="*/ 235529 h 336097"/>
                        <a:gd name="connsiteX5" fmla="*/ 290066 w 290684"/>
                        <a:gd name="connsiteY5" fmla="*/ 83251 h 336097"/>
                        <a:gd name="connsiteX6" fmla="*/ 144147 w 290684"/>
                        <a:gd name="connsiteY6" fmla="*/ 0 h 336097"/>
                        <a:gd name="connsiteX0" fmla="*/ 145186 w 290684"/>
                        <a:gd name="connsiteY0" fmla="*/ 0 h 342332"/>
                        <a:gd name="connsiteX1" fmla="*/ 184 w 290684"/>
                        <a:gd name="connsiteY1" fmla="*/ 89560 h 342332"/>
                        <a:gd name="connsiteX2" fmla="*/ 1223 w 290684"/>
                        <a:gd name="connsiteY2" fmla="*/ 236839 h 342332"/>
                        <a:gd name="connsiteX3" fmla="*/ 145508 w 290684"/>
                        <a:gd name="connsiteY3" fmla="*/ 342332 h 342332"/>
                        <a:gd name="connsiteX4" fmla="*/ 290461 w 290684"/>
                        <a:gd name="connsiteY4" fmla="*/ 241764 h 342332"/>
                        <a:gd name="connsiteX5" fmla="*/ 290066 w 290684"/>
                        <a:gd name="connsiteY5" fmla="*/ 89486 h 342332"/>
                        <a:gd name="connsiteX6" fmla="*/ 145186 w 290684"/>
                        <a:gd name="connsiteY6" fmla="*/ 0 h 342332"/>
                        <a:gd name="connsiteX0" fmla="*/ 143963 w 289461"/>
                        <a:gd name="connsiteY0" fmla="*/ 0 h 342332"/>
                        <a:gd name="connsiteX1" fmla="*/ 1039 w 289461"/>
                        <a:gd name="connsiteY1" fmla="*/ 89560 h 342332"/>
                        <a:gd name="connsiteX2" fmla="*/ 0 w 289461"/>
                        <a:gd name="connsiteY2" fmla="*/ 236839 h 342332"/>
                        <a:gd name="connsiteX3" fmla="*/ 144285 w 289461"/>
                        <a:gd name="connsiteY3" fmla="*/ 342332 h 342332"/>
                        <a:gd name="connsiteX4" fmla="*/ 289238 w 289461"/>
                        <a:gd name="connsiteY4" fmla="*/ 241764 h 342332"/>
                        <a:gd name="connsiteX5" fmla="*/ 288843 w 289461"/>
                        <a:gd name="connsiteY5" fmla="*/ 89486 h 342332"/>
                        <a:gd name="connsiteX6" fmla="*/ 143963 w 289461"/>
                        <a:gd name="connsiteY6" fmla="*/ 0 h 342332"/>
                        <a:gd name="connsiteX0" fmla="*/ 143092 w 288590"/>
                        <a:gd name="connsiteY0" fmla="*/ 0 h 342332"/>
                        <a:gd name="connsiteX1" fmla="*/ 168 w 288590"/>
                        <a:gd name="connsiteY1" fmla="*/ 89560 h 342332"/>
                        <a:gd name="connsiteX2" fmla="*/ 1554 w 288590"/>
                        <a:gd name="connsiteY2" fmla="*/ 234414 h 342332"/>
                        <a:gd name="connsiteX3" fmla="*/ 143414 w 288590"/>
                        <a:gd name="connsiteY3" fmla="*/ 342332 h 342332"/>
                        <a:gd name="connsiteX4" fmla="*/ 288367 w 288590"/>
                        <a:gd name="connsiteY4" fmla="*/ 241764 h 342332"/>
                        <a:gd name="connsiteX5" fmla="*/ 287972 w 288590"/>
                        <a:gd name="connsiteY5" fmla="*/ 89486 h 342332"/>
                        <a:gd name="connsiteX6" fmla="*/ 143092 w 288590"/>
                        <a:gd name="connsiteY6" fmla="*/ 0 h 342332"/>
                        <a:gd name="connsiteX0" fmla="*/ 145002 w 290500"/>
                        <a:gd name="connsiteY0" fmla="*/ 0 h 342332"/>
                        <a:gd name="connsiteX1" fmla="*/ 2078 w 290500"/>
                        <a:gd name="connsiteY1" fmla="*/ 89560 h 342332"/>
                        <a:gd name="connsiteX2" fmla="*/ 0 w 290500"/>
                        <a:gd name="connsiteY2" fmla="*/ 234067 h 342332"/>
                        <a:gd name="connsiteX3" fmla="*/ 145324 w 290500"/>
                        <a:gd name="connsiteY3" fmla="*/ 342332 h 342332"/>
                        <a:gd name="connsiteX4" fmla="*/ 290277 w 290500"/>
                        <a:gd name="connsiteY4" fmla="*/ 241764 h 342332"/>
                        <a:gd name="connsiteX5" fmla="*/ 289882 w 290500"/>
                        <a:gd name="connsiteY5" fmla="*/ 89486 h 342332"/>
                        <a:gd name="connsiteX6" fmla="*/ 145002 w 290500"/>
                        <a:gd name="connsiteY6" fmla="*/ 0 h 342332"/>
                        <a:gd name="connsiteX0" fmla="*/ 145002 w 290500"/>
                        <a:gd name="connsiteY0" fmla="*/ 0 h 337829"/>
                        <a:gd name="connsiteX1" fmla="*/ 2078 w 290500"/>
                        <a:gd name="connsiteY1" fmla="*/ 89560 h 337829"/>
                        <a:gd name="connsiteX2" fmla="*/ 0 w 290500"/>
                        <a:gd name="connsiteY2" fmla="*/ 234067 h 337829"/>
                        <a:gd name="connsiteX3" fmla="*/ 145324 w 290500"/>
                        <a:gd name="connsiteY3" fmla="*/ 337829 h 337829"/>
                        <a:gd name="connsiteX4" fmla="*/ 290277 w 290500"/>
                        <a:gd name="connsiteY4" fmla="*/ 241764 h 337829"/>
                        <a:gd name="connsiteX5" fmla="*/ 289882 w 290500"/>
                        <a:gd name="connsiteY5" fmla="*/ 89486 h 337829"/>
                        <a:gd name="connsiteX6" fmla="*/ 145002 w 290500"/>
                        <a:gd name="connsiteY6" fmla="*/ 0 h 337829"/>
                        <a:gd name="connsiteX0" fmla="*/ 145002 w 290500"/>
                        <a:gd name="connsiteY0" fmla="*/ 0 h 340946"/>
                        <a:gd name="connsiteX1" fmla="*/ 2078 w 290500"/>
                        <a:gd name="connsiteY1" fmla="*/ 89560 h 340946"/>
                        <a:gd name="connsiteX2" fmla="*/ 0 w 290500"/>
                        <a:gd name="connsiteY2" fmla="*/ 234067 h 340946"/>
                        <a:gd name="connsiteX3" fmla="*/ 145670 w 290500"/>
                        <a:gd name="connsiteY3" fmla="*/ 340946 h 340946"/>
                        <a:gd name="connsiteX4" fmla="*/ 290277 w 290500"/>
                        <a:gd name="connsiteY4" fmla="*/ 241764 h 340946"/>
                        <a:gd name="connsiteX5" fmla="*/ 289882 w 290500"/>
                        <a:gd name="connsiteY5" fmla="*/ 89486 h 340946"/>
                        <a:gd name="connsiteX6" fmla="*/ 145002 w 290500"/>
                        <a:gd name="connsiteY6" fmla="*/ 0 h 340946"/>
                        <a:gd name="connsiteX0" fmla="*/ 145002 w 289882"/>
                        <a:gd name="connsiteY0" fmla="*/ 0 h 340946"/>
                        <a:gd name="connsiteX1" fmla="*/ 2078 w 289882"/>
                        <a:gd name="connsiteY1" fmla="*/ 89560 h 340946"/>
                        <a:gd name="connsiteX2" fmla="*/ 0 w 289882"/>
                        <a:gd name="connsiteY2" fmla="*/ 234067 h 340946"/>
                        <a:gd name="connsiteX3" fmla="*/ 145670 w 289882"/>
                        <a:gd name="connsiteY3" fmla="*/ 340946 h 340946"/>
                        <a:gd name="connsiteX4" fmla="*/ 286813 w 289882"/>
                        <a:gd name="connsiteY4" fmla="*/ 242457 h 340946"/>
                        <a:gd name="connsiteX5" fmla="*/ 289882 w 289882"/>
                        <a:gd name="connsiteY5" fmla="*/ 89486 h 340946"/>
                        <a:gd name="connsiteX6" fmla="*/ 145002 w 289882"/>
                        <a:gd name="connsiteY6" fmla="*/ 0 h 340946"/>
                        <a:gd name="connsiteX0" fmla="*/ 145002 w 290500"/>
                        <a:gd name="connsiteY0" fmla="*/ 0 h 340946"/>
                        <a:gd name="connsiteX1" fmla="*/ 2078 w 290500"/>
                        <a:gd name="connsiteY1" fmla="*/ 89560 h 340946"/>
                        <a:gd name="connsiteX2" fmla="*/ 0 w 290500"/>
                        <a:gd name="connsiteY2" fmla="*/ 234067 h 340946"/>
                        <a:gd name="connsiteX3" fmla="*/ 145670 w 290500"/>
                        <a:gd name="connsiteY3" fmla="*/ 340946 h 340946"/>
                        <a:gd name="connsiteX4" fmla="*/ 290277 w 290500"/>
                        <a:gd name="connsiteY4" fmla="*/ 241418 h 340946"/>
                        <a:gd name="connsiteX5" fmla="*/ 289882 w 290500"/>
                        <a:gd name="connsiteY5" fmla="*/ 89486 h 340946"/>
                        <a:gd name="connsiteX6" fmla="*/ 145002 w 290500"/>
                        <a:gd name="connsiteY6" fmla="*/ 0 h 340946"/>
                        <a:gd name="connsiteX0" fmla="*/ 145002 w 289882"/>
                        <a:gd name="connsiteY0" fmla="*/ 0 h 340946"/>
                        <a:gd name="connsiteX1" fmla="*/ 2078 w 289882"/>
                        <a:gd name="connsiteY1" fmla="*/ 89560 h 340946"/>
                        <a:gd name="connsiteX2" fmla="*/ 0 w 289882"/>
                        <a:gd name="connsiteY2" fmla="*/ 234067 h 340946"/>
                        <a:gd name="connsiteX3" fmla="*/ 145670 w 289882"/>
                        <a:gd name="connsiteY3" fmla="*/ 340946 h 340946"/>
                        <a:gd name="connsiteX4" fmla="*/ 289238 w 289882"/>
                        <a:gd name="connsiteY4" fmla="*/ 239686 h 340946"/>
                        <a:gd name="connsiteX5" fmla="*/ 289882 w 289882"/>
                        <a:gd name="connsiteY5" fmla="*/ 89486 h 340946"/>
                        <a:gd name="connsiteX6" fmla="*/ 145002 w 289882"/>
                        <a:gd name="connsiteY6" fmla="*/ 0 h 340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9882" h="340946">
                          <a:moveTo>
                            <a:pt x="145002" y="0"/>
                          </a:moveTo>
                          <a:lnTo>
                            <a:pt x="2078" y="89560"/>
                          </a:lnTo>
                          <a:cubicBezTo>
                            <a:pt x="1154" y="138307"/>
                            <a:pt x="924" y="185320"/>
                            <a:pt x="0" y="234067"/>
                          </a:cubicBezTo>
                          <a:lnTo>
                            <a:pt x="145670" y="340946"/>
                          </a:lnTo>
                          <a:lnTo>
                            <a:pt x="289238" y="239686"/>
                          </a:lnTo>
                          <a:cubicBezTo>
                            <a:pt x="290145" y="192968"/>
                            <a:pt x="288975" y="136204"/>
                            <a:pt x="289882" y="89486"/>
                          </a:cubicBezTo>
                          <a:lnTo>
                            <a:pt x="145002" y="0"/>
                          </a:lnTo>
                          <a:close/>
                        </a:path>
                      </a:pathLst>
                    </a:custGeom>
                    <a:solidFill>
                      <a:srgbClr val="0078D7"/>
                    </a:solidFill>
                    <a:ln w="12700" cap="rnd" cmpd="sng" algn="ctr">
                      <a:solidFill>
                        <a:srgbClr val="FFFFFF"/>
                      </a:solidFill>
                      <a:prstDash val="solid"/>
                      <a:headEnd type="none" w="med" len="med"/>
                      <a:tailEnd type="none" w="med" len="med"/>
                    </a:ln>
                    <a:effectLst/>
                  </p:spPr>
                  <p:txBody>
                    <a:bodyPr rot="0" spcFirstLastPara="0" vertOverflow="overflow" horzOverflow="overflow" vert="horz" wrap="square" lIns="93248" tIns="46624" rIns="93248" bIns="4662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FFFFFF"/>
                        </a:solidFill>
                        <a:effectLst/>
                        <a:uLnTx/>
                        <a:uFillTx/>
                        <a:latin typeface="Segoe UI"/>
                        <a:ea typeface="+mn-ea"/>
                        <a:cs typeface="+mn-cs"/>
                      </a:endParaRPr>
                    </a:p>
                  </p:txBody>
                </p:sp>
                <p:cxnSp>
                  <p:nvCxnSpPr>
                    <p:cNvPr id="87" name="Straight Connector 86">
                      <a:extLst>
                        <a:ext uri="{FF2B5EF4-FFF2-40B4-BE49-F238E27FC236}">
                          <a16:creationId xmlns:a16="http://schemas.microsoft.com/office/drawing/2014/main" id="{BEFAC843-E064-4B8F-8C9F-F09D6E169035}"/>
                        </a:ext>
                      </a:extLst>
                    </p:cNvPr>
                    <p:cNvCxnSpPr>
                      <a:cxnSpLocks/>
                    </p:cNvCxnSpPr>
                    <p:nvPr/>
                  </p:nvCxnSpPr>
                  <p:spPr>
                    <a:xfrm flipV="1">
                      <a:off x="4019187" y="4532301"/>
                      <a:ext cx="563116" cy="421997"/>
                    </a:xfrm>
                    <a:prstGeom prst="line">
                      <a:avLst/>
                    </a:prstGeom>
                    <a:grpFill/>
                    <a:ln w="12700" cap="rnd" cmpd="sng" algn="ctr">
                      <a:solidFill>
                        <a:srgbClr val="FFFFFF"/>
                      </a:solidFill>
                      <a:prstDash val="solid"/>
                      <a:headEnd type="none" w="med" len="med"/>
                      <a:tailEnd type="none" w="med" len="med"/>
                    </a:ln>
                    <a:effectLst/>
                  </p:spPr>
                </p:cxnSp>
                <p:cxnSp>
                  <p:nvCxnSpPr>
                    <p:cNvPr id="88" name="Straight Connector 87">
                      <a:extLst>
                        <a:ext uri="{FF2B5EF4-FFF2-40B4-BE49-F238E27FC236}">
                          <a16:creationId xmlns:a16="http://schemas.microsoft.com/office/drawing/2014/main" id="{8BDD7853-0D24-4CA4-810F-6484893F3972}"/>
                        </a:ext>
                      </a:extLst>
                    </p:cNvPr>
                    <p:cNvCxnSpPr>
                      <a:cxnSpLocks/>
                    </p:cNvCxnSpPr>
                    <p:nvPr/>
                  </p:nvCxnSpPr>
                  <p:spPr>
                    <a:xfrm flipH="1" flipV="1">
                      <a:off x="3454309" y="4532300"/>
                      <a:ext cx="563116" cy="421997"/>
                    </a:xfrm>
                    <a:prstGeom prst="line">
                      <a:avLst/>
                    </a:prstGeom>
                    <a:grpFill/>
                    <a:ln w="12700" cap="rnd" cmpd="sng" algn="ctr">
                      <a:solidFill>
                        <a:srgbClr val="FFFFFF"/>
                      </a:solidFill>
                      <a:prstDash val="solid"/>
                      <a:headEnd type="none" w="med" len="med"/>
                      <a:tailEnd type="none" w="med" len="med"/>
                    </a:ln>
                    <a:effectLst/>
                  </p:spPr>
                </p:cxnSp>
              </p:grpSp>
              <p:cxnSp>
                <p:nvCxnSpPr>
                  <p:cNvPr id="85" name="Straight Connector 84">
                    <a:extLst>
                      <a:ext uri="{FF2B5EF4-FFF2-40B4-BE49-F238E27FC236}">
                        <a16:creationId xmlns:a16="http://schemas.microsoft.com/office/drawing/2014/main" id="{54B86BA4-16F7-4692-8962-F88A69B83D85}"/>
                      </a:ext>
                    </a:extLst>
                  </p:cNvPr>
                  <p:cNvCxnSpPr>
                    <a:cxnSpLocks/>
                    <a:endCxn id="86" idx="3"/>
                  </p:cNvCxnSpPr>
                  <p:nvPr/>
                </p:nvCxnSpPr>
                <p:spPr>
                  <a:xfrm flipH="1">
                    <a:off x="4020344" y="4956376"/>
                    <a:ext cx="682" cy="560267"/>
                  </a:xfrm>
                  <a:prstGeom prst="line">
                    <a:avLst/>
                  </a:prstGeom>
                  <a:grpFill/>
                  <a:ln w="12700" cap="rnd" cmpd="sng" algn="ctr">
                    <a:solidFill>
                      <a:srgbClr val="FFFFFF"/>
                    </a:solidFill>
                    <a:prstDash val="solid"/>
                    <a:headEnd type="none" w="med" len="med"/>
                    <a:tailEnd type="none" w="med" len="med"/>
                  </a:ln>
                  <a:effectLst/>
                </p:spPr>
              </p:cxnSp>
            </p:grpSp>
            <p:grpSp>
              <p:nvGrpSpPr>
                <p:cNvPr id="78" name="Group 77">
                  <a:extLst>
                    <a:ext uri="{FF2B5EF4-FFF2-40B4-BE49-F238E27FC236}">
                      <a16:creationId xmlns:a16="http://schemas.microsoft.com/office/drawing/2014/main" id="{50FAE764-BDF8-4D1E-A544-3BFC12F7E4BC}"/>
                    </a:ext>
                  </a:extLst>
                </p:cNvPr>
                <p:cNvGrpSpPr/>
                <p:nvPr/>
              </p:nvGrpSpPr>
              <p:grpSpPr>
                <a:xfrm>
                  <a:off x="5819235" y="-830317"/>
                  <a:ext cx="211409" cy="248650"/>
                  <a:chOff x="3448088" y="4177256"/>
                  <a:chExt cx="1138785" cy="1339387"/>
                </a:xfrm>
                <a:solidFill>
                  <a:srgbClr val="E6E6E6"/>
                </a:solidFill>
              </p:grpSpPr>
              <p:grpSp>
                <p:nvGrpSpPr>
                  <p:cNvPr id="79" name="Group 78">
                    <a:extLst>
                      <a:ext uri="{FF2B5EF4-FFF2-40B4-BE49-F238E27FC236}">
                        <a16:creationId xmlns:a16="http://schemas.microsoft.com/office/drawing/2014/main" id="{3F64C6D6-63DE-403E-8412-1B2F5F46DE3D}"/>
                      </a:ext>
                    </a:extLst>
                  </p:cNvPr>
                  <p:cNvGrpSpPr/>
                  <p:nvPr/>
                </p:nvGrpSpPr>
                <p:grpSpPr>
                  <a:xfrm>
                    <a:off x="3448088" y="4177256"/>
                    <a:ext cx="1138785" cy="1339387"/>
                    <a:chOff x="3448088" y="4177256"/>
                    <a:chExt cx="1138785" cy="1339387"/>
                  </a:xfrm>
                  <a:grpFill/>
                </p:grpSpPr>
                <p:sp>
                  <p:nvSpPr>
                    <p:cNvPr id="81" name="Freeform: Shape 80">
                      <a:extLst>
                        <a:ext uri="{FF2B5EF4-FFF2-40B4-BE49-F238E27FC236}">
                          <a16:creationId xmlns:a16="http://schemas.microsoft.com/office/drawing/2014/main" id="{22CBCCC2-63AB-45A6-8C05-87B136B86CFD}"/>
                        </a:ext>
                      </a:extLst>
                    </p:cNvPr>
                    <p:cNvSpPr/>
                    <p:nvPr/>
                  </p:nvSpPr>
                  <p:spPr bwMode="auto">
                    <a:xfrm>
                      <a:off x="3448088" y="4177256"/>
                      <a:ext cx="1138785" cy="1339387"/>
                    </a:xfrm>
                    <a:custGeom>
                      <a:avLst/>
                      <a:gdLst>
                        <a:gd name="connsiteX0" fmla="*/ 140153 w 293914"/>
                        <a:gd name="connsiteY0" fmla="*/ 0 h 336097"/>
                        <a:gd name="connsiteX1" fmla="*/ 0 w 293914"/>
                        <a:gd name="connsiteY1" fmla="*/ 84364 h 336097"/>
                        <a:gd name="connsiteX2" fmla="*/ 0 w 293914"/>
                        <a:gd name="connsiteY2" fmla="*/ 232682 h 336097"/>
                        <a:gd name="connsiteX3" fmla="*/ 141514 w 293914"/>
                        <a:gd name="connsiteY3" fmla="*/ 336097 h 336097"/>
                        <a:gd name="connsiteX4" fmla="*/ 293914 w 293914"/>
                        <a:gd name="connsiteY4" fmla="*/ 231322 h 336097"/>
                        <a:gd name="connsiteX5" fmla="*/ 278946 w 293914"/>
                        <a:gd name="connsiteY5" fmla="*/ 77561 h 336097"/>
                        <a:gd name="connsiteX6" fmla="*/ 140153 w 293914"/>
                        <a:gd name="connsiteY6" fmla="*/ 0 h 336097"/>
                        <a:gd name="connsiteX0" fmla="*/ 140153 w 284389"/>
                        <a:gd name="connsiteY0" fmla="*/ 0 h 336097"/>
                        <a:gd name="connsiteX1" fmla="*/ 0 w 284389"/>
                        <a:gd name="connsiteY1" fmla="*/ 84364 h 336097"/>
                        <a:gd name="connsiteX2" fmla="*/ 0 w 284389"/>
                        <a:gd name="connsiteY2" fmla="*/ 232682 h 336097"/>
                        <a:gd name="connsiteX3" fmla="*/ 141514 w 284389"/>
                        <a:gd name="connsiteY3" fmla="*/ 336097 h 336097"/>
                        <a:gd name="connsiteX4" fmla="*/ 284389 w 284389"/>
                        <a:gd name="connsiteY4" fmla="*/ 228601 h 336097"/>
                        <a:gd name="connsiteX5" fmla="*/ 278946 w 284389"/>
                        <a:gd name="connsiteY5" fmla="*/ 77561 h 336097"/>
                        <a:gd name="connsiteX6" fmla="*/ 140153 w 284389"/>
                        <a:gd name="connsiteY6" fmla="*/ 0 h 336097"/>
                        <a:gd name="connsiteX0" fmla="*/ 140153 w 287111"/>
                        <a:gd name="connsiteY0" fmla="*/ 0 h 336097"/>
                        <a:gd name="connsiteX1" fmla="*/ 0 w 287111"/>
                        <a:gd name="connsiteY1" fmla="*/ 84364 h 336097"/>
                        <a:gd name="connsiteX2" fmla="*/ 0 w 287111"/>
                        <a:gd name="connsiteY2" fmla="*/ 232682 h 336097"/>
                        <a:gd name="connsiteX3" fmla="*/ 141514 w 287111"/>
                        <a:gd name="connsiteY3" fmla="*/ 336097 h 336097"/>
                        <a:gd name="connsiteX4" fmla="*/ 284389 w 287111"/>
                        <a:gd name="connsiteY4" fmla="*/ 228601 h 336097"/>
                        <a:gd name="connsiteX5" fmla="*/ 287111 w 287111"/>
                        <a:gd name="connsiteY5" fmla="*/ 88447 h 336097"/>
                        <a:gd name="connsiteX6" fmla="*/ 140153 w 287111"/>
                        <a:gd name="connsiteY6" fmla="*/ 0 h 336097"/>
                        <a:gd name="connsiteX0" fmla="*/ 140153 w 287111"/>
                        <a:gd name="connsiteY0" fmla="*/ 0 h 336097"/>
                        <a:gd name="connsiteX1" fmla="*/ 0 w 287111"/>
                        <a:gd name="connsiteY1" fmla="*/ 84364 h 336097"/>
                        <a:gd name="connsiteX2" fmla="*/ 0 w 287111"/>
                        <a:gd name="connsiteY2" fmla="*/ 232682 h 336097"/>
                        <a:gd name="connsiteX3" fmla="*/ 141514 w 287111"/>
                        <a:gd name="connsiteY3" fmla="*/ 336097 h 336097"/>
                        <a:gd name="connsiteX4" fmla="*/ 286467 w 287111"/>
                        <a:gd name="connsiteY4" fmla="*/ 235529 h 336097"/>
                        <a:gd name="connsiteX5" fmla="*/ 287111 w 287111"/>
                        <a:gd name="connsiteY5" fmla="*/ 88447 h 336097"/>
                        <a:gd name="connsiteX6" fmla="*/ 140153 w 287111"/>
                        <a:gd name="connsiteY6" fmla="*/ 0 h 336097"/>
                        <a:gd name="connsiteX0" fmla="*/ 140153 w 286690"/>
                        <a:gd name="connsiteY0" fmla="*/ 0 h 336097"/>
                        <a:gd name="connsiteX1" fmla="*/ 0 w 286690"/>
                        <a:gd name="connsiteY1" fmla="*/ 84364 h 336097"/>
                        <a:gd name="connsiteX2" fmla="*/ 0 w 286690"/>
                        <a:gd name="connsiteY2" fmla="*/ 232682 h 336097"/>
                        <a:gd name="connsiteX3" fmla="*/ 141514 w 286690"/>
                        <a:gd name="connsiteY3" fmla="*/ 336097 h 336097"/>
                        <a:gd name="connsiteX4" fmla="*/ 286467 w 286690"/>
                        <a:gd name="connsiteY4" fmla="*/ 235529 h 336097"/>
                        <a:gd name="connsiteX5" fmla="*/ 286072 w 286690"/>
                        <a:gd name="connsiteY5" fmla="*/ 83251 h 336097"/>
                        <a:gd name="connsiteX6" fmla="*/ 140153 w 286690"/>
                        <a:gd name="connsiteY6" fmla="*/ 0 h 336097"/>
                        <a:gd name="connsiteX0" fmla="*/ 142924 w 289461"/>
                        <a:gd name="connsiteY0" fmla="*/ 0 h 336097"/>
                        <a:gd name="connsiteX1" fmla="*/ 2771 w 289461"/>
                        <a:gd name="connsiteY1" fmla="*/ 84364 h 336097"/>
                        <a:gd name="connsiteX2" fmla="*/ 0 w 289461"/>
                        <a:gd name="connsiteY2" fmla="*/ 230604 h 336097"/>
                        <a:gd name="connsiteX3" fmla="*/ 144285 w 289461"/>
                        <a:gd name="connsiteY3" fmla="*/ 336097 h 336097"/>
                        <a:gd name="connsiteX4" fmla="*/ 289238 w 289461"/>
                        <a:gd name="connsiteY4" fmla="*/ 235529 h 336097"/>
                        <a:gd name="connsiteX5" fmla="*/ 288843 w 289461"/>
                        <a:gd name="connsiteY5" fmla="*/ 83251 h 336097"/>
                        <a:gd name="connsiteX6" fmla="*/ 142924 w 289461"/>
                        <a:gd name="connsiteY6" fmla="*/ 0 h 336097"/>
                        <a:gd name="connsiteX0" fmla="*/ 144147 w 290684"/>
                        <a:gd name="connsiteY0" fmla="*/ 0 h 336097"/>
                        <a:gd name="connsiteX1" fmla="*/ 184 w 290684"/>
                        <a:gd name="connsiteY1" fmla="*/ 83325 h 336097"/>
                        <a:gd name="connsiteX2" fmla="*/ 1223 w 290684"/>
                        <a:gd name="connsiteY2" fmla="*/ 230604 h 336097"/>
                        <a:gd name="connsiteX3" fmla="*/ 145508 w 290684"/>
                        <a:gd name="connsiteY3" fmla="*/ 336097 h 336097"/>
                        <a:gd name="connsiteX4" fmla="*/ 290461 w 290684"/>
                        <a:gd name="connsiteY4" fmla="*/ 235529 h 336097"/>
                        <a:gd name="connsiteX5" fmla="*/ 290066 w 290684"/>
                        <a:gd name="connsiteY5" fmla="*/ 83251 h 336097"/>
                        <a:gd name="connsiteX6" fmla="*/ 144147 w 290684"/>
                        <a:gd name="connsiteY6" fmla="*/ 0 h 336097"/>
                        <a:gd name="connsiteX0" fmla="*/ 145186 w 290684"/>
                        <a:gd name="connsiteY0" fmla="*/ 0 h 342332"/>
                        <a:gd name="connsiteX1" fmla="*/ 184 w 290684"/>
                        <a:gd name="connsiteY1" fmla="*/ 89560 h 342332"/>
                        <a:gd name="connsiteX2" fmla="*/ 1223 w 290684"/>
                        <a:gd name="connsiteY2" fmla="*/ 236839 h 342332"/>
                        <a:gd name="connsiteX3" fmla="*/ 145508 w 290684"/>
                        <a:gd name="connsiteY3" fmla="*/ 342332 h 342332"/>
                        <a:gd name="connsiteX4" fmla="*/ 290461 w 290684"/>
                        <a:gd name="connsiteY4" fmla="*/ 241764 h 342332"/>
                        <a:gd name="connsiteX5" fmla="*/ 290066 w 290684"/>
                        <a:gd name="connsiteY5" fmla="*/ 89486 h 342332"/>
                        <a:gd name="connsiteX6" fmla="*/ 145186 w 290684"/>
                        <a:gd name="connsiteY6" fmla="*/ 0 h 342332"/>
                        <a:gd name="connsiteX0" fmla="*/ 143963 w 289461"/>
                        <a:gd name="connsiteY0" fmla="*/ 0 h 342332"/>
                        <a:gd name="connsiteX1" fmla="*/ 1039 w 289461"/>
                        <a:gd name="connsiteY1" fmla="*/ 89560 h 342332"/>
                        <a:gd name="connsiteX2" fmla="*/ 0 w 289461"/>
                        <a:gd name="connsiteY2" fmla="*/ 236839 h 342332"/>
                        <a:gd name="connsiteX3" fmla="*/ 144285 w 289461"/>
                        <a:gd name="connsiteY3" fmla="*/ 342332 h 342332"/>
                        <a:gd name="connsiteX4" fmla="*/ 289238 w 289461"/>
                        <a:gd name="connsiteY4" fmla="*/ 241764 h 342332"/>
                        <a:gd name="connsiteX5" fmla="*/ 288843 w 289461"/>
                        <a:gd name="connsiteY5" fmla="*/ 89486 h 342332"/>
                        <a:gd name="connsiteX6" fmla="*/ 143963 w 289461"/>
                        <a:gd name="connsiteY6" fmla="*/ 0 h 342332"/>
                        <a:gd name="connsiteX0" fmla="*/ 143092 w 288590"/>
                        <a:gd name="connsiteY0" fmla="*/ 0 h 342332"/>
                        <a:gd name="connsiteX1" fmla="*/ 168 w 288590"/>
                        <a:gd name="connsiteY1" fmla="*/ 89560 h 342332"/>
                        <a:gd name="connsiteX2" fmla="*/ 1554 w 288590"/>
                        <a:gd name="connsiteY2" fmla="*/ 234414 h 342332"/>
                        <a:gd name="connsiteX3" fmla="*/ 143414 w 288590"/>
                        <a:gd name="connsiteY3" fmla="*/ 342332 h 342332"/>
                        <a:gd name="connsiteX4" fmla="*/ 288367 w 288590"/>
                        <a:gd name="connsiteY4" fmla="*/ 241764 h 342332"/>
                        <a:gd name="connsiteX5" fmla="*/ 287972 w 288590"/>
                        <a:gd name="connsiteY5" fmla="*/ 89486 h 342332"/>
                        <a:gd name="connsiteX6" fmla="*/ 143092 w 288590"/>
                        <a:gd name="connsiteY6" fmla="*/ 0 h 342332"/>
                        <a:gd name="connsiteX0" fmla="*/ 145002 w 290500"/>
                        <a:gd name="connsiteY0" fmla="*/ 0 h 342332"/>
                        <a:gd name="connsiteX1" fmla="*/ 2078 w 290500"/>
                        <a:gd name="connsiteY1" fmla="*/ 89560 h 342332"/>
                        <a:gd name="connsiteX2" fmla="*/ 0 w 290500"/>
                        <a:gd name="connsiteY2" fmla="*/ 234067 h 342332"/>
                        <a:gd name="connsiteX3" fmla="*/ 145324 w 290500"/>
                        <a:gd name="connsiteY3" fmla="*/ 342332 h 342332"/>
                        <a:gd name="connsiteX4" fmla="*/ 290277 w 290500"/>
                        <a:gd name="connsiteY4" fmla="*/ 241764 h 342332"/>
                        <a:gd name="connsiteX5" fmla="*/ 289882 w 290500"/>
                        <a:gd name="connsiteY5" fmla="*/ 89486 h 342332"/>
                        <a:gd name="connsiteX6" fmla="*/ 145002 w 290500"/>
                        <a:gd name="connsiteY6" fmla="*/ 0 h 342332"/>
                        <a:gd name="connsiteX0" fmla="*/ 145002 w 290500"/>
                        <a:gd name="connsiteY0" fmla="*/ 0 h 337829"/>
                        <a:gd name="connsiteX1" fmla="*/ 2078 w 290500"/>
                        <a:gd name="connsiteY1" fmla="*/ 89560 h 337829"/>
                        <a:gd name="connsiteX2" fmla="*/ 0 w 290500"/>
                        <a:gd name="connsiteY2" fmla="*/ 234067 h 337829"/>
                        <a:gd name="connsiteX3" fmla="*/ 145324 w 290500"/>
                        <a:gd name="connsiteY3" fmla="*/ 337829 h 337829"/>
                        <a:gd name="connsiteX4" fmla="*/ 290277 w 290500"/>
                        <a:gd name="connsiteY4" fmla="*/ 241764 h 337829"/>
                        <a:gd name="connsiteX5" fmla="*/ 289882 w 290500"/>
                        <a:gd name="connsiteY5" fmla="*/ 89486 h 337829"/>
                        <a:gd name="connsiteX6" fmla="*/ 145002 w 290500"/>
                        <a:gd name="connsiteY6" fmla="*/ 0 h 337829"/>
                        <a:gd name="connsiteX0" fmla="*/ 145002 w 290500"/>
                        <a:gd name="connsiteY0" fmla="*/ 0 h 340946"/>
                        <a:gd name="connsiteX1" fmla="*/ 2078 w 290500"/>
                        <a:gd name="connsiteY1" fmla="*/ 89560 h 340946"/>
                        <a:gd name="connsiteX2" fmla="*/ 0 w 290500"/>
                        <a:gd name="connsiteY2" fmla="*/ 234067 h 340946"/>
                        <a:gd name="connsiteX3" fmla="*/ 145670 w 290500"/>
                        <a:gd name="connsiteY3" fmla="*/ 340946 h 340946"/>
                        <a:gd name="connsiteX4" fmla="*/ 290277 w 290500"/>
                        <a:gd name="connsiteY4" fmla="*/ 241764 h 340946"/>
                        <a:gd name="connsiteX5" fmla="*/ 289882 w 290500"/>
                        <a:gd name="connsiteY5" fmla="*/ 89486 h 340946"/>
                        <a:gd name="connsiteX6" fmla="*/ 145002 w 290500"/>
                        <a:gd name="connsiteY6" fmla="*/ 0 h 340946"/>
                        <a:gd name="connsiteX0" fmla="*/ 145002 w 289882"/>
                        <a:gd name="connsiteY0" fmla="*/ 0 h 340946"/>
                        <a:gd name="connsiteX1" fmla="*/ 2078 w 289882"/>
                        <a:gd name="connsiteY1" fmla="*/ 89560 h 340946"/>
                        <a:gd name="connsiteX2" fmla="*/ 0 w 289882"/>
                        <a:gd name="connsiteY2" fmla="*/ 234067 h 340946"/>
                        <a:gd name="connsiteX3" fmla="*/ 145670 w 289882"/>
                        <a:gd name="connsiteY3" fmla="*/ 340946 h 340946"/>
                        <a:gd name="connsiteX4" fmla="*/ 286813 w 289882"/>
                        <a:gd name="connsiteY4" fmla="*/ 242457 h 340946"/>
                        <a:gd name="connsiteX5" fmla="*/ 289882 w 289882"/>
                        <a:gd name="connsiteY5" fmla="*/ 89486 h 340946"/>
                        <a:gd name="connsiteX6" fmla="*/ 145002 w 289882"/>
                        <a:gd name="connsiteY6" fmla="*/ 0 h 340946"/>
                        <a:gd name="connsiteX0" fmla="*/ 145002 w 290500"/>
                        <a:gd name="connsiteY0" fmla="*/ 0 h 340946"/>
                        <a:gd name="connsiteX1" fmla="*/ 2078 w 290500"/>
                        <a:gd name="connsiteY1" fmla="*/ 89560 h 340946"/>
                        <a:gd name="connsiteX2" fmla="*/ 0 w 290500"/>
                        <a:gd name="connsiteY2" fmla="*/ 234067 h 340946"/>
                        <a:gd name="connsiteX3" fmla="*/ 145670 w 290500"/>
                        <a:gd name="connsiteY3" fmla="*/ 340946 h 340946"/>
                        <a:gd name="connsiteX4" fmla="*/ 290277 w 290500"/>
                        <a:gd name="connsiteY4" fmla="*/ 241418 h 340946"/>
                        <a:gd name="connsiteX5" fmla="*/ 289882 w 290500"/>
                        <a:gd name="connsiteY5" fmla="*/ 89486 h 340946"/>
                        <a:gd name="connsiteX6" fmla="*/ 145002 w 290500"/>
                        <a:gd name="connsiteY6" fmla="*/ 0 h 340946"/>
                        <a:gd name="connsiteX0" fmla="*/ 145002 w 289882"/>
                        <a:gd name="connsiteY0" fmla="*/ 0 h 340946"/>
                        <a:gd name="connsiteX1" fmla="*/ 2078 w 289882"/>
                        <a:gd name="connsiteY1" fmla="*/ 89560 h 340946"/>
                        <a:gd name="connsiteX2" fmla="*/ 0 w 289882"/>
                        <a:gd name="connsiteY2" fmla="*/ 234067 h 340946"/>
                        <a:gd name="connsiteX3" fmla="*/ 145670 w 289882"/>
                        <a:gd name="connsiteY3" fmla="*/ 340946 h 340946"/>
                        <a:gd name="connsiteX4" fmla="*/ 289238 w 289882"/>
                        <a:gd name="connsiteY4" fmla="*/ 239686 h 340946"/>
                        <a:gd name="connsiteX5" fmla="*/ 289882 w 289882"/>
                        <a:gd name="connsiteY5" fmla="*/ 89486 h 340946"/>
                        <a:gd name="connsiteX6" fmla="*/ 145002 w 289882"/>
                        <a:gd name="connsiteY6" fmla="*/ 0 h 340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9882" h="340946">
                          <a:moveTo>
                            <a:pt x="145002" y="0"/>
                          </a:moveTo>
                          <a:lnTo>
                            <a:pt x="2078" y="89560"/>
                          </a:lnTo>
                          <a:cubicBezTo>
                            <a:pt x="1154" y="138307"/>
                            <a:pt x="924" y="185320"/>
                            <a:pt x="0" y="234067"/>
                          </a:cubicBezTo>
                          <a:lnTo>
                            <a:pt x="145670" y="340946"/>
                          </a:lnTo>
                          <a:lnTo>
                            <a:pt x="289238" y="239686"/>
                          </a:lnTo>
                          <a:cubicBezTo>
                            <a:pt x="290145" y="192968"/>
                            <a:pt x="288975" y="136204"/>
                            <a:pt x="289882" y="89486"/>
                          </a:cubicBezTo>
                          <a:lnTo>
                            <a:pt x="145002" y="0"/>
                          </a:lnTo>
                          <a:close/>
                        </a:path>
                      </a:pathLst>
                    </a:custGeom>
                    <a:solidFill>
                      <a:srgbClr val="0078D7"/>
                    </a:solidFill>
                    <a:ln w="12700" cap="rnd" cmpd="sng" algn="ctr">
                      <a:solidFill>
                        <a:srgbClr val="FFFFFF"/>
                      </a:solidFill>
                      <a:prstDash val="solid"/>
                      <a:headEnd type="none" w="med" len="med"/>
                      <a:tailEnd type="none" w="med" len="med"/>
                    </a:ln>
                    <a:effectLst/>
                  </p:spPr>
                  <p:txBody>
                    <a:bodyPr rot="0" spcFirstLastPara="0" vertOverflow="overflow" horzOverflow="overflow" vert="horz" wrap="square" lIns="93248" tIns="46624" rIns="93248" bIns="4662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FFFFFF"/>
                        </a:solidFill>
                        <a:effectLst/>
                        <a:uLnTx/>
                        <a:uFillTx/>
                        <a:latin typeface="Segoe UI"/>
                        <a:ea typeface="+mn-ea"/>
                        <a:cs typeface="+mn-cs"/>
                      </a:endParaRPr>
                    </a:p>
                  </p:txBody>
                </p:sp>
                <p:cxnSp>
                  <p:nvCxnSpPr>
                    <p:cNvPr id="82" name="Straight Connector 81">
                      <a:extLst>
                        <a:ext uri="{FF2B5EF4-FFF2-40B4-BE49-F238E27FC236}">
                          <a16:creationId xmlns:a16="http://schemas.microsoft.com/office/drawing/2014/main" id="{C775F769-72AC-41E7-A448-069E8EE65B74}"/>
                        </a:ext>
                      </a:extLst>
                    </p:cNvPr>
                    <p:cNvCxnSpPr>
                      <a:cxnSpLocks/>
                    </p:cNvCxnSpPr>
                    <p:nvPr/>
                  </p:nvCxnSpPr>
                  <p:spPr>
                    <a:xfrm flipV="1">
                      <a:off x="4019187" y="4532301"/>
                      <a:ext cx="563116" cy="421997"/>
                    </a:xfrm>
                    <a:prstGeom prst="line">
                      <a:avLst/>
                    </a:prstGeom>
                    <a:grpFill/>
                    <a:ln w="12700" cap="rnd" cmpd="sng" algn="ctr">
                      <a:solidFill>
                        <a:srgbClr val="FFFFFF"/>
                      </a:solidFill>
                      <a:prstDash val="solid"/>
                      <a:headEnd type="none" w="med" len="med"/>
                      <a:tailEnd type="none" w="med" len="med"/>
                    </a:ln>
                    <a:effectLst/>
                  </p:spPr>
                </p:cxnSp>
                <p:cxnSp>
                  <p:nvCxnSpPr>
                    <p:cNvPr id="83" name="Straight Connector 82">
                      <a:extLst>
                        <a:ext uri="{FF2B5EF4-FFF2-40B4-BE49-F238E27FC236}">
                          <a16:creationId xmlns:a16="http://schemas.microsoft.com/office/drawing/2014/main" id="{61CF0448-35D2-4E93-A854-EC111F61D84A}"/>
                        </a:ext>
                      </a:extLst>
                    </p:cNvPr>
                    <p:cNvCxnSpPr>
                      <a:cxnSpLocks/>
                    </p:cNvCxnSpPr>
                    <p:nvPr/>
                  </p:nvCxnSpPr>
                  <p:spPr>
                    <a:xfrm flipH="1" flipV="1">
                      <a:off x="3454309" y="4532300"/>
                      <a:ext cx="563116" cy="421997"/>
                    </a:xfrm>
                    <a:prstGeom prst="line">
                      <a:avLst/>
                    </a:prstGeom>
                    <a:grpFill/>
                    <a:ln w="12700" cap="rnd" cmpd="sng" algn="ctr">
                      <a:solidFill>
                        <a:srgbClr val="FFFFFF"/>
                      </a:solidFill>
                      <a:prstDash val="solid"/>
                      <a:headEnd type="none" w="med" len="med"/>
                      <a:tailEnd type="none" w="med" len="med"/>
                    </a:ln>
                    <a:effectLst/>
                  </p:spPr>
                </p:cxnSp>
              </p:grpSp>
              <p:cxnSp>
                <p:nvCxnSpPr>
                  <p:cNvPr id="80" name="Straight Connector 79">
                    <a:extLst>
                      <a:ext uri="{FF2B5EF4-FFF2-40B4-BE49-F238E27FC236}">
                        <a16:creationId xmlns:a16="http://schemas.microsoft.com/office/drawing/2014/main" id="{997782FE-7F93-406C-B980-8182EC83A981}"/>
                      </a:ext>
                    </a:extLst>
                  </p:cNvPr>
                  <p:cNvCxnSpPr>
                    <a:cxnSpLocks/>
                    <a:endCxn id="81" idx="3"/>
                  </p:cNvCxnSpPr>
                  <p:nvPr/>
                </p:nvCxnSpPr>
                <p:spPr>
                  <a:xfrm flipH="1">
                    <a:off x="4020344" y="4956376"/>
                    <a:ext cx="682" cy="560267"/>
                  </a:xfrm>
                  <a:prstGeom prst="line">
                    <a:avLst/>
                  </a:prstGeom>
                  <a:grpFill/>
                  <a:ln w="12700" cap="rnd" cmpd="sng" algn="ctr">
                    <a:solidFill>
                      <a:srgbClr val="FFFFFF"/>
                    </a:solidFill>
                    <a:prstDash val="solid"/>
                    <a:headEnd type="none" w="med" len="med"/>
                    <a:tailEnd type="none" w="med" len="med"/>
                  </a:ln>
                  <a:effectLst/>
                </p:spPr>
              </p:cxnSp>
            </p:grpSp>
          </p:grpSp>
        </p:grpSp>
        <p:grpSp>
          <p:nvGrpSpPr>
            <p:cNvPr id="99" name="Group 98">
              <a:extLst>
                <a:ext uri="{FF2B5EF4-FFF2-40B4-BE49-F238E27FC236}">
                  <a16:creationId xmlns:a16="http://schemas.microsoft.com/office/drawing/2014/main" id="{5869723B-395D-4E8E-B77A-A00EA8BAF620}"/>
                </a:ext>
              </a:extLst>
            </p:cNvPr>
            <p:cNvGrpSpPr/>
            <p:nvPr/>
          </p:nvGrpSpPr>
          <p:grpSpPr>
            <a:xfrm>
              <a:off x="6465908" y="1631767"/>
              <a:ext cx="831909" cy="831909"/>
              <a:chOff x="9683679" y="1960889"/>
              <a:chExt cx="769256" cy="769256"/>
            </a:xfrm>
          </p:grpSpPr>
          <p:sp>
            <p:nvSpPr>
              <p:cNvPr id="100" name="Oval 99">
                <a:extLst>
                  <a:ext uri="{FF2B5EF4-FFF2-40B4-BE49-F238E27FC236}">
                    <a16:creationId xmlns:a16="http://schemas.microsoft.com/office/drawing/2014/main" id="{B957D808-8E45-408C-83B7-8D31120760CE}"/>
                  </a:ext>
                </a:extLst>
              </p:cNvPr>
              <p:cNvSpPr/>
              <p:nvPr/>
            </p:nvSpPr>
            <p:spPr bwMode="auto">
              <a:xfrm>
                <a:off x="9683679" y="1960889"/>
                <a:ext cx="769256" cy="769256"/>
              </a:xfrm>
              <a:prstGeom prst="ellipse">
                <a:avLst/>
              </a:prstGeom>
              <a:solidFill>
                <a:srgbClr val="0078D4"/>
              </a:solidFill>
              <a:ln w="10795" cap="flat" cmpd="sng" algn="ctr">
                <a:noFill/>
                <a:prstDash val="solid"/>
              </a:ln>
              <a:effectLst>
                <a:outerShdw blurRad="254000" dist="50800" dir="2700000" sx="101000" sy="101000" algn="tl" rotWithShape="0">
                  <a:prstClr val="black">
                    <a:alpha val="3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101" name="Group 100">
                <a:extLst>
                  <a:ext uri="{FF2B5EF4-FFF2-40B4-BE49-F238E27FC236}">
                    <a16:creationId xmlns:a16="http://schemas.microsoft.com/office/drawing/2014/main" id="{8F8B387D-A248-4708-B7D3-94987359E7F8}"/>
                  </a:ext>
                </a:extLst>
              </p:cNvPr>
              <p:cNvGrpSpPr/>
              <p:nvPr/>
            </p:nvGrpSpPr>
            <p:grpSpPr>
              <a:xfrm>
                <a:off x="9927554" y="2149758"/>
                <a:ext cx="281506" cy="391519"/>
                <a:chOff x="9904275" y="-1131915"/>
                <a:chExt cx="528476" cy="735005"/>
              </a:xfrm>
            </p:grpSpPr>
            <p:sp>
              <p:nvSpPr>
                <p:cNvPr id="102" name="key_3">
                  <a:extLst>
                    <a:ext uri="{FF2B5EF4-FFF2-40B4-BE49-F238E27FC236}">
                      <a16:creationId xmlns:a16="http://schemas.microsoft.com/office/drawing/2014/main" id="{CDDC54EF-86B6-4255-AE8C-09734A2AA8B1}"/>
                    </a:ext>
                  </a:extLst>
                </p:cNvPr>
                <p:cNvSpPr>
                  <a:spLocks noChangeAspect="1" noEditPoints="1"/>
                </p:cNvSpPr>
                <p:nvPr/>
              </p:nvSpPr>
              <p:spPr bwMode="auto">
                <a:xfrm rot="16200000">
                  <a:off x="10121921" y="-780233"/>
                  <a:ext cx="126375" cy="316575"/>
                </a:xfrm>
                <a:custGeom>
                  <a:avLst/>
                  <a:gdLst>
                    <a:gd name="T0" fmla="*/ 0 w 134"/>
                    <a:gd name="T1" fmla="*/ 33 h 343"/>
                    <a:gd name="T2" fmla="*/ 33 w 134"/>
                    <a:gd name="T3" fmla="*/ 0 h 343"/>
                    <a:gd name="T4" fmla="*/ 101 w 134"/>
                    <a:gd name="T5" fmla="*/ 0 h 343"/>
                    <a:gd name="T6" fmla="*/ 134 w 134"/>
                    <a:gd name="T7" fmla="*/ 33 h 343"/>
                    <a:gd name="T8" fmla="*/ 134 w 134"/>
                    <a:gd name="T9" fmla="*/ 113 h 343"/>
                    <a:gd name="T10" fmla="*/ 101 w 134"/>
                    <a:gd name="T11" fmla="*/ 146 h 343"/>
                    <a:gd name="T12" fmla="*/ 33 w 134"/>
                    <a:gd name="T13" fmla="*/ 146 h 343"/>
                    <a:gd name="T14" fmla="*/ 0 w 134"/>
                    <a:gd name="T15" fmla="*/ 113 h 343"/>
                    <a:gd name="T16" fmla="*/ 0 w 134"/>
                    <a:gd name="T17" fmla="*/ 33 h 343"/>
                    <a:gd name="T18" fmla="*/ 67 w 134"/>
                    <a:gd name="T19" fmla="*/ 69 h 343"/>
                    <a:gd name="T20" fmla="*/ 79 w 134"/>
                    <a:gd name="T21" fmla="*/ 57 h 343"/>
                    <a:gd name="T22" fmla="*/ 67 w 134"/>
                    <a:gd name="T23" fmla="*/ 44 h 343"/>
                    <a:gd name="T24" fmla="*/ 55 w 134"/>
                    <a:gd name="T25" fmla="*/ 57 h 343"/>
                    <a:gd name="T26" fmla="*/ 67 w 134"/>
                    <a:gd name="T27" fmla="*/ 69 h 343"/>
                    <a:gd name="T28" fmla="*/ 42 w 134"/>
                    <a:gd name="T29" fmla="*/ 146 h 343"/>
                    <a:gd name="T30" fmla="*/ 42 w 134"/>
                    <a:gd name="T31" fmla="*/ 235 h 343"/>
                    <a:gd name="T32" fmla="*/ 60 w 134"/>
                    <a:gd name="T33" fmla="*/ 253 h 343"/>
                    <a:gd name="T34" fmla="*/ 42 w 134"/>
                    <a:gd name="T35" fmla="*/ 268 h 343"/>
                    <a:gd name="T36" fmla="*/ 42 w 134"/>
                    <a:gd name="T37" fmla="*/ 290 h 343"/>
                    <a:gd name="T38" fmla="*/ 60 w 134"/>
                    <a:gd name="T39" fmla="*/ 308 h 343"/>
                    <a:gd name="T40" fmla="*/ 42 w 134"/>
                    <a:gd name="T41" fmla="*/ 324 h 343"/>
                    <a:gd name="T42" fmla="*/ 42 w 134"/>
                    <a:gd name="T43" fmla="*/ 343 h 343"/>
                    <a:gd name="T44" fmla="*/ 83 w 134"/>
                    <a:gd name="T45" fmla="*/ 343 h 343"/>
                    <a:gd name="T46" fmla="*/ 92 w 134"/>
                    <a:gd name="T47" fmla="*/ 332 h 343"/>
                    <a:gd name="T48" fmla="*/ 92 w 134"/>
                    <a:gd name="T49" fmla="*/ 146 h 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4" h="343">
                      <a:moveTo>
                        <a:pt x="0" y="33"/>
                      </a:moveTo>
                      <a:cubicBezTo>
                        <a:pt x="0" y="15"/>
                        <a:pt x="15" y="0"/>
                        <a:pt x="33" y="0"/>
                      </a:cubicBezTo>
                      <a:cubicBezTo>
                        <a:pt x="101" y="0"/>
                        <a:pt x="101" y="0"/>
                        <a:pt x="101" y="0"/>
                      </a:cubicBezTo>
                      <a:cubicBezTo>
                        <a:pt x="119" y="0"/>
                        <a:pt x="134" y="15"/>
                        <a:pt x="134" y="33"/>
                      </a:cubicBezTo>
                      <a:cubicBezTo>
                        <a:pt x="134" y="113"/>
                        <a:pt x="134" y="113"/>
                        <a:pt x="134" y="113"/>
                      </a:cubicBezTo>
                      <a:cubicBezTo>
                        <a:pt x="134" y="131"/>
                        <a:pt x="119" y="146"/>
                        <a:pt x="101" y="146"/>
                      </a:cubicBezTo>
                      <a:cubicBezTo>
                        <a:pt x="33" y="146"/>
                        <a:pt x="33" y="146"/>
                        <a:pt x="33" y="146"/>
                      </a:cubicBezTo>
                      <a:cubicBezTo>
                        <a:pt x="15" y="146"/>
                        <a:pt x="0" y="131"/>
                        <a:pt x="0" y="113"/>
                      </a:cubicBezTo>
                      <a:lnTo>
                        <a:pt x="0" y="33"/>
                      </a:lnTo>
                      <a:close/>
                      <a:moveTo>
                        <a:pt x="67" y="69"/>
                      </a:moveTo>
                      <a:cubicBezTo>
                        <a:pt x="74" y="69"/>
                        <a:pt x="79" y="63"/>
                        <a:pt x="79" y="57"/>
                      </a:cubicBezTo>
                      <a:cubicBezTo>
                        <a:pt x="79" y="50"/>
                        <a:pt x="74" y="44"/>
                        <a:pt x="67" y="44"/>
                      </a:cubicBezTo>
                      <a:cubicBezTo>
                        <a:pt x="60" y="44"/>
                        <a:pt x="55" y="50"/>
                        <a:pt x="55" y="57"/>
                      </a:cubicBezTo>
                      <a:cubicBezTo>
                        <a:pt x="55" y="63"/>
                        <a:pt x="60" y="69"/>
                        <a:pt x="67" y="69"/>
                      </a:cubicBezTo>
                      <a:close/>
                      <a:moveTo>
                        <a:pt x="42" y="146"/>
                      </a:moveTo>
                      <a:cubicBezTo>
                        <a:pt x="42" y="235"/>
                        <a:pt x="42" y="235"/>
                        <a:pt x="42" y="235"/>
                      </a:cubicBezTo>
                      <a:cubicBezTo>
                        <a:pt x="60" y="253"/>
                        <a:pt x="60" y="253"/>
                        <a:pt x="60" y="253"/>
                      </a:cubicBezTo>
                      <a:cubicBezTo>
                        <a:pt x="42" y="268"/>
                        <a:pt x="42" y="268"/>
                        <a:pt x="42" y="268"/>
                      </a:cubicBezTo>
                      <a:cubicBezTo>
                        <a:pt x="42" y="290"/>
                        <a:pt x="42" y="290"/>
                        <a:pt x="42" y="290"/>
                      </a:cubicBezTo>
                      <a:cubicBezTo>
                        <a:pt x="60" y="308"/>
                        <a:pt x="60" y="308"/>
                        <a:pt x="60" y="308"/>
                      </a:cubicBezTo>
                      <a:cubicBezTo>
                        <a:pt x="42" y="324"/>
                        <a:pt x="42" y="324"/>
                        <a:pt x="42" y="324"/>
                      </a:cubicBezTo>
                      <a:cubicBezTo>
                        <a:pt x="42" y="343"/>
                        <a:pt x="42" y="343"/>
                        <a:pt x="42" y="343"/>
                      </a:cubicBezTo>
                      <a:cubicBezTo>
                        <a:pt x="83" y="343"/>
                        <a:pt x="83" y="343"/>
                        <a:pt x="83" y="343"/>
                      </a:cubicBezTo>
                      <a:cubicBezTo>
                        <a:pt x="88" y="343"/>
                        <a:pt x="92" y="338"/>
                        <a:pt x="92" y="332"/>
                      </a:cubicBezTo>
                      <a:cubicBezTo>
                        <a:pt x="92" y="146"/>
                        <a:pt x="92" y="146"/>
                        <a:pt x="92" y="146"/>
                      </a:cubicBezTo>
                    </a:path>
                  </a:pathLst>
                </a:custGeom>
                <a:noFill/>
                <a:ln w="12700" cap="rnd" cmpd="sng" algn="ctr">
                  <a:solidFill>
                    <a:srgbClr val="FFFFFF"/>
                  </a:solidFill>
                  <a:prstDash val="solid"/>
                  <a:headEnd type="none" w="med" len="med"/>
                  <a:tailEnd type="none" w="med" len="med"/>
                </a:ln>
                <a:effectLst/>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3248" tIns="46624" rIns="93248" bIns="4662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FFFFFF"/>
                    </a:solidFill>
                    <a:effectLst/>
                    <a:uLnTx/>
                    <a:uFillTx/>
                    <a:latin typeface="Segoe UI"/>
                    <a:ea typeface="+mn-ea"/>
                    <a:cs typeface="+mn-cs"/>
                  </a:endParaRPr>
                </a:p>
              </p:txBody>
            </p:sp>
            <p:sp>
              <p:nvSpPr>
                <p:cNvPr id="103" name="lock">
                  <a:extLst>
                    <a:ext uri="{FF2B5EF4-FFF2-40B4-BE49-F238E27FC236}">
                      <a16:creationId xmlns:a16="http://schemas.microsoft.com/office/drawing/2014/main" id="{10707995-9048-4CBB-9E94-3093C1171A5E}"/>
                    </a:ext>
                  </a:extLst>
                </p:cNvPr>
                <p:cNvSpPr>
                  <a:spLocks noChangeAspect="1" noEditPoints="1"/>
                </p:cNvSpPr>
                <p:nvPr/>
              </p:nvSpPr>
              <p:spPr bwMode="auto">
                <a:xfrm>
                  <a:off x="9904275" y="-1131915"/>
                  <a:ext cx="528476" cy="735005"/>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2700" cap="rnd" cmpd="sng" algn="ctr">
                  <a:solidFill>
                    <a:srgbClr val="FFFFFF"/>
                  </a:solidFill>
                  <a:prstDash val="solid"/>
                  <a:headEnd type="none" w="med" len="med"/>
                  <a:tailEnd type="none" w="med" len="med"/>
                </a:ln>
                <a:effectLst/>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3248" tIns="46624" rIns="93248" bIns="4662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FFFFFF"/>
                    </a:solidFill>
                    <a:effectLst/>
                    <a:uLnTx/>
                    <a:uFillTx/>
                    <a:latin typeface="Segoe UI"/>
                    <a:ea typeface="+mn-ea"/>
                    <a:cs typeface="+mn-cs"/>
                  </a:endParaRPr>
                </a:p>
              </p:txBody>
            </p:sp>
          </p:grpSp>
        </p:grpSp>
      </p:grpSp>
      <p:grpSp>
        <p:nvGrpSpPr>
          <p:cNvPr id="8" name="Group 7">
            <a:extLst>
              <a:ext uri="{FF2B5EF4-FFF2-40B4-BE49-F238E27FC236}">
                <a16:creationId xmlns:a16="http://schemas.microsoft.com/office/drawing/2014/main" id="{CFBA3035-1858-4750-9B46-04D5DF02810B}"/>
              </a:ext>
            </a:extLst>
          </p:cNvPr>
          <p:cNvGrpSpPr/>
          <p:nvPr/>
        </p:nvGrpSpPr>
        <p:grpSpPr>
          <a:xfrm>
            <a:off x="8619373" y="784798"/>
            <a:ext cx="3299330" cy="5786439"/>
            <a:chOff x="8619373" y="784798"/>
            <a:chExt cx="3299330" cy="5786439"/>
          </a:xfrm>
        </p:grpSpPr>
        <p:sp>
          <p:nvSpPr>
            <p:cNvPr id="58" name="Title 1">
              <a:extLst>
                <a:ext uri="{FF2B5EF4-FFF2-40B4-BE49-F238E27FC236}">
                  <a16:creationId xmlns:a16="http://schemas.microsoft.com/office/drawing/2014/main" id="{64A1551B-FBC9-48BA-A95E-DB7347544E0C}"/>
                </a:ext>
              </a:extLst>
            </p:cNvPr>
            <p:cNvSpPr txBox="1">
              <a:spLocks/>
            </p:cNvSpPr>
            <p:nvPr/>
          </p:nvSpPr>
          <p:spPr>
            <a:xfrm>
              <a:off x="8619373" y="784798"/>
              <a:ext cx="3241832" cy="492443"/>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600" b="1" i="0" u="none" strike="noStrike" kern="1200" cap="none" spc="-50" normalizeH="0" baseline="0" noProof="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Azure IoT Hub Device </a:t>
              </a:r>
              <a:br>
                <a:rPr kumimoji="0" lang="en-US" sz="1600" b="1" i="0" u="none" strike="noStrike" kern="1200" cap="none" spc="-50" normalizeH="0" baseline="0" noProof="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br>
              <a:r>
                <a:rPr kumimoji="0" lang="en-US" sz="1600" b="1" i="0" u="none" strike="noStrike" kern="1200" cap="none" spc="-50" normalizeH="0" baseline="0" noProof="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Provisioning Service</a:t>
              </a:r>
            </a:p>
          </p:txBody>
        </p:sp>
        <p:grpSp>
          <p:nvGrpSpPr>
            <p:cNvPr id="7" name="Group 6">
              <a:extLst>
                <a:ext uri="{FF2B5EF4-FFF2-40B4-BE49-F238E27FC236}">
                  <a16:creationId xmlns:a16="http://schemas.microsoft.com/office/drawing/2014/main" id="{F13531DA-F82F-4621-877F-B16A3AFCE144}"/>
                </a:ext>
              </a:extLst>
            </p:cNvPr>
            <p:cNvGrpSpPr/>
            <p:nvPr/>
          </p:nvGrpSpPr>
          <p:grpSpPr>
            <a:xfrm>
              <a:off x="8619373" y="1390882"/>
              <a:ext cx="3299330" cy="5180355"/>
              <a:chOff x="8619373" y="1390882"/>
              <a:chExt cx="3299330" cy="5180355"/>
            </a:xfrm>
          </p:grpSpPr>
          <p:sp>
            <p:nvSpPr>
              <p:cNvPr id="53" name="Rectangle 52">
                <a:extLst>
                  <a:ext uri="{FF2B5EF4-FFF2-40B4-BE49-F238E27FC236}">
                    <a16:creationId xmlns:a16="http://schemas.microsoft.com/office/drawing/2014/main" id="{C8D94F65-1A61-4EC2-A48E-6D5C6FB63296}"/>
                  </a:ext>
                </a:extLst>
              </p:cNvPr>
              <p:cNvSpPr/>
              <p:nvPr/>
            </p:nvSpPr>
            <p:spPr bwMode="auto">
              <a:xfrm>
                <a:off x="8619373" y="1390882"/>
                <a:ext cx="3299330" cy="5180355"/>
              </a:xfrm>
              <a:prstGeom prst="rect">
                <a:avLst/>
              </a:prstGeom>
              <a:solidFill>
                <a:schemeClr val="bg2">
                  <a:lumMod val="9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06" name="Oval 105">
                <a:extLst>
                  <a:ext uri="{FF2B5EF4-FFF2-40B4-BE49-F238E27FC236}">
                    <a16:creationId xmlns:a16="http://schemas.microsoft.com/office/drawing/2014/main" id="{B15AC96D-A807-4EB9-8F6E-91CC450D0A3B}"/>
                  </a:ext>
                </a:extLst>
              </p:cNvPr>
              <p:cNvSpPr/>
              <p:nvPr/>
            </p:nvSpPr>
            <p:spPr bwMode="auto">
              <a:xfrm>
                <a:off x="9780798" y="1618593"/>
                <a:ext cx="831909" cy="831909"/>
              </a:xfrm>
              <a:prstGeom prst="ellipse">
                <a:avLst/>
              </a:prstGeom>
              <a:solidFill>
                <a:srgbClr val="0078D4"/>
              </a:solidFill>
              <a:ln w="10795" cap="flat" cmpd="sng" algn="ctr">
                <a:noFill/>
                <a:prstDash val="solid"/>
              </a:ln>
              <a:effectLst>
                <a:outerShdw blurRad="254000" dist="50800" dir="2700000" sx="101000" sy="101000" algn="tl" rotWithShape="0">
                  <a:prstClr val="black">
                    <a:alpha val="3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56" name="Group 55">
                <a:extLst>
                  <a:ext uri="{FF2B5EF4-FFF2-40B4-BE49-F238E27FC236}">
                    <a16:creationId xmlns:a16="http://schemas.microsoft.com/office/drawing/2014/main" id="{17BFB0BE-A5E5-4858-878A-F8FC1167A0D9}"/>
                  </a:ext>
                </a:extLst>
              </p:cNvPr>
              <p:cNvGrpSpPr>
                <a:grpSpLocks noChangeAspect="1"/>
              </p:cNvGrpSpPr>
              <p:nvPr/>
            </p:nvGrpSpPr>
            <p:grpSpPr>
              <a:xfrm>
                <a:off x="8776660" y="2638218"/>
                <a:ext cx="3066520" cy="2907145"/>
                <a:chOff x="8637399" y="1981270"/>
                <a:chExt cx="2875800" cy="3915523"/>
              </a:xfrm>
            </p:grpSpPr>
            <p:sp>
              <p:nvSpPr>
                <p:cNvPr id="59" name="Text Placeholder 8">
                  <a:extLst>
                    <a:ext uri="{FF2B5EF4-FFF2-40B4-BE49-F238E27FC236}">
                      <a16:creationId xmlns:a16="http://schemas.microsoft.com/office/drawing/2014/main" id="{9ECACCDB-1BDC-4EB5-BBF6-F24EE26517D9}"/>
                    </a:ext>
                  </a:extLst>
                </p:cNvPr>
                <p:cNvSpPr txBox="1">
                  <a:spLocks/>
                </p:cNvSpPr>
                <p:nvPr/>
              </p:nvSpPr>
              <p:spPr>
                <a:xfrm>
                  <a:off x="8755600" y="1981270"/>
                  <a:ext cx="2427141" cy="695828"/>
                </a:xfrm>
                <a:prstGeom prst="rect">
                  <a:avLst/>
                </a:prstGeom>
              </p:spPr>
              <p:txBody>
                <a:bodyPr wrap="square" lIns="182880" tIns="0" rIns="182880" bIns="182880"/>
                <a:lstStyle>
                  <a:lvl1pPr marL="0" indent="0" algn="l" defTabSz="271902" rtl="0" eaLnBrk="1" latinLnBrk="0" hangingPunct="1">
                    <a:lnSpc>
                      <a:spcPct val="100000"/>
                    </a:lnSpc>
                    <a:spcBef>
                      <a:spcPts val="0"/>
                    </a:spcBef>
                    <a:spcAft>
                      <a:spcPts val="600"/>
                    </a:spcAft>
                    <a:buFont typeface="Arial" panose="020B0604020202020204" pitchFamily="34" charset="0"/>
                    <a:buNone/>
                    <a:defRPr sz="2400" kern="1200">
                      <a:solidFill>
                        <a:schemeClr val="tx1"/>
                      </a:solidFill>
                      <a:latin typeface="+mn-lt"/>
                      <a:ea typeface="+mn-ea"/>
                      <a:cs typeface="+mn-cs"/>
                    </a:defRPr>
                  </a:lvl1pPr>
                  <a:lvl2pPr marL="10709" indent="0" algn="l" defTabSz="271902" rtl="0" eaLnBrk="1" latinLnBrk="0" hangingPunct="1">
                    <a:lnSpc>
                      <a:spcPct val="1000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2pPr>
                  <a:lvl3pPr marL="339878" indent="-67976" algn="l" defTabSz="271902" rtl="0" eaLnBrk="1" latinLnBrk="0" hangingPunct="1">
                    <a:lnSpc>
                      <a:spcPct val="10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3pPr>
                  <a:lvl4pPr marL="475830" indent="-67976" algn="l" defTabSz="271902" rtl="0" eaLnBrk="1" latinLnBrk="0" hangingPunct="1">
                    <a:lnSpc>
                      <a:spcPct val="100000"/>
                    </a:lnSpc>
                    <a:spcBef>
                      <a:spcPts val="0"/>
                    </a:spcBef>
                    <a:spcAft>
                      <a:spcPts val="600"/>
                    </a:spcAft>
                    <a:buFont typeface="Arial" panose="020B0604020202020204" pitchFamily="34" charset="0"/>
                    <a:buChar char="•"/>
                    <a:defRPr sz="1400" kern="1200">
                      <a:solidFill>
                        <a:schemeClr val="tx1"/>
                      </a:solidFill>
                      <a:latin typeface="+mn-lt"/>
                      <a:ea typeface="+mn-ea"/>
                      <a:cs typeface="+mn-cs"/>
                    </a:defRPr>
                  </a:lvl4pPr>
                  <a:lvl5pPr marL="611780" indent="-67976" algn="l" defTabSz="271902" rtl="0" eaLnBrk="1" latinLnBrk="0" hangingPunct="1">
                    <a:lnSpc>
                      <a:spcPct val="100000"/>
                    </a:lnSpc>
                    <a:spcBef>
                      <a:spcPts val="0"/>
                    </a:spcBef>
                    <a:spcAft>
                      <a:spcPts val="600"/>
                    </a:spcAft>
                    <a:buFont typeface="Arial" panose="020B0604020202020204" pitchFamily="34" charset="0"/>
                    <a:buChar char="•"/>
                    <a:defRPr sz="1200" kern="1200">
                      <a:solidFill>
                        <a:schemeClr val="tx1"/>
                      </a:solidFill>
                      <a:latin typeface="+mn-lt"/>
                      <a:ea typeface="+mn-ea"/>
                      <a:cs typeface="+mn-cs"/>
                    </a:defRPr>
                  </a:lvl5pPr>
                  <a:lvl6pPr marL="747732" indent="-67976" algn="l" defTabSz="271902" rtl="0" eaLnBrk="1" latinLnBrk="0" hangingPunct="1">
                    <a:lnSpc>
                      <a:spcPct val="90000"/>
                    </a:lnSpc>
                    <a:spcBef>
                      <a:spcPts val="149"/>
                    </a:spcBef>
                    <a:buFont typeface="Arial" panose="020B0604020202020204" pitchFamily="34" charset="0"/>
                    <a:buChar char="•"/>
                    <a:defRPr sz="535" kern="1200">
                      <a:solidFill>
                        <a:schemeClr val="tx1"/>
                      </a:solidFill>
                      <a:latin typeface="+mn-lt"/>
                      <a:ea typeface="+mn-ea"/>
                      <a:cs typeface="+mn-cs"/>
                    </a:defRPr>
                  </a:lvl6pPr>
                  <a:lvl7pPr marL="883683" indent="-67976" algn="l" defTabSz="271902" rtl="0" eaLnBrk="1" latinLnBrk="0" hangingPunct="1">
                    <a:lnSpc>
                      <a:spcPct val="90000"/>
                    </a:lnSpc>
                    <a:spcBef>
                      <a:spcPts val="149"/>
                    </a:spcBef>
                    <a:buFont typeface="Arial" panose="020B0604020202020204" pitchFamily="34" charset="0"/>
                    <a:buChar char="•"/>
                    <a:defRPr sz="535" kern="1200">
                      <a:solidFill>
                        <a:schemeClr val="tx1"/>
                      </a:solidFill>
                      <a:latin typeface="+mn-lt"/>
                      <a:ea typeface="+mn-ea"/>
                      <a:cs typeface="+mn-cs"/>
                    </a:defRPr>
                  </a:lvl7pPr>
                  <a:lvl8pPr marL="1019634" indent="-67976" algn="l" defTabSz="271902" rtl="0" eaLnBrk="1" latinLnBrk="0" hangingPunct="1">
                    <a:lnSpc>
                      <a:spcPct val="90000"/>
                    </a:lnSpc>
                    <a:spcBef>
                      <a:spcPts val="149"/>
                    </a:spcBef>
                    <a:buFont typeface="Arial" panose="020B0604020202020204" pitchFamily="34" charset="0"/>
                    <a:buChar char="•"/>
                    <a:defRPr sz="535" kern="1200">
                      <a:solidFill>
                        <a:schemeClr val="tx1"/>
                      </a:solidFill>
                      <a:latin typeface="+mn-lt"/>
                      <a:ea typeface="+mn-ea"/>
                      <a:cs typeface="+mn-cs"/>
                    </a:defRPr>
                  </a:lvl8pPr>
                  <a:lvl9pPr marL="1155585" indent="-67976" algn="l" defTabSz="271902" rtl="0" eaLnBrk="1" latinLnBrk="0" hangingPunct="1">
                    <a:lnSpc>
                      <a:spcPct val="90000"/>
                    </a:lnSpc>
                    <a:spcBef>
                      <a:spcPts val="149"/>
                    </a:spcBef>
                    <a:buFont typeface="Arial" panose="020B0604020202020204" pitchFamily="34" charset="0"/>
                    <a:buChar char="•"/>
                    <a:defRPr sz="535" kern="1200">
                      <a:solidFill>
                        <a:schemeClr val="tx1"/>
                      </a:solidFill>
                      <a:latin typeface="+mn-lt"/>
                      <a:ea typeface="+mn-ea"/>
                      <a:cs typeface="+mn-cs"/>
                    </a:defRPr>
                  </a:lvl9pPr>
                </a:lstStyle>
                <a:p>
                  <a:pPr marL="0" marR="0" lvl="0" indent="0" algn="ctr" defTabSz="271902" rtl="0" eaLnBrk="1" fontAlgn="auto" latinLnBrk="0" hangingPunct="1">
                    <a:lnSpc>
                      <a:spcPct val="90000"/>
                    </a:lnSpc>
                    <a:spcBef>
                      <a:spcPts val="600"/>
                    </a:spcBef>
                    <a:spcAft>
                      <a:spcPts val="0"/>
                    </a:spcAft>
                    <a:buClrTx/>
                    <a:buSzTx/>
                    <a:buFont typeface="Arial" panose="020B0604020202020204" pitchFamily="34" charset="0"/>
                    <a:buNone/>
                    <a:tabLst/>
                    <a:defRPr/>
                  </a:pPr>
                  <a:r>
                    <a:rPr kumimoji="0" lang="en-US" sz="1800" b="0" i="0" u="none" strike="noStrike" kern="1200" cap="none" spc="0" normalizeH="0" baseline="0" noProof="0">
                      <a:ln>
                        <a:noFill/>
                      </a:ln>
                      <a:gradFill>
                        <a:gsLst>
                          <a:gs pos="41204">
                            <a:srgbClr val="1A1A1A"/>
                          </a:gs>
                          <a:gs pos="59000">
                            <a:srgbClr val="1A1A1A"/>
                          </a:gs>
                        </a:gsLst>
                        <a:lin ang="5400000" scaled="1"/>
                      </a:gradFill>
                      <a:effectLst/>
                      <a:uLnTx/>
                      <a:uFillTx/>
                      <a:latin typeface="Segoe UI Semibold" panose="020B0702040204020203" pitchFamily="34" charset="0"/>
                      <a:ea typeface="+mn-ea"/>
                      <a:cs typeface="Segoe UI Semibold" panose="020B0702040204020203" pitchFamily="34" charset="0"/>
                    </a:rPr>
                    <a:t>IoT-scale automated provisioning</a:t>
                  </a:r>
                </a:p>
                <a:p>
                  <a:pPr marL="0" marR="0" lvl="0" indent="0" algn="ctr" defTabSz="271902" rtl="0" eaLnBrk="1" fontAlgn="auto" latinLnBrk="0" hangingPunct="1">
                    <a:lnSpc>
                      <a:spcPct val="90000"/>
                    </a:lnSpc>
                    <a:spcBef>
                      <a:spcPts val="600"/>
                    </a:spcBef>
                    <a:spcAft>
                      <a:spcPts val="0"/>
                    </a:spcAft>
                    <a:buClrTx/>
                    <a:buSzTx/>
                    <a:buFont typeface="Arial" panose="020B0604020202020204" pitchFamily="34" charset="0"/>
                    <a:buNone/>
                    <a:tabLst/>
                    <a:defRPr/>
                  </a:pPr>
                  <a:endParaRPr kumimoji="0" lang="en-US" sz="1800" b="0" i="0" u="none" strike="noStrike" kern="1200" cap="none" spc="0" normalizeH="0" baseline="0" noProof="0">
                    <a:ln>
                      <a:noFill/>
                    </a:ln>
                    <a:gradFill>
                      <a:gsLst>
                        <a:gs pos="41204">
                          <a:srgbClr val="1A1A1A"/>
                        </a:gs>
                        <a:gs pos="59000">
                          <a:srgbClr val="1A1A1A"/>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61" name="Text Placeholder 8">
                  <a:extLst>
                    <a:ext uri="{FF2B5EF4-FFF2-40B4-BE49-F238E27FC236}">
                      <a16:creationId xmlns:a16="http://schemas.microsoft.com/office/drawing/2014/main" id="{6FCB0408-876F-49F8-A504-3EB7CC6D453A}"/>
                    </a:ext>
                  </a:extLst>
                </p:cNvPr>
                <p:cNvSpPr txBox="1">
                  <a:spLocks/>
                </p:cNvSpPr>
                <p:nvPr/>
              </p:nvSpPr>
              <p:spPr>
                <a:xfrm>
                  <a:off x="8637399" y="3040663"/>
                  <a:ext cx="2875800" cy="2856130"/>
                </a:xfrm>
                <a:prstGeom prst="rect">
                  <a:avLst/>
                </a:prstGeom>
              </p:spPr>
              <p:txBody>
                <a:bodyPr vert="horz" wrap="square" lIns="182880" tIns="0" rIns="182880" bIns="182880" rtlCol="0">
                  <a:spAutoFit/>
                </a:bodyPr>
                <a:lstStyle>
                  <a:lvl1pPr marL="0" marR="0" indent="0" algn="l" defTabSz="932742" rtl="0" eaLnBrk="1" fontAlgn="auto" latinLnBrk="0" hangingPunct="1">
                    <a:lnSpc>
                      <a:spcPct val="90000"/>
                    </a:lnSpc>
                    <a:spcBef>
                      <a:spcPts val="1800"/>
                    </a:spcBef>
                    <a:spcAft>
                      <a:spcPts val="0"/>
                    </a:spcAft>
                    <a:buClrTx/>
                    <a:buSzPct val="90000"/>
                    <a:buFont typeface="Wingdings" panose="05000000000000000000" pitchFamily="2" charset="2"/>
                    <a:buNone/>
                    <a:tabLst/>
                    <a:defRPr sz="2000" kern="1200" spc="0" baseline="0">
                      <a:solidFill>
                        <a:schemeClr val="tx2"/>
                      </a:solidFill>
                      <a:latin typeface="+mn-lt"/>
                      <a:ea typeface="+mn-ea"/>
                      <a:cs typeface="+mn-cs"/>
                    </a:defRPr>
                  </a:lvl1pPr>
                  <a:lvl2pPr marL="0" marR="0" indent="0" algn="l" defTabSz="932742" rtl="0" eaLnBrk="1" fontAlgn="auto" latinLnBrk="0" hangingPunct="1">
                    <a:lnSpc>
                      <a:spcPct val="90000"/>
                    </a:lnSpc>
                    <a:spcBef>
                      <a:spcPct val="2000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1" indent="0" algn="ctr" defTabSz="932742" rtl="0" eaLnBrk="1" fontAlgn="auto" latinLnBrk="0" hangingPunct="1">
                    <a:lnSpc>
                      <a:spcPct val="90000"/>
                    </a:lnSpc>
                    <a:spcBef>
                      <a:spcPts val="6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gradFill>
                        <a:gsLst>
                          <a:gs pos="41204">
                            <a:srgbClr val="1A1A1A"/>
                          </a:gs>
                          <a:gs pos="59000">
                            <a:srgbClr val="1A1A1A"/>
                          </a:gs>
                        </a:gsLst>
                        <a:lin ang="5400000" scaled="1"/>
                      </a:gradFill>
                      <a:effectLst/>
                      <a:uLnTx/>
                      <a:uFillTx/>
                      <a:latin typeface="Segoe UI"/>
                      <a:ea typeface="+mn-ea"/>
                      <a:cs typeface="+mn-cs"/>
                    </a:rPr>
                    <a:t>Zero-touch provisioning</a:t>
                  </a:r>
                </a:p>
                <a:p>
                  <a:pPr marL="0" marR="0" lvl="1" indent="0" algn="ctr" defTabSz="932742" rtl="0" eaLnBrk="1" fontAlgn="auto" latinLnBrk="0" hangingPunct="1">
                    <a:lnSpc>
                      <a:spcPct val="90000"/>
                    </a:lnSpc>
                    <a:spcBef>
                      <a:spcPts val="6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gradFill>
                        <a:gsLst>
                          <a:gs pos="41204">
                            <a:srgbClr val="1A1A1A"/>
                          </a:gs>
                          <a:gs pos="59000">
                            <a:srgbClr val="1A1A1A"/>
                          </a:gs>
                        </a:gsLst>
                        <a:lin ang="5400000" scaled="1"/>
                      </a:gradFill>
                      <a:effectLst/>
                      <a:uLnTx/>
                      <a:uFillTx/>
                      <a:latin typeface="Segoe UI"/>
                      <a:ea typeface="+mn-ea"/>
                      <a:cs typeface="+mn-cs"/>
                    </a:rPr>
                    <a:t>Centralize your </a:t>
                  </a:r>
                  <a:br>
                    <a:rPr kumimoji="0" lang="en-US" sz="1400" b="0" i="0" u="none" strike="noStrike" kern="1200" cap="none" spc="0" normalizeH="0" baseline="0" noProof="0">
                      <a:ln>
                        <a:noFill/>
                      </a:ln>
                      <a:gradFill>
                        <a:gsLst>
                          <a:gs pos="41204">
                            <a:srgbClr val="1A1A1A"/>
                          </a:gs>
                          <a:gs pos="59000">
                            <a:srgbClr val="1A1A1A"/>
                          </a:gs>
                        </a:gsLst>
                        <a:lin ang="5400000" scaled="1"/>
                      </a:gradFill>
                      <a:effectLst/>
                      <a:uLnTx/>
                      <a:uFillTx/>
                      <a:latin typeface="Segoe UI"/>
                      <a:ea typeface="+mn-ea"/>
                      <a:cs typeface="+mn-cs"/>
                    </a:rPr>
                  </a:br>
                  <a:r>
                    <a:rPr kumimoji="0" lang="en-US" sz="1400" b="0" i="0" u="none" strike="noStrike" kern="1200" cap="none" spc="0" normalizeH="0" baseline="0" noProof="0">
                      <a:ln>
                        <a:noFill/>
                      </a:ln>
                      <a:gradFill>
                        <a:gsLst>
                          <a:gs pos="41204">
                            <a:srgbClr val="1A1A1A"/>
                          </a:gs>
                          <a:gs pos="59000">
                            <a:srgbClr val="1A1A1A"/>
                          </a:gs>
                        </a:gsLst>
                        <a:lin ang="5400000" scaled="1"/>
                      </a:gradFill>
                      <a:effectLst/>
                      <a:uLnTx/>
                      <a:uFillTx/>
                      <a:latin typeface="Segoe UI"/>
                      <a:ea typeface="+mn-ea"/>
                      <a:cs typeface="+mn-cs"/>
                    </a:rPr>
                    <a:t>provisioning workflow</a:t>
                  </a:r>
                </a:p>
                <a:p>
                  <a:pPr marL="0" marR="0" lvl="1" indent="0" algn="ctr" defTabSz="932742" rtl="0" eaLnBrk="1" fontAlgn="auto" latinLnBrk="0" hangingPunct="1">
                    <a:lnSpc>
                      <a:spcPct val="90000"/>
                    </a:lnSpc>
                    <a:spcBef>
                      <a:spcPts val="6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gradFill>
                        <a:gsLst>
                          <a:gs pos="41204">
                            <a:srgbClr val="1A1A1A"/>
                          </a:gs>
                          <a:gs pos="59000">
                            <a:srgbClr val="1A1A1A"/>
                          </a:gs>
                        </a:gsLst>
                        <a:lin ang="5400000" scaled="1"/>
                      </a:gradFill>
                      <a:effectLst/>
                      <a:uLnTx/>
                      <a:uFillTx/>
                      <a:latin typeface="Segoe UI"/>
                      <a:ea typeface="+mn-ea"/>
                      <a:cs typeface="+mn-cs"/>
                    </a:rPr>
                    <a:t>Load balance across multiple </a:t>
                  </a:r>
                  <a:br>
                    <a:rPr kumimoji="0" lang="en-US" sz="1400" b="0" i="0" u="none" strike="noStrike" kern="1200" cap="none" spc="0" normalizeH="0" baseline="0" noProof="0">
                      <a:ln>
                        <a:noFill/>
                      </a:ln>
                      <a:gradFill>
                        <a:gsLst>
                          <a:gs pos="41204">
                            <a:srgbClr val="1A1A1A"/>
                          </a:gs>
                          <a:gs pos="59000">
                            <a:srgbClr val="1A1A1A"/>
                          </a:gs>
                        </a:gsLst>
                        <a:lin ang="5400000" scaled="1"/>
                      </a:gradFill>
                      <a:effectLst/>
                      <a:uLnTx/>
                      <a:uFillTx/>
                      <a:latin typeface="Segoe UI"/>
                      <a:ea typeface="+mn-ea"/>
                      <a:cs typeface="+mn-cs"/>
                    </a:rPr>
                  </a:br>
                  <a:r>
                    <a:rPr kumimoji="0" lang="en-US" sz="1400" b="0" i="0" u="none" strike="noStrike" kern="1200" cap="none" spc="0" normalizeH="0" baseline="0" noProof="0">
                      <a:ln>
                        <a:noFill/>
                      </a:ln>
                      <a:gradFill>
                        <a:gsLst>
                          <a:gs pos="41204">
                            <a:srgbClr val="1A1A1A"/>
                          </a:gs>
                          <a:gs pos="59000">
                            <a:srgbClr val="1A1A1A"/>
                          </a:gs>
                        </a:gsLst>
                        <a:lin ang="5400000" scaled="1"/>
                      </a:gradFill>
                      <a:effectLst/>
                      <a:uLnTx/>
                      <a:uFillTx/>
                      <a:latin typeface="Segoe UI"/>
                      <a:ea typeface="+mn-ea"/>
                      <a:cs typeface="+mn-cs"/>
                    </a:rPr>
                    <a:t>IoT Hubs</a:t>
                  </a:r>
                </a:p>
                <a:p>
                  <a:pPr marL="0" marR="0" lvl="1" indent="0" algn="ctr" defTabSz="932742" rtl="0" eaLnBrk="1" fontAlgn="auto" latinLnBrk="0" hangingPunct="1">
                    <a:lnSpc>
                      <a:spcPct val="90000"/>
                    </a:lnSpc>
                    <a:spcBef>
                      <a:spcPts val="6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gradFill>
                        <a:gsLst>
                          <a:gs pos="41204">
                            <a:srgbClr val="1A1A1A"/>
                          </a:gs>
                          <a:gs pos="59000">
                            <a:srgbClr val="1A1A1A"/>
                          </a:gs>
                        </a:gsLst>
                        <a:lin ang="5400000" scaled="1"/>
                      </a:gradFill>
                      <a:effectLst/>
                      <a:uLnTx/>
                      <a:uFillTx/>
                      <a:latin typeface="Segoe UI"/>
                      <a:ea typeface="+mn-ea"/>
                      <a:cs typeface="+mn-cs"/>
                    </a:rPr>
                    <a:t>Re-provisioning support</a:t>
                  </a:r>
                </a:p>
                <a:p>
                  <a:pPr marL="0" marR="0" lvl="1" indent="0" algn="ctr" defTabSz="932742" rtl="0" eaLnBrk="1" fontAlgn="auto" latinLnBrk="0" hangingPunct="1">
                    <a:lnSpc>
                      <a:spcPct val="90000"/>
                    </a:lnSpc>
                    <a:spcBef>
                      <a:spcPts val="6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gradFill>
                        <a:gsLst>
                          <a:gs pos="41204">
                            <a:srgbClr val="1A1A1A"/>
                          </a:gs>
                          <a:gs pos="59000">
                            <a:srgbClr val="1A1A1A"/>
                          </a:gs>
                        </a:gsLst>
                        <a:lin ang="5400000" scaled="1"/>
                      </a:gradFill>
                      <a:effectLst/>
                      <a:uLnTx/>
                      <a:uFillTx/>
                      <a:latin typeface="Segoe UI"/>
                      <a:ea typeface="+mn-ea"/>
                      <a:cs typeface="+mn-cs"/>
                    </a:rPr>
                    <a:t>Supports TPM + X.509</a:t>
                  </a:r>
                </a:p>
                <a:p>
                  <a:pPr marL="0" marR="0" lvl="1" indent="0" algn="ctr" defTabSz="932742" rtl="0" eaLnBrk="1" fontAlgn="auto" latinLnBrk="0" hangingPunct="1">
                    <a:lnSpc>
                      <a:spcPct val="90000"/>
                    </a:lnSpc>
                    <a:spcBef>
                      <a:spcPts val="600"/>
                    </a:spcBef>
                    <a:spcAft>
                      <a:spcPts val="0"/>
                    </a:spcAft>
                    <a:buClrTx/>
                    <a:buSzPct val="90000"/>
                    <a:buFont typeface="Wingdings" panose="05000000000000000000" pitchFamily="2" charset="2"/>
                    <a:buNone/>
                    <a:tabLst/>
                    <a:defRPr/>
                  </a:pPr>
                  <a:endParaRPr kumimoji="0" lang="en-US" sz="1400" b="0" i="0" u="none" strike="noStrike" kern="1200" cap="none" spc="0" normalizeH="0" baseline="0" noProof="0">
                    <a:ln>
                      <a:noFill/>
                    </a:ln>
                    <a:gradFill>
                      <a:gsLst>
                        <a:gs pos="41204">
                          <a:srgbClr val="1A1A1A"/>
                        </a:gs>
                        <a:gs pos="59000">
                          <a:srgbClr val="1A1A1A"/>
                        </a:gs>
                      </a:gsLst>
                      <a:lin ang="5400000" scaled="1"/>
                    </a:gradFill>
                    <a:effectLst/>
                    <a:uLnTx/>
                    <a:uFillTx/>
                    <a:latin typeface="Segoe UI"/>
                    <a:ea typeface="+mn-ea"/>
                    <a:cs typeface="+mn-cs"/>
                  </a:endParaRPr>
                </a:p>
              </p:txBody>
            </p:sp>
          </p:grpSp>
          <p:pic>
            <p:nvPicPr>
              <p:cNvPr id="104" name="Picture 103">
                <a:extLst>
                  <a:ext uri="{FF2B5EF4-FFF2-40B4-BE49-F238E27FC236}">
                    <a16:creationId xmlns:a16="http://schemas.microsoft.com/office/drawing/2014/main" id="{8935C1FB-9963-4CA1-B55B-85B280F42A10}"/>
                  </a:ext>
                </a:extLst>
              </p:cNvPr>
              <p:cNvPicPr>
                <a:picLocks noChangeAspect="1"/>
              </p:cNvPicPr>
              <p:nvPr/>
            </p:nvPicPr>
            <p:blipFill>
              <a:blip r:embed="rId3">
                <a:biLevel thresh="50000"/>
                <a:extLst>
                  <a:ext uri="{BEBA8EAE-BF5A-486C-A8C5-ECC9F3942E4B}">
                    <a14:imgProps xmlns:a14="http://schemas.microsoft.com/office/drawing/2010/main">
                      <a14:imgLayer r:embed="rId4">
                        <a14:imgEffect>
                          <a14:brightnessContrast bright="100000"/>
                        </a14:imgEffect>
                      </a14:imgLayer>
                    </a14:imgProps>
                  </a:ext>
                </a:extLst>
              </a:blip>
              <a:stretch>
                <a:fillRect/>
              </a:stretch>
            </p:blipFill>
            <p:spPr>
              <a:xfrm>
                <a:off x="9946417" y="1780143"/>
                <a:ext cx="500671" cy="496790"/>
              </a:xfrm>
              <a:prstGeom prst="rect">
                <a:avLst/>
              </a:prstGeom>
              <a:noFill/>
              <a:ln>
                <a:noFill/>
              </a:ln>
            </p:spPr>
          </p:pic>
        </p:grpSp>
      </p:grpSp>
    </p:spTree>
    <p:extLst>
      <p:ext uri="{BB962C8B-B14F-4D97-AF65-F5344CB8AC3E}">
        <p14:creationId xmlns:p14="http://schemas.microsoft.com/office/powerpoint/2010/main" val="148103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850" fill="hold"/>
                                        <p:tgtEl>
                                          <p:spTgt spid="6"/>
                                        </p:tgtEl>
                                        <p:attrNameLst>
                                          <p:attrName>ppt_x</p:attrName>
                                        </p:attrNameLst>
                                      </p:cBhvr>
                                      <p:tavLst>
                                        <p:tav tm="0">
                                          <p:val>
                                            <p:strVal val="#ppt_x"/>
                                          </p:val>
                                        </p:tav>
                                        <p:tav tm="100000">
                                          <p:val>
                                            <p:strVal val="#ppt_x"/>
                                          </p:val>
                                        </p:tav>
                                      </p:tavLst>
                                    </p:anim>
                                    <p:anim calcmode="lin" valueType="num">
                                      <p:cBhvr additive="base">
                                        <p:cTn id="8" dur="850" fill="hold"/>
                                        <p:tgtEl>
                                          <p:spTgt spid="6"/>
                                        </p:tgtEl>
                                        <p:attrNameLst>
                                          <p:attrName>ppt_y</p:attrName>
                                        </p:attrNameLst>
                                      </p:cBhvr>
                                      <p:tavLst>
                                        <p:tav tm="0">
                                          <p:val>
                                            <p:strVal val="1+#ppt_h/2"/>
                                          </p:val>
                                        </p:tav>
                                        <p:tav tm="100000">
                                          <p:val>
                                            <p:strVal val="#ppt_y"/>
                                          </p:val>
                                        </p:tav>
                                      </p:tavLst>
                                    </p:anim>
                                  </p:childTnLst>
                                </p:cTn>
                              </p:par>
                            </p:childTnLst>
                          </p:cTn>
                        </p:par>
                        <p:par>
                          <p:cTn id="9" fill="hold">
                            <p:stCondLst>
                              <p:cond delay="850"/>
                            </p:stCondLst>
                            <p:childTnLst>
                              <p:par>
                                <p:cTn id="10" presetID="2" presetClass="entr" presetSubtype="4" decel="100000" fill="hold" nodeType="after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850" fill="hold"/>
                                        <p:tgtEl>
                                          <p:spTgt spid="8"/>
                                        </p:tgtEl>
                                        <p:attrNameLst>
                                          <p:attrName>ppt_x</p:attrName>
                                        </p:attrNameLst>
                                      </p:cBhvr>
                                      <p:tavLst>
                                        <p:tav tm="0">
                                          <p:val>
                                            <p:strVal val="#ppt_x"/>
                                          </p:val>
                                        </p:tav>
                                        <p:tav tm="100000">
                                          <p:val>
                                            <p:strVal val="#ppt_x"/>
                                          </p:val>
                                        </p:tav>
                                      </p:tavLst>
                                    </p:anim>
                                    <p:anim calcmode="lin" valueType="num">
                                      <p:cBhvr additive="base">
                                        <p:cTn id="13" dur="85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402550-8B52-4083-9200-768E2A53347B}"/>
              </a:ext>
            </a:extLst>
          </p:cNvPr>
          <p:cNvSpPr>
            <a:spLocks noGrp="1"/>
          </p:cNvSpPr>
          <p:nvPr>
            <p:ph type="title"/>
          </p:nvPr>
        </p:nvSpPr>
        <p:spPr/>
        <p:txBody>
          <a:bodyPr/>
          <a:lstStyle/>
          <a:p>
            <a:r>
              <a:rPr lang="en-US"/>
              <a:t>Azure IoT Hub Device Provisioning Service</a:t>
            </a:r>
          </a:p>
        </p:txBody>
      </p:sp>
      <p:sp>
        <p:nvSpPr>
          <p:cNvPr id="2" name="Text Placeholder 1">
            <a:extLst>
              <a:ext uri="{FF2B5EF4-FFF2-40B4-BE49-F238E27FC236}">
                <a16:creationId xmlns:a16="http://schemas.microsoft.com/office/drawing/2014/main" id="{0B2DBF1F-3A48-4308-A983-9A8EA74A4795}"/>
              </a:ext>
            </a:extLst>
          </p:cNvPr>
          <p:cNvSpPr>
            <a:spLocks noGrp="1"/>
          </p:cNvSpPr>
          <p:nvPr>
            <p:ph type="body" sz="quarter" idx="10"/>
          </p:nvPr>
        </p:nvSpPr>
        <p:spPr>
          <a:xfrm>
            <a:off x="586390" y="1434370"/>
            <a:ext cx="5099742" cy="2222147"/>
          </a:xfrm>
        </p:spPr>
        <p:txBody>
          <a:bodyPr/>
          <a:lstStyle/>
          <a:p>
            <a:pPr lvl="0">
              <a:lnSpc>
                <a:spcPct val="90000"/>
              </a:lnSpc>
            </a:pPr>
            <a:r>
              <a:rPr lang="en-US" sz="2200">
                <a:latin typeface="+mj-lt"/>
              </a:rPr>
              <a:t>Register and provision devices with </a:t>
            </a:r>
            <a:br>
              <a:rPr lang="en-US" sz="2200">
                <a:latin typeface="+mj-lt"/>
              </a:rPr>
            </a:br>
            <a:r>
              <a:rPr lang="en-US" sz="2200">
                <a:latin typeface="+mj-lt"/>
              </a:rPr>
              <a:t>zero-touch in a secure and scalable way</a:t>
            </a:r>
          </a:p>
          <a:p>
            <a:pPr marL="0" lvl="1">
              <a:lnSpc>
                <a:spcPct val="90000"/>
              </a:lnSpc>
              <a:spcBef>
                <a:spcPts val="1200"/>
              </a:spcBef>
            </a:pPr>
            <a:r>
              <a:rPr lang="en-US" sz="1800"/>
              <a:t>Simple "plug and play” provisioning</a:t>
            </a:r>
          </a:p>
          <a:p>
            <a:pPr marL="0" lvl="1">
              <a:lnSpc>
                <a:spcPct val="90000"/>
              </a:lnSpc>
              <a:spcBef>
                <a:spcPts val="1200"/>
              </a:spcBef>
            </a:pPr>
            <a:r>
              <a:rPr lang="en-US" sz="1800"/>
              <a:t>Minimize manual connection requirements</a:t>
            </a:r>
          </a:p>
          <a:p>
            <a:pPr marL="0" lvl="1">
              <a:lnSpc>
                <a:spcPct val="90000"/>
              </a:lnSpc>
              <a:spcBef>
                <a:spcPts val="1200"/>
              </a:spcBef>
            </a:pPr>
            <a:r>
              <a:rPr lang="en-US" sz="1800"/>
              <a:t>Enhanced security through HSM</a:t>
            </a:r>
          </a:p>
          <a:p>
            <a:pPr marL="0" lvl="1">
              <a:lnSpc>
                <a:spcPct val="90000"/>
              </a:lnSpc>
              <a:spcBef>
                <a:spcPts val="1200"/>
              </a:spcBef>
            </a:pPr>
            <a:r>
              <a:rPr lang="en-US" sz="1800"/>
              <a:t>Global availability</a:t>
            </a:r>
          </a:p>
        </p:txBody>
      </p:sp>
      <p:pic>
        <p:nvPicPr>
          <p:cNvPr id="4" name="Picture 3">
            <a:extLst>
              <a:ext uri="{FF2B5EF4-FFF2-40B4-BE49-F238E27FC236}">
                <a16:creationId xmlns:a16="http://schemas.microsoft.com/office/drawing/2014/main" id="{226378CE-765D-416E-BEAB-68DC102B1584}"/>
              </a:ext>
            </a:extLst>
          </p:cNvPr>
          <p:cNvPicPr>
            <a:picLocks noChangeAspect="1"/>
          </p:cNvPicPr>
          <p:nvPr/>
        </p:nvPicPr>
        <p:blipFill>
          <a:blip r:embed="rId3">
            <a:extLst>
              <a:ext uri="{BEBA8EAE-BF5A-486C-A8C5-ECC9F3942E4B}">
                <a14:imgProps xmlns:a14="http://schemas.microsoft.com/office/drawing/2010/main">
                  <a14:imgLayer r:embed="rId4">
                    <a14:imgEffect>
                      <a14:saturation sat="400000"/>
                    </a14:imgEffect>
                    <a14:imgEffect>
                      <a14:brightnessContrast bright="-34000"/>
                    </a14:imgEffect>
                  </a14:imgLayer>
                </a14:imgProps>
              </a:ext>
            </a:extLst>
          </a:blip>
          <a:stretch>
            <a:fillRect/>
          </a:stretch>
        </p:blipFill>
        <p:spPr>
          <a:xfrm>
            <a:off x="5284597" y="3308309"/>
            <a:ext cx="6635407" cy="3352800"/>
          </a:xfrm>
          <a:prstGeom prst="rect">
            <a:avLst/>
          </a:prstGeom>
        </p:spPr>
      </p:pic>
      <p:grpSp>
        <p:nvGrpSpPr>
          <p:cNvPr id="106" name="Group 105">
            <a:extLst>
              <a:ext uri="{FF2B5EF4-FFF2-40B4-BE49-F238E27FC236}">
                <a16:creationId xmlns:a16="http://schemas.microsoft.com/office/drawing/2014/main" id="{640A5215-B4BA-418B-AA9D-367D3347ADFA}"/>
              </a:ext>
            </a:extLst>
          </p:cNvPr>
          <p:cNvGrpSpPr/>
          <p:nvPr/>
        </p:nvGrpSpPr>
        <p:grpSpPr>
          <a:xfrm>
            <a:off x="5894214" y="1434370"/>
            <a:ext cx="6240508" cy="2365476"/>
            <a:chOff x="5894214" y="1123438"/>
            <a:chExt cx="6240508" cy="2365476"/>
          </a:xfrm>
        </p:grpSpPr>
        <p:grpSp>
          <p:nvGrpSpPr>
            <p:cNvPr id="5" name="Group 4">
              <a:extLst>
                <a:ext uri="{FF2B5EF4-FFF2-40B4-BE49-F238E27FC236}">
                  <a16:creationId xmlns:a16="http://schemas.microsoft.com/office/drawing/2014/main" id="{FA7E7D07-3180-4C83-95AD-F8B2498064DE}"/>
                </a:ext>
              </a:extLst>
            </p:cNvPr>
            <p:cNvGrpSpPr/>
            <p:nvPr/>
          </p:nvGrpSpPr>
          <p:grpSpPr>
            <a:xfrm>
              <a:off x="5992682" y="2024706"/>
              <a:ext cx="278252" cy="268454"/>
              <a:chOff x="1798889" y="2705663"/>
              <a:chExt cx="272856" cy="263248"/>
            </a:xfrm>
          </p:grpSpPr>
          <p:sp>
            <p:nvSpPr>
              <p:cNvPr id="6" name="Rectangle 5">
                <a:extLst>
                  <a:ext uri="{FF2B5EF4-FFF2-40B4-BE49-F238E27FC236}">
                    <a16:creationId xmlns:a16="http://schemas.microsoft.com/office/drawing/2014/main" id="{B27122CA-0663-4F3E-85A7-2B3DCBFE2FF7}"/>
                  </a:ext>
                </a:extLst>
              </p:cNvPr>
              <p:cNvSpPr/>
              <p:nvPr/>
            </p:nvSpPr>
            <p:spPr bwMode="auto">
              <a:xfrm>
                <a:off x="1798889" y="2705663"/>
                <a:ext cx="272856" cy="263248"/>
              </a:xfrm>
              <a:prstGeom prst="rect">
                <a:avLst/>
              </a:prstGeom>
              <a:solidFill>
                <a:schemeClr val="tx2"/>
              </a:solidFill>
              <a:ln w="9525" cap="flat" cmpd="sng" algn="ctr">
                <a:noFill/>
                <a:prstDash val="solid"/>
                <a:headEnd type="none" w="med" len="med"/>
                <a:tailEnd type="none" w="med" len="med"/>
              </a:ln>
              <a:effectLst/>
            </p:spPr>
            <p:txBody>
              <a:bodyPr rot="0" spcFirstLastPara="0" vertOverflow="overflow" horzOverflow="overflow" vert="horz" wrap="square" lIns="95037" tIns="47520" rIns="47520" bIns="95037" numCol="1" spcCol="0" rtlCol="0" fromWordArt="0" anchor="b" anchorCtr="0" forceAA="0" compatLnSpc="1">
                <a:prstTxWarp prst="textNoShape">
                  <a:avLst/>
                </a:prstTxWarp>
                <a:noAutofit/>
              </a:bodyPr>
              <a:lstStyle/>
              <a:p>
                <a:pPr marL="0" marR="0" lvl="0" indent="0" algn="ctr" defTabSz="949835" rtl="0" eaLnBrk="1" fontAlgn="base" latinLnBrk="0" hangingPunct="1">
                  <a:lnSpc>
                    <a:spcPct val="100000"/>
                  </a:lnSpc>
                  <a:spcBef>
                    <a:spcPct val="0"/>
                  </a:spcBef>
                  <a:spcAft>
                    <a:spcPct val="0"/>
                  </a:spcAft>
                  <a:buClrTx/>
                  <a:buSzTx/>
                  <a:buFontTx/>
                  <a:buNone/>
                  <a:tabLst/>
                  <a:defRPr/>
                </a:pPr>
                <a:endParaRPr kumimoji="0" lang="en-US" sz="1248" b="0" i="0" u="none" strike="noStrike" kern="0" cap="none" spc="-52" normalizeH="0" baseline="0" noProof="0">
                  <a:ln>
                    <a:noFill/>
                  </a:ln>
                  <a:solidFill>
                    <a:prstClr val="black"/>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7" name="Frame 5">
                <a:extLst>
                  <a:ext uri="{FF2B5EF4-FFF2-40B4-BE49-F238E27FC236}">
                    <a16:creationId xmlns:a16="http://schemas.microsoft.com/office/drawing/2014/main" id="{F5DBB619-AB23-47E8-948C-FF76B02AEE3C}"/>
                  </a:ext>
                </a:extLst>
              </p:cNvPr>
              <p:cNvSpPr>
                <a:spLocks noChangeAspect="1"/>
              </p:cNvSpPr>
              <p:nvPr/>
            </p:nvSpPr>
            <p:spPr bwMode="auto">
              <a:xfrm>
                <a:off x="1833662" y="2735291"/>
                <a:ext cx="204046" cy="203992"/>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11803" tIns="55901" rIns="55901" bIns="111803" numCol="1" spcCol="0" rtlCol="0" fromWordArt="0" anchor="b" anchorCtr="0" forceAA="0" compatLnSpc="1">
                <a:prstTxWarp prst="textNoShape">
                  <a:avLst/>
                </a:prstTxWarp>
                <a:noAutofit/>
              </a:bodyPr>
              <a:lstStyle/>
              <a:p>
                <a:pPr marL="0" marR="0" lvl="0" indent="0" algn="ctr" defTabSz="1117344" rtl="0" eaLnBrk="1" fontAlgn="base" latinLnBrk="0" hangingPunct="1">
                  <a:lnSpc>
                    <a:spcPct val="100000"/>
                  </a:lnSpc>
                  <a:spcBef>
                    <a:spcPct val="0"/>
                  </a:spcBef>
                  <a:spcAft>
                    <a:spcPct val="0"/>
                  </a:spcAft>
                  <a:buClrTx/>
                  <a:buSzTx/>
                  <a:buFontTx/>
                  <a:buNone/>
                  <a:tabLst/>
                  <a:defRPr/>
                </a:pPr>
                <a:endParaRPr kumimoji="0" lang="en-US" sz="1664" b="0" i="0" u="none" strike="noStrike" kern="0" cap="none" spc="-61"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grpSp>
        <p:grpSp>
          <p:nvGrpSpPr>
            <p:cNvPr id="8" name="Group 7">
              <a:extLst>
                <a:ext uri="{FF2B5EF4-FFF2-40B4-BE49-F238E27FC236}">
                  <a16:creationId xmlns:a16="http://schemas.microsoft.com/office/drawing/2014/main" id="{3D40C185-B306-4CB7-909E-7E89E1006C76}"/>
                </a:ext>
              </a:extLst>
            </p:cNvPr>
            <p:cNvGrpSpPr/>
            <p:nvPr/>
          </p:nvGrpSpPr>
          <p:grpSpPr>
            <a:xfrm>
              <a:off x="6326591" y="2024954"/>
              <a:ext cx="278252" cy="268454"/>
              <a:chOff x="1798889" y="2705663"/>
              <a:chExt cx="272856" cy="263248"/>
            </a:xfrm>
          </p:grpSpPr>
          <p:sp>
            <p:nvSpPr>
              <p:cNvPr id="9" name="Rectangle 8">
                <a:extLst>
                  <a:ext uri="{FF2B5EF4-FFF2-40B4-BE49-F238E27FC236}">
                    <a16:creationId xmlns:a16="http://schemas.microsoft.com/office/drawing/2014/main" id="{A9E48AC6-2434-4CF6-806F-A2B750DA6426}"/>
                  </a:ext>
                </a:extLst>
              </p:cNvPr>
              <p:cNvSpPr/>
              <p:nvPr/>
            </p:nvSpPr>
            <p:spPr bwMode="auto">
              <a:xfrm>
                <a:off x="1798889" y="2705663"/>
                <a:ext cx="272856" cy="263248"/>
              </a:xfrm>
              <a:prstGeom prst="rect">
                <a:avLst/>
              </a:prstGeom>
              <a:solidFill>
                <a:schemeClr val="tx2"/>
              </a:solidFill>
              <a:ln w="9525" cap="flat" cmpd="sng" algn="ctr">
                <a:noFill/>
                <a:prstDash val="solid"/>
                <a:headEnd type="none" w="med" len="med"/>
                <a:tailEnd type="none" w="med" len="med"/>
              </a:ln>
              <a:effectLst/>
            </p:spPr>
            <p:txBody>
              <a:bodyPr rot="0" spcFirstLastPara="0" vertOverflow="overflow" horzOverflow="overflow" vert="horz" wrap="square" lIns="95037" tIns="47520" rIns="47520" bIns="95037" numCol="1" spcCol="0" rtlCol="0" fromWordArt="0" anchor="b" anchorCtr="0" forceAA="0" compatLnSpc="1">
                <a:prstTxWarp prst="textNoShape">
                  <a:avLst/>
                </a:prstTxWarp>
                <a:noAutofit/>
              </a:bodyPr>
              <a:lstStyle/>
              <a:p>
                <a:pPr marL="0" marR="0" lvl="0" indent="0" algn="ctr" defTabSz="949835" rtl="0" eaLnBrk="1" fontAlgn="base" latinLnBrk="0" hangingPunct="1">
                  <a:lnSpc>
                    <a:spcPct val="100000"/>
                  </a:lnSpc>
                  <a:spcBef>
                    <a:spcPct val="0"/>
                  </a:spcBef>
                  <a:spcAft>
                    <a:spcPct val="0"/>
                  </a:spcAft>
                  <a:buClrTx/>
                  <a:buSzTx/>
                  <a:buFontTx/>
                  <a:buNone/>
                  <a:tabLst/>
                  <a:defRPr/>
                </a:pPr>
                <a:endParaRPr kumimoji="0" lang="en-US" sz="1248" b="0" i="0" u="none" strike="noStrike" kern="0" cap="none" spc="-52" normalizeH="0" baseline="0" noProof="0">
                  <a:ln>
                    <a:noFill/>
                  </a:ln>
                  <a:solidFill>
                    <a:prstClr val="black"/>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0" name="Frame 5">
                <a:extLst>
                  <a:ext uri="{FF2B5EF4-FFF2-40B4-BE49-F238E27FC236}">
                    <a16:creationId xmlns:a16="http://schemas.microsoft.com/office/drawing/2014/main" id="{A714200C-CB55-40A0-B235-69FA467C2B76}"/>
                  </a:ext>
                </a:extLst>
              </p:cNvPr>
              <p:cNvSpPr>
                <a:spLocks noChangeAspect="1"/>
              </p:cNvSpPr>
              <p:nvPr/>
            </p:nvSpPr>
            <p:spPr bwMode="auto">
              <a:xfrm>
                <a:off x="1833662" y="2735291"/>
                <a:ext cx="204046" cy="203992"/>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11803" tIns="55901" rIns="55901" bIns="111803" numCol="1" spcCol="0" rtlCol="0" fromWordArt="0" anchor="b" anchorCtr="0" forceAA="0" compatLnSpc="1">
                <a:prstTxWarp prst="textNoShape">
                  <a:avLst/>
                </a:prstTxWarp>
                <a:noAutofit/>
              </a:bodyPr>
              <a:lstStyle/>
              <a:p>
                <a:pPr marL="0" marR="0" lvl="0" indent="0" algn="ctr" defTabSz="1117344" rtl="0" eaLnBrk="1" fontAlgn="base" latinLnBrk="0" hangingPunct="1">
                  <a:lnSpc>
                    <a:spcPct val="100000"/>
                  </a:lnSpc>
                  <a:spcBef>
                    <a:spcPct val="0"/>
                  </a:spcBef>
                  <a:spcAft>
                    <a:spcPct val="0"/>
                  </a:spcAft>
                  <a:buClrTx/>
                  <a:buSzTx/>
                  <a:buFontTx/>
                  <a:buNone/>
                  <a:tabLst/>
                  <a:defRPr/>
                </a:pPr>
                <a:endParaRPr kumimoji="0" lang="en-US" sz="1664" b="0" i="0" u="none" strike="noStrike" kern="0" cap="none" spc="-61"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grpSp>
        <p:grpSp>
          <p:nvGrpSpPr>
            <p:cNvPr id="11" name="Group 10">
              <a:extLst>
                <a:ext uri="{FF2B5EF4-FFF2-40B4-BE49-F238E27FC236}">
                  <a16:creationId xmlns:a16="http://schemas.microsoft.com/office/drawing/2014/main" id="{7740C0C3-BF73-48FB-BB12-1802712EE660}"/>
                </a:ext>
              </a:extLst>
            </p:cNvPr>
            <p:cNvGrpSpPr/>
            <p:nvPr/>
          </p:nvGrpSpPr>
          <p:grpSpPr>
            <a:xfrm>
              <a:off x="6656119" y="2020986"/>
              <a:ext cx="278252" cy="268454"/>
              <a:chOff x="1798889" y="2705663"/>
              <a:chExt cx="272856" cy="263248"/>
            </a:xfrm>
          </p:grpSpPr>
          <p:sp>
            <p:nvSpPr>
              <p:cNvPr id="12" name="Rectangle 11">
                <a:extLst>
                  <a:ext uri="{FF2B5EF4-FFF2-40B4-BE49-F238E27FC236}">
                    <a16:creationId xmlns:a16="http://schemas.microsoft.com/office/drawing/2014/main" id="{04AE4257-65D3-4B02-AEC9-DB16F04F17C3}"/>
                  </a:ext>
                </a:extLst>
              </p:cNvPr>
              <p:cNvSpPr/>
              <p:nvPr/>
            </p:nvSpPr>
            <p:spPr bwMode="auto">
              <a:xfrm>
                <a:off x="1798889" y="2705663"/>
                <a:ext cx="272856" cy="263248"/>
              </a:xfrm>
              <a:prstGeom prst="rect">
                <a:avLst/>
              </a:prstGeom>
              <a:solidFill>
                <a:schemeClr val="tx2"/>
              </a:solidFill>
              <a:ln w="9525" cap="flat" cmpd="sng" algn="ctr">
                <a:noFill/>
                <a:prstDash val="solid"/>
                <a:headEnd type="none" w="med" len="med"/>
                <a:tailEnd type="none" w="med" len="med"/>
              </a:ln>
              <a:effectLst/>
            </p:spPr>
            <p:txBody>
              <a:bodyPr rot="0" spcFirstLastPara="0" vertOverflow="overflow" horzOverflow="overflow" vert="horz" wrap="square" lIns="95037" tIns="47520" rIns="47520" bIns="95037" numCol="1" spcCol="0" rtlCol="0" fromWordArt="0" anchor="b" anchorCtr="0" forceAA="0" compatLnSpc="1">
                <a:prstTxWarp prst="textNoShape">
                  <a:avLst/>
                </a:prstTxWarp>
                <a:noAutofit/>
              </a:bodyPr>
              <a:lstStyle/>
              <a:p>
                <a:pPr marL="0" marR="0" lvl="0" indent="0" algn="ctr" defTabSz="949835" rtl="0" eaLnBrk="1" fontAlgn="base" latinLnBrk="0" hangingPunct="1">
                  <a:lnSpc>
                    <a:spcPct val="100000"/>
                  </a:lnSpc>
                  <a:spcBef>
                    <a:spcPct val="0"/>
                  </a:spcBef>
                  <a:spcAft>
                    <a:spcPct val="0"/>
                  </a:spcAft>
                  <a:buClrTx/>
                  <a:buSzTx/>
                  <a:buFontTx/>
                  <a:buNone/>
                  <a:tabLst/>
                  <a:defRPr/>
                </a:pPr>
                <a:endParaRPr kumimoji="0" lang="en-US" sz="1248" b="0" i="0" u="none" strike="noStrike" kern="0" cap="none" spc="-52" normalizeH="0" baseline="0" noProof="0">
                  <a:ln>
                    <a:noFill/>
                  </a:ln>
                  <a:solidFill>
                    <a:prstClr val="black"/>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3" name="Frame 5">
                <a:extLst>
                  <a:ext uri="{FF2B5EF4-FFF2-40B4-BE49-F238E27FC236}">
                    <a16:creationId xmlns:a16="http://schemas.microsoft.com/office/drawing/2014/main" id="{ED33F8FB-5B13-438D-AF89-15FD0A8EF690}"/>
                  </a:ext>
                </a:extLst>
              </p:cNvPr>
              <p:cNvSpPr>
                <a:spLocks noChangeAspect="1"/>
              </p:cNvSpPr>
              <p:nvPr/>
            </p:nvSpPr>
            <p:spPr bwMode="auto">
              <a:xfrm>
                <a:off x="1833662" y="2735291"/>
                <a:ext cx="204046" cy="203992"/>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11803" tIns="55901" rIns="55901" bIns="111803" numCol="1" spcCol="0" rtlCol="0" fromWordArt="0" anchor="b" anchorCtr="0" forceAA="0" compatLnSpc="1">
                <a:prstTxWarp prst="textNoShape">
                  <a:avLst/>
                </a:prstTxWarp>
                <a:noAutofit/>
              </a:bodyPr>
              <a:lstStyle/>
              <a:p>
                <a:pPr marL="0" marR="0" lvl="0" indent="0" algn="ctr" defTabSz="1117344" rtl="0" eaLnBrk="1" fontAlgn="base" latinLnBrk="0" hangingPunct="1">
                  <a:lnSpc>
                    <a:spcPct val="100000"/>
                  </a:lnSpc>
                  <a:spcBef>
                    <a:spcPct val="0"/>
                  </a:spcBef>
                  <a:spcAft>
                    <a:spcPct val="0"/>
                  </a:spcAft>
                  <a:buClrTx/>
                  <a:buSzTx/>
                  <a:buFontTx/>
                  <a:buNone/>
                  <a:tabLst/>
                  <a:defRPr/>
                </a:pPr>
                <a:endParaRPr kumimoji="0" lang="en-US" sz="1664" b="0" i="0" u="none" strike="noStrike" kern="0" cap="none" spc="-61"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grpSp>
        <p:grpSp>
          <p:nvGrpSpPr>
            <p:cNvPr id="14" name="Group 13">
              <a:extLst>
                <a:ext uri="{FF2B5EF4-FFF2-40B4-BE49-F238E27FC236}">
                  <a16:creationId xmlns:a16="http://schemas.microsoft.com/office/drawing/2014/main" id="{4127E76B-D180-429B-BE48-CD9CDBDAA9E1}"/>
                </a:ext>
              </a:extLst>
            </p:cNvPr>
            <p:cNvGrpSpPr/>
            <p:nvPr/>
          </p:nvGrpSpPr>
          <p:grpSpPr>
            <a:xfrm>
              <a:off x="6993972" y="2020986"/>
              <a:ext cx="278252" cy="268454"/>
              <a:chOff x="1798889" y="2705663"/>
              <a:chExt cx="272856" cy="263248"/>
            </a:xfrm>
          </p:grpSpPr>
          <p:sp>
            <p:nvSpPr>
              <p:cNvPr id="15" name="Rectangle 14">
                <a:extLst>
                  <a:ext uri="{FF2B5EF4-FFF2-40B4-BE49-F238E27FC236}">
                    <a16:creationId xmlns:a16="http://schemas.microsoft.com/office/drawing/2014/main" id="{0F1047D7-BB99-4841-87A3-3C30298AEDF5}"/>
                  </a:ext>
                </a:extLst>
              </p:cNvPr>
              <p:cNvSpPr/>
              <p:nvPr/>
            </p:nvSpPr>
            <p:spPr bwMode="auto">
              <a:xfrm>
                <a:off x="1798889" y="2705663"/>
                <a:ext cx="272856" cy="263248"/>
              </a:xfrm>
              <a:prstGeom prst="rect">
                <a:avLst/>
              </a:prstGeom>
              <a:solidFill>
                <a:schemeClr val="tx2"/>
              </a:solidFill>
              <a:ln w="9525" cap="flat" cmpd="sng" algn="ctr">
                <a:noFill/>
                <a:prstDash val="solid"/>
                <a:headEnd type="none" w="med" len="med"/>
                <a:tailEnd type="none" w="med" len="med"/>
              </a:ln>
              <a:effectLst/>
            </p:spPr>
            <p:txBody>
              <a:bodyPr rot="0" spcFirstLastPara="0" vertOverflow="overflow" horzOverflow="overflow" vert="horz" wrap="square" lIns="95037" tIns="47520" rIns="47520" bIns="95037" numCol="1" spcCol="0" rtlCol="0" fromWordArt="0" anchor="b" anchorCtr="0" forceAA="0" compatLnSpc="1">
                <a:prstTxWarp prst="textNoShape">
                  <a:avLst/>
                </a:prstTxWarp>
                <a:noAutofit/>
              </a:bodyPr>
              <a:lstStyle/>
              <a:p>
                <a:pPr marL="0" marR="0" lvl="0" indent="0" algn="ctr" defTabSz="949835" rtl="0" eaLnBrk="1" fontAlgn="base" latinLnBrk="0" hangingPunct="1">
                  <a:lnSpc>
                    <a:spcPct val="100000"/>
                  </a:lnSpc>
                  <a:spcBef>
                    <a:spcPct val="0"/>
                  </a:spcBef>
                  <a:spcAft>
                    <a:spcPct val="0"/>
                  </a:spcAft>
                  <a:buClrTx/>
                  <a:buSzTx/>
                  <a:buFontTx/>
                  <a:buNone/>
                  <a:tabLst/>
                  <a:defRPr/>
                </a:pPr>
                <a:endParaRPr kumimoji="0" lang="en-US" sz="1248" b="0" i="0" u="none" strike="noStrike" kern="0" cap="none" spc="-52" normalizeH="0" baseline="0" noProof="0">
                  <a:ln>
                    <a:noFill/>
                  </a:ln>
                  <a:solidFill>
                    <a:prstClr val="black"/>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6" name="Frame 5">
                <a:extLst>
                  <a:ext uri="{FF2B5EF4-FFF2-40B4-BE49-F238E27FC236}">
                    <a16:creationId xmlns:a16="http://schemas.microsoft.com/office/drawing/2014/main" id="{858C335B-F633-4D6F-8F38-2B965F9C39BD}"/>
                  </a:ext>
                </a:extLst>
              </p:cNvPr>
              <p:cNvSpPr>
                <a:spLocks noChangeAspect="1"/>
              </p:cNvSpPr>
              <p:nvPr/>
            </p:nvSpPr>
            <p:spPr bwMode="auto">
              <a:xfrm>
                <a:off x="1833662" y="2735291"/>
                <a:ext cx="204046" cy="203992"/>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11803" tIns="55901" rIns="55901" bIns="111803" numCol="1" spcCol="0" rtlCol="0" fromWordArt="0" anchor="b" anchorCtr="0" forceAA="0" compatLnSpc="1">
                <a:prstTxWarp prst="textNoShape">
                  <a:avLst/>
                </a:prstTxWarp>
                <a:noAutofit/>
              </a:bodyPr>
              <a:lstStyle/>
              <a:p>
                <a:pPr marL="0" marR="0" lvl="0" indent="0" algn="ctr" defTabSz="1117344" rtl="0" eaLnBrk="1" fontAlgn="base" latinLnBrk="0" hangingPunct="1">
                  <a:lnSpc>
                    <a:spcPct val="100000"/>
                  </a:lnSpc>
                  <a:spcBef>
                    <a:spcPct val="0"/>
                  </a:spcBef>
                  <a:spcAft>
                    <a:spcPct val="0"/>
                  </a:spcAft>
                  <a:buClrTx/>
                  <a:buSzTx/>
                  <a:buFontTx/>
                  <a:buNone/>
                  <a:tabLst/>
                  <a:defRPr/>
                </a:pPr>
                <a:endParaRPr kumimoji="0" lang="en-US" sz="1664" b="0" i="0" u="none" strike="noStrike" kern="0" cap="none" spc="-61"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grpSp>
        <p:sp>
          <p:nvSpPr>
            <p:cNvPr id="17" name="Freeform: Shape 115">
              <a:extLst>
                <a:ext uri="{FF2B5EF4-FFF2-40B4-BE49-F238E27FC236}">
                  <a16:creationId xmlns:a16="http://schemas.microsoft.com/office/drawing/2014/main" id="{759A389F-81CA-4013-826C-1AE4D5EA8FE2}"/>
                </a:ext>
              </a:extLst>
            </p:cNvPr>
            <p:cNvSpPr/>
            <p:nvPr/>
          </p:nvSpPr>
          <p:spPr>
            <a:xfrm>
              <a:off x="6434537" y="2776056"/>
              <a:ext cx="372993" cy="652739"/>
            </a:xfrm>
            <a:custGeom>
              <a:avLst/>
              <a:gdLst/>
              <a:ahLst/>
              <a:cxnLst/>
              <a:rect l="0" t="0" r="0" b="0"/>
              <a:pathLst>
                <a:path w="1583471" h="2626245">
                  <a:moveTo>
                    <a:pt x="808402" y="1158638"/>
                  </a:moveTo>
                  <a:cubicBezTo>
                    <a:pt x="615295" y="1158638"/>
                    <a:pt x="460810" y="1004153"/>
                    <a:pt x="460810" y="811047"/>
                  </a:cubicBezTo>
                  <a:cubicBezTo>
                    <a:pt x="460810" y="617940"/>
                    <a:pt x="615295" y="463455"/>
                    <a:pt x="808402" y="463455"/>
                  </a:cubicBezTo>
                  <a:cubicBezTo>
                    <a:pt x="1001508" y="463455"/>
                    <a:pt x="1155993" y="617940"/>
                    <a:pt x="1155993" y="811047"/>
                  </a:cubicBezTo>
                  <a:cubicBezTo>
                    <a:pt x="1155993" y="1004153"/>
                    <a:pt x="1001508" y="1158638"/>
                    <a:pt x="808402" y="1158638"/>
                  </a:cubicBezTo>
                  <a:close/>
                  <a:moveTo>
                    <a:pt x="808402" y="0"/>
                  </a:moveTo>
                  <a:cubicBezTo>
                    <a:pt x="541915" y="0"/>
                    <a:pt x="290877" y="131312"/>
                    <a:pt x="140254" y="355316"/>
                  </a:cubicBezTo>
                  <a:cubicBezTo>
                    <a:pt x="-10369" y="575457"/>
                    <a:pt x="-41266" y="857392"/>
                    <a:pt x="55287" y="1108430"/>
                  </a:cubicBezTo>
                  <a:lnTo>
                    <a:pt x="422189" y="1919477"/>
                  </a:lnTo>
                  <a:lnTo>
                    <a:pt x="738883" y="2583763"/>
                  </a:lnTo>
                  <a:cubicBezTo>
                    <a:pt x="750470" y="2610797"/>
                    <a:pt x="777505" y="2626246"/>
                    <a:pt x="808402" y="2626246"/>
                  </a:cubicBezTo>
                  <a:cubicBezTo>
                    <a:pt x="839299" y="2626246"/>
                    <a:pt x="866333" y="2610797"/>
                    <a:pt x="877920" y="2583763"/>
                  </a:cubicBezTo>
                  <a:lnTo>
                    <a:pt x="1194614" y="1919477"/>
                  </a:lnTo>
                  <a:lnTo>
                    <a:pt x="1561516" y="1108430"/>
                  </a:lnTo>
                  <a:cubicBezTo>
                    <a:pt x="1658069" y="857392"/>
                    <a:pt x="1627172" y="575457"/>
                    <a:pt x="1476550" y="355316"/>
                  </a:cubicBezTo>
                  <a:cubicBezTo>
                    <a:pt x="1325927" y="131312"/>
                    <a:pt x="1074888" y="0"/>
                    <a:pt x="808402" y="0"/>
                  </a:cubicBezTo>
                  <a:close/>
                </a:path>
              </a:pathLst>
            </a:custGeom>
            <a:solidFill>
              <a:schemeClr val="accent1"/>
            </a:solidFill>
            <a:ln w="15875" cap="flat">
              <a:solidFill>
                <a:schemeClr val="accent1"/>
              </a:solidFill>
              <a:prstDash val="solid"/>
              <a:miter/>
            </a:ln>
          </p:spPr>
          <p:txBody>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73" b="0" i="0" u="none" strike="noStrike" kern="1200" cap="none" spc="0" normalizeH="0" baseline="0" noProof="0">
                <a:ln>
                  <a:noFill/>
                </a:ln>
                <a:solidFill>
                  <a:srgbClr val="353535"/>
                </a:solidFill>
                <a:effectLst/>
                <a:uLnTx/>
                <a:uFillTx/>
                <a:latin typeface="Segoe UI"/>
                <a:ea typeface="+mn-ea"/>
                <a:cs typeface="+mn-cs"/>
              </a:endParaRPr>
            </a:p>
          </p:txBody>
        </p:sp>
        <p:grpSp>
          <p:nvGrpSpPr>
            <p:cNvPr id="18" name="Group 17">
              <a:extLst>
                <a:ext uri="{FF2B5EF4-FFF2-40B4-BE49-F238E27FC236}">
                  <a16:creationId xmlns:a16="http://schemas.microsoft.com/office/drawing/2014/main" id="{660F172F-0DEB-4C53-9B30-6698397F1A31}"/>
                </a:ext>
              </a:extLst>
            </p:cNvPr>
            <p:cNvGrpSpPr/>
            <p:nvPr/>
          </p:nvGrpSpPr>
          <p:grpSpPr>
            <a:xfrm>
              <a:off x="5992682" y="2024706"/>
              <a:ext cx="278252" cy="268454"/>
              <a:chOff x="1798889" y="2705663"/>
              <a:chExt cx="272856" cy="263248"/>
            </a:xfrm>
          </p:grpSpPr>
          <p:sp>
            <p:nvSpPr>
              <p:cNvPr id="19" name="Rectangle 18">
                <a:extLst>
                  <a:ext uri="{FF2B5EF4-FFF2-40B4-BE49-F238E27FC236}">
                    <a16:creationId xmlns:a16="http://schemas.microsoft.com/office/drawing/2014/main" id="{A2F91FFA-FD5F-4407-8264-D3DE53652DB6}"/>
                  </a:ext>
                </a:extLst>
              </p:cNvPr>
              <p:cNvSpPr/>
              <p:nvPr/>
            </p:nvSpPr>
            <p:spPr bwMode="auto">
              <a:xfrm>
                <a:off x="1798889" y="2705663"/>
                <a:ext cx="272856" cy="263248"/>
              </a:xfrm>
              <a:prstGeom prst="rect">
                <a:avLst/>
              </a:prstGeom>
              <a:solidFill>
                <a:schemeClr val="tx2"/>
              </a:solidFill>
              <a:ln w="9525" cap="flat" cmpd="sng" algn="ctr">
                <a:noFill/>
                <a:prstDash val="solid"/>
                <a:headEnd type="none" w="med" len="med"/>
                <a:tailEnd type="none" w="med" len="med"/>
              </a:ln>
              <a:effectLst/>
            </p:spPr>
            <p:txBody>
              <a:bodyPr rot="0" spcFirstLastPara="0" vertOverflow="overflow" horzOverflow="overflow" vert="horz" wrap="square" lIns="95037" tIns="47520" rIns="47520" bIns="95037" numCol="1" spcCol="0" rtlCol="0" fromWordArt="0" anchor="b" anchorCtr="0" forceAA="0" compatLnSpc="1">
                <a:prstTxWarp prst="textNoShape">
                  <a:avLst/>
                </a:prstTxWarp>
                <a:noAutofit/>
              </a:bodyPr>
              <a:lstStyle/>
              <a:p>
                <a:pPr marL="0" marR="0" lvl="0" indent="0" algn="ctr" defTabSz="949835" rtl="0" eaLnBrk="1" fontAlgn="base" latinLnBrk="0" hangingPunct="1">
                  <a:lnSpc>
                    <a:spcPct val="100000"/>
                  </a:lnSpc>
                  <a:spcBef>
                    <a:spcPct val="0"/>
                  </a:spcBef>
                  <a:spcAft>
                    <a:spcPct val="0"/>
                  </a:spcAft>
                  <a:buClrTx/>
                  <a:buSzTx/>
                  <a:buFontTx/>
                  <a:buNone/>
                  <a:tabLst/>
                  <a:defRPr/>
                </a:pPr>
                <a:endParaRPr kumimoji="0" lang="en-US" sz="1248" b="0" i="0" u="none" strike="noStrike" kern="0" cap="none" spc="-52" normalizeH="0" baseline="0" noProof="0">
                  <a:ln>
                    <a:noFill/>
                  </a:ln>
                  <a:solidFill>
                    <a:prstClr val="black"/>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20" name="Frame 5">
                <a:extLst>
                  <a:ext uri="{FF2B5EF4-FFF2-40B4-BE49-F238E27FC236}">
                    <a16:creationId xmlns:a16="http://schemas.microsoft.com/office/drawing/2014/main" id="{A3ECB3AC-9475-4096-982B-D6D2C9456BCF}"/>
                  </a:ext>
                </a:extLst>
              </p:cNvPr>
              <p:cNvSpPr>
                <a:spLocks noChangeAspect="1"/>
              </p:cNvSpPr>
              <p:nvPr/>
            </p:nvSpPr>
            <p:spPr bwMode="auto">
              <a:xfrm>
                <a:off x="1833662" y="2735291"/>
                <a:ext cx="204046" cy="203992"/>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11803" tIns="55901" rIns="55901" bIns="111803" numCol="1" spcCol="0" rtlCol="0" fromWordArt="0" anchor="b" anchorCtr="0" forceAA="0" compatLnSpc="1">
                <a:prstTxWarp prst="textNoShape">
                  <a:avLst/>
                </a:prstTxWarp>
                <a:noAutofit/>
              </a:bodyPr>
              <a:lstStyle/>
              <a:p>
                <a:pPr marL="0" marR="0" lvl="0" indent="0" algn="ctr" defTabSz="1117344" rtl="0" eaLnBrk="1" fontAlgn="base" latinLnBrk="0" hangingPunct="1">
                  <a:lnSpc>
                    <a:spcPct val="100000"/>
                  </a:lnSpc>
                  <a:spcBef>
                    <a:spcPct val="0"/>
                  </a:spcBef>
                  <a:spcAft>
                    <a:spcPct val="0"/>
                  </a:spcAft>
                  <a:buClrTx/>
                  <a:buSzTx/>
                  <a:buFontTx/>
                  <a:buNone/>
                  <a:tabLst/>
                  <a:defRPr/>
                </a:pPr>
                <a:endParaRPr kumimoji="0" lang="en-US" sz="1664" b="0" i="0" u="none" strike="noStrike" kern="0" cap="none" spc="-61"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grpSp>
        <p:grpSp>
          <p:nvGrpSpPr>
            <p:cNvPr id="21" name="Group 20">
              <a:extLst>
                <a:ext uri="{FF2B5EF4-FFF2-40B4-BE49-F238E27FC236}">
                  <a16:creationId xmlns:a16="http://schemas.microsoft.com/office/drawing/2014/main" id="{E3F9C559-3D9E-47CC-923C-1EA3EC4F034C}"/>
                </a:ext>
              </a:extLst>
            </p:cNvPr>
            <p:cNvGrpSpPr/>
            <p:nvPr/>
          </p:nvGrpSpPr>
          <p:grpSpPr>
            <a:xfrm>
              <a:off x="6326591" y="2024954"/>
              <a:ext cx="278252" cy="268454"/>
              <a:chOff x="1798889" y="2705663"/>
              <a:chExt cx="272856" cy="263248"/>
            </a:xfrm>
          </p:grpSpPr>
          <p:sp>
            <p:nvSpPr>
              <p:cNvPr id="22" name="Rectangle 21">
                <a:extLst>
                  <a:ext uri="{FF2B5EF4-FFF2-40B4-BE49-F238E27FC236}">
                    <a16:creationId xmlns:a16="http://schemas.microsoft.com/office/drawing/2014/main" id="{DAB21EF4-5B86-47BD-B382-41B532B81133}"/>
                  </a:ext>
                </a:extLst>
              </p:cNvPr>
              <p:cNvSpPr/>
              <p:nvPr/>
            </p:nvSpPr>
            <p:spPr bwMode="auto">
              <a:xfrm>
                <a:off x="1798889" y="2705663"/>
                <a:ext cx="272856" cy="263248"/>
              </a:xfrm>
              <a:prstGeom prst="rect">
                <a:avLst/>
              </a:prstGeom>
              <a:solidFill>
                <a:schemeClr val="tx2"/>
              </a:solidFill>
              <a:ln w="9525" cap="flat" cmpd="sng" algn="ctr">
                <a:noFill/>
                <a:prstDash val="solid"/>
                <a:headEnd type="none" w="med" len="med"/>
                <a:tailEnd type="none" w="med" len="med"/>
              </a:ln>
              <a:effectLst/>
            </p:spPr>
            <p:txBody>
              <a:bodyPr rot="0" spcFirstLastPara="0" vertOverflow="overflow" horzOverflow="overflow" vert="horz" wrap="square" lIns="95037" tIns="47520" rIns="47520" bIns="95037" numCol="1" spcCol="0" rtlCol="0" fromWordArt="0" anchor="b" anchorCtr="0" forceAA="0" compatLnSpc="1">
                <a:prstTxWarp prst="textNoShape">
                  <a:avLst/>
                </a:prstTxWarp>
                <a:noAutofit/>
              </a:bodyPr>
              <a:lstStyle/>
              <a:p>
                <a:pPr marL="0" marR="0" lvl="0" indent="0" algn="ctr" defTabSz="949835" rtl="0" eaLnBrk="1" fontAlgn="base" latinLnBrk="0" hangingPunct="1">
                  <a:lnSpc>
                    <a:spcPct val="100000"/>
                  </a:lnSpc>
                  <a:spcBef>
                    <a:spcPct val="0"/>
                  </a:spcBef>
                  <a:spcAft>
                    <a:spcPct val="0"/>
                  </a:spcAft>
                  <a:buClrTx/>
                  <a:buSzTx/>
                  <a:buFontTx/>
                  <a:buNone/>
                  <a:tabLst/>
                  <a:defRPr/>
                </a:pPr>
                <a:endParaRPr kumimoji="0" lang="en-US" sz="1248" b="0" i="0" u="none" strike="noStrike" kern="0" cap="none" spc="-52" normalizeH="0" baseline="0" noProof="0">
                  <a:ln>
                    <a:noFill/>
                  </a:ln>
                  <a:solidFill>
                    <a:prstClr val="black"/>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23" name="Frame 5">
                <a:extLst>
                  <a:ext uri="{FF2B5EF4-FFF2-40B4-BE49-F238E27FC236}">
                    <a16:creationId xmlns:a16="http://schemas.microsoft.com/office/drawing/2014/main" id="{AEA1DC1B-80A0-4870-8778-995ADF3D1CE7}"/>
                  </a:ext>
                </a:extLst>
              </p:cNvPr>
              <p:cNvSpPr>
                <a:spLocks noChangeAspect="1"/>
              </p:cNvSpPr>
              <p:nvPr/>
            </p:nvSpPr>
            <p:spPr bwMode="auto">
              <a:xfrm>
                <a:off x="1833662" y="2735291"/>
                <a:ext cx="204046" cy="203992"/>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11803" tIns="55901" rIns="55901" bIns="111803" numCol="1" spcCol="0" rtlCol="0" fromWordArt="0" anchor="b" anchorCtr="0" forceAA="0" compatLnSpc="1">
                <a:prstTxWarp prst="textNoShape">
                  <a:avLst/>
                </a:prstTxWarp>
                <a:noAutofit/>
              </a:bodyPr>
              <a:lstStyle/>
              <a:p>
                <a:pPr marL="0" marR="0" lvl="0" indent="0" algn="ctr" defTabSz="1117344" rtl="0" eaLnBrk="1" fontAlgn="base" latinLnBrk="0" hangingPunct="1">
                  <a:lnSpc>
                    <a:spcPct val="100000"/>
                  </a:lnSpc>
                  <a:spcBef>
                    <a:spcPct val="0"/>
                  </a:spcBef>
                  <a:spcAft>
                    <a:spcPct val="0"/>
                  </a:spcAft>
                  <a:buClrTx/>
                  <a:buSzTx/>
                  <a:buFontTx/>
                  <a:buNone/>
                  <a:tabLst/>
                  <a:defRPr/>
                </a:pPr>
                <a:endParaRPr kumimoji="0" lang="en-US" sz="1664" b="0" i="0" u="none" strike="noStrike" kern="0" cap="none" spc="-61"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grpSp>
        <p:grpSp>
          <p:nvGrpSpPr>
            <p:cNvPr id="24" name="Group 23">
              <a:extLst>
                <a:ext uri="{FF2B5EF4-FFF2-40B4-BE49-F238E27FC236}">
                  <a16:creationId xmlns:a16="http://schemas.microsoft.com/office/drawing/2014/main" id="{FD8DCFD6-1A10-43AD-9A90-CA334C63E6DE}"/>
                </a:ext>
              </a:extLst>
            </p:cNvPr>
            <p:cNvGrpSpPr/>
            <p:nvPr/>
          </p:nvGrpSpPr>
          <p:grpSpPr>
            <a:xfrm>
              <a:off x="6656119" y="2020986"/>
              <a:ext cx="278252" cy="268454"/>
              <a:chOff x="1798889" y="2705663"/>
              <a:chExt cx="272856" cy="263248"/>
            </a:xfrm>
          </p:grpSpPr>
          <p:sp>
            <p:nvSpPr>
              <p:cNvPr id="25" name="Rectangle 24">
                <a:extLst>
                  <a:ext uri="{FF2B5EF4-FFF2-40B4-BE49-F238E27FC236}">
                    <a16:creationId xmlns:a16="http://schemas.microsoft.com/office/drawing/2014/main" id="{28C76EEE-9639-4043-B0B5-5E54A1EB8C4B}"/>
                  </a:ext>
                </a:extLst>
              </p:cNvPr>
              <p:cNvSpPr/>
              <p:nvPr/>
            </p:nvSpPr>
            <p:spPr bwMode="auto">
              <a:xfrm>
                <a:off x="1798889" y="2705663"/>
                <a:ext cx="272856" cy="263248"/>
              </a:xfrm>
              <a:prstGeom prst="rect">
                <a:avLst/>
              </a:prstGeom>
              <a:solidFill>
                <a:schemeClr val="tx2"/>
              </a:solidFill>
              <a:ln w="9525" cap="flat" cmpd="sng" algn="ctr">
                <a:noFill/>
                <a:prstDash val="solid"/>
                <a:headEnd type="none" w="med" len="med"/>
                <a:tailEnd type="none" w="med" len="med"/>
              </a:ln>
              <a:effectLst/>
            </p:spPr>
            <p:txBody>
              <a:bodyPr rot="0" spcFirstLastPara="0" vertOverflow="overflow" horzOverflow="overflow" vert="horz" wrap="square" lIns="95037" tIns="47520" rIns="47520" bIns="95037" numCol="1" spcCol="0" rtlCol="0" fromWordArt="0" anchor="b" anchorCtr="0" forceAA="0" compatLnSpc="1">
                <a:prstTxWarp prst="textNoShape">
                  <a:avLst/>
                </a:prstTxWarp>
                <a:noAutofit/>
              </a:bodyPr>
              <a:lstStyle/>
              <a:p>
                <a:pPr marL="0" marR="0" lvl="0" indent="0" algn="ctr" defTabSz="949835" rtl="0" eaLnBrk="1" fontAlgn="base" latinLnBrk="0" hangingPunct="1">
                  <a:lnSpc>
                    <a:spcPct val="100000"/>
                  </a:lnSpc>
                  <a:spcBef>
                    <a:spcPct val="0"/>
                  </a:spcBef>
                  <a:spcAft>
                    <a:spcPct val="0"/>
                  </a:spcAft>
                  <a:buClrTx/>
                  <a:buSzTx/>
                  <a:buFontTx/>
                  <a:buNone/>
                  <a:tabLst/>
                  <a:defRPr/>
                </a:pPr>
                <a:endParaRPr kumimoji="0" lang="en-US" sz="1248" b="0" i="0" u="none" strike="noStrike" kern="0" cap="none" spc="-52" normalizeH="0" baseline="0" noProof="0">
                  <a:ln>
                    <a:noFill/>
                  </a:ln>
                  <a:solidFill>
                    <a:prstClr val="black"/>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26" name="Frame 5">
                <a:extLst>
                  <a:ext uri="{FF2B5EF4-FFF2-40B4-BE49-F238E27FC236}">
                    <a16:creationId xmlns:a16="http://schemas.microsoft.com/office/drawing/2014/main" id="{8A2EFDA6-29CF-4D36-8BD5-534A7D6E2B9C}"/>
                  </a:ext>
                </a:extLst>
              </p:cNvPr>
              <p:cNvSpPr>
                <a:spLocks noChangeAspect="1"/>
              </p:cNvSpPr>
              <p:nvPr/>
            </p:nvSpPr>
            <p:spPr bwMode="auto">
              <a:xfrm>
                <a:off x="1833662" y="2735291"/>
                <a:ext cx="204046" cy="203992"/>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11803" tIns="55901" rIns="55901" bIns="111803" numCol="1" spcCol="0" rtlCol="0" fromWordArt="0" anchor="b" anchorCtr="0" forceAA="0" compatLnSpc="1">
                <a:prstTxWarp prst="textNoShape">
                  <a:avLst/>
                </a:prstTxWarp>
                <a:noAutofit/>
              </a:bodyPr>
              <a:lstStyle/>
              <a:p>
                <a:pPr marL="0" marR="0" lvl="0" indent="0" algn="ctr" defTabSz="1117344" rtl="0" eaLnBrk="1" fontAlgn="base" latinLnBrk="0" hangingPunct="1">
                  <a:lnSpc>
                    <a:spcPct val="100000"/>
                  </a:lnSpc>
                  <a:spcBef>
                    <a:spcPct val="0"/>
                  </a:spcBef>
                  <a:spcAft>
                    <a:spcPct val="0"/>
                  </a:spcAft>
                  <a:buClrTx/>
                  <a:buSzTx/>
                  <a:buFontTx/>
                  <a:buNone/>
                  <a:tabLst/>
                  <a:defRPr/>
                </a:pPr>
                <a:endParaRPr kumimoji="0" lang="en-US" sz="1664" b="0" i="0" u="none" strike="noStrike" kern="0" cap="none" spc="-61"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grpSp>
        <p:grpSp>
          <p:nvGrpSpPr>
            <p:cNvPr id="27" name="Group 26">
              <a:extLst>
                <a:ext uri="{FF2B5EF4-FFF2-40B4-BE49-F238E27FC236}">
                  <a16:creationId xmlns:a16="http://schemas.microsoft.com/office/drawing/2014/main" id="{A31F247C-A046-4A43-93EB-BA4E8DD552BD}"/>
                </a:ext>
              </a:extLst>
            </p:cNvPr>
            <p:cNvGrpSpPr/>
            <p:nvPr/>
          </p:nvGrpSpPr>
          <p:grpSpPr>
            <a:xfrm>
              <a:off x="6993972" y="2020986"/>
              <a:ext cx="278252" cy="268454"/>
              <a:chOff x="1798889" y="2705663"/>
              <a:chExt cx="272856" cy="263248"/>
            </a:xfrm>
          </p:grpSpPr>
          <p:sp>
            <p:nvSpPr>
              <p:cNvPr id="28" name="Rectangle 27">
                <a:extLst>
                  <a:ext uri="{FF2B5EF4-FFF2-40B4-BE49-F238E27FC236}">
                    <a16:creationId xmlns:a16="http://schemas.microsoft.com/office/drawing/2014/main" id="{21C862F4-7B16-4827-AD86-EEFAB852FD24}"/>
                  </a:ext>
                </a:extLst>
              </p:cNvPr>
              <p:cNvSpPr/>
              <p:nvPr/>
            </p:nvSpPr>
            <p:spPr bwMode="auto">
              <a:xfrm>
                <a:off x="1798889" y="2705663"/>
                <a:ext cx="272856" cy="263248"/>
              </a:xfrm>
              <a:prstGeom prst="rect">
                <a:avLst/>
              </a:prstGeom>
              <a:solidFill>
                <a:schemeClr val="tx2"/>
              </a:solidFill>
              <a:ln w="9525" cap="flat" cmpd="sng" algn="ctr">
                <a:noFill/>
                <a:prstDash val="solid"/>
                <a:headEnd type="none" w="med" len="med"/>
                <a:tailEnd type="none" w="med" len="med"/>
              </a:ln>
              <a:effectLst/>
            </p:spPr>
            <p:txBody>
              <a:bodyPr rot="0" spcFirstLastPara="0" vertOverflow="overflow" horzOverflow="overflow" vert="horz" wrap="square" lIns="95037" tIns="47520" rIns="47520" bIns="95037" numCol="1" spcCol="0" rtlCol="0" fromWordArt="0" anchor="b" anchorCtr="0" forceAA="0" compatLnSpc="1">
                <a:prstTxWarp prst="textNoShape">
                  <a:avLst/>
                </a:prstTxWarp>
                <a:noAutofit/>
              </a:bodyPr>
              <a:lstStyle/>
              <a:p>
                <a:pPr marL="0" marR="0" lvl="0" indent="0" algn="ctr" defTabSz="949835" rtl="0" eaLnBrk="1" fontAlgn="base" latinLnBrk="0" hangingPunct="1">
                  <a:lnSpc>
                    <a:spcPct val="100000"/>
                  </a:lnSpc>
                  <a:spcBef>
                    <a:spcPct val="0"/>
                  </a:spcBef>
                  <a:spcAft>
                    <a:spcPct val="0"/>
                  </a:spcAft>
                  <a:buClrTx/>
                  <a:buSzTx/>
                  <a:buFontTx/>
                  <a:buNone/>
                  <a:tabLst/>
                  <a:defRPr/>
                </a:pPr>
                <a:endParaRPr kumimoji="0" lang="en-US" sz="1248" b="0" i="0" u="none" strike="noStrike" kern="0" cap="none" spc="-52" normalizeH="0" baseline="0" noProof="0">
                  <a:ln>
                    <a:noFill/>
                  </a:ln>
                  <a:solidFill>
                    <a:prstClr val="black"/>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29" name="Frame 5">
                <a:extLst>
                  <a:ext uri="{FF2B5EF4-FFF2-40B4-BE49-F238E27FC236}">
                    <a16:creationId xmlns:a16="http://schemas.microsoft.com/office/drawing/2014/main" id="{0729A5A9-9DBA-4EC3-8CBB-7F35158BBBF2}"/>
                  </a:ext>
                </a:extLst>
              </p:cNvPr>
              <p:cNvSpPr>
                <a:spLocks noChangeAspect="1"/>
              </p:cNvSpPr>
              <p:nvPr/>
            </p:nvSpPr>
            <p:spPr bwMode="auto">
              <a:xfrm>
                <a:off x="1833662" y="2735291"/>
                <a:ext cx="204046" cy="203992"/>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11803" tIns="55901" rIns="55901" bIns="111803" numCol="1" spcCol="0" rtlCol="0" fromWordArt="0" anchor="b" anchorCtr="0" forceAA="0" compatLnSpc="1">
                <a:prstTxWarp prst="textNoShape">
                  <a:avLst/>
                </a:prstTxWarp>
                <a:noAutofit/>
              </a:bodyPr>
              <a:lstStyle/>
              <a:p>
                <a:pPr marL="0" marR="0" lvl="0" indent="0" algn="ctr" defTabSz="1117344" rtl="0" eaLnBrk="1" fontAlgn="base" latinLnBrk="0" hangingPunct="1">
                  <a:lnSpc>
                    <a:spcPct val="100000"/>
                  </a:lnSpc>
                  <a:spcBef>
                    <a:spcPct val="0"/>
                  </a:spcBef>
                  <a:spcAft>
                    <a:spcPct val="0"/>
                  </a:spcAft>
                  <a:buClrTx/>
                  <a:buSzTx/>
                  <a:buFontTx/>
                  <a:buNone/>
                  <a:tabLst/>
                  <a:defRPr/>
                </a:pPr>
                <a:endParaRPr kumimoji="0" lang="en-US" sz="1664" b="0" i="0" u="none" strike="noStrike" kern="0" cap="none" spc="-61"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grpSp>
        <p:cxnSp>
          <p:nvCxnSpPr>
            <p:cNvPr id="30" name="Straight Arrow Connector 29">
              <a:extLst>
                <a:ext uri="{FF2B5EF4-FFF2-40B4-BE49-F238E27FC236}">
                  <a16:creationId xmlns:a16="http://schemas.microsoft.com/office/drawing/2014/main" id="{E3C7ECF6-4240-4C8E-8E5A-926D08EF6F9A}"/>
                </a:ext>
              </a:extLst>
            </p:cNvPr>
            <p:cNvCxnSpPr>
              <a:cxnSpLocks/>
            </p:cNvCxnSpPr>
            <p:nvPr/>
          </p:nvCxnSpPr>
          <p:spPr>
            <a:xfrm>
              <a:off x="6152808" y="2354751"/>
              <a:ext cx="307733" cy="448381"/>
            </a:xfrm>
            <a:prstGeom prst="straightConnector1">
              <a:avLst/>
            </a:prstGeom>
            <a:ln w="22225">
              <a:solidFill>
                <a:schemeClr val="tx1"/>
              </a:solidFill>
              <a:prstDash val="sysDot"/>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CDC49017-A9E2-4E98-B204-51C1C67F89A0}"/>
                </a:ext>
              </a:extLst>
            </p:cNvPr>
            <p:cNvCxnSpPr>
              <a:cxnSpLocks/>
            </p:cNvCxnSpPr>
            <p:nvPr/>
          </p:nvCxnSpPr>
          <p:spPr>
            <a:xfrm>
              <a:off x="6487422" y="2336486"/>
              <a:ext cx="78906" cy="437433"/>
            </a:xfrm>
            <a:prstGeom prst="straightConnector1">
              <a:avLst/>
            </a:prstGeom>
            <a:ln w="22225">
              <a:solidFill>
                <a:schemeClr val="tx1"/>
              </a:solidFill>
              <a:prstDash val="sysDot"/>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484B80AB-C467-4F56-84AF-31ACCCC69CEA}"/>
                </a:ext>
              </a:extLst>
            </p:cNvPr>
            <p:cNvCxnSpPr>
              <a:cxnSpLocks/>
            </p:cNvCxnSpPr>
            <p:nvPr/>
          </p:nvCxnSpPr>
          <p:spPr>
            <a:xfrm flipH="1">
              <a:off x="6680701" y="2336486"/>
              <a:ext cx="152130" cy="445529"/>
            </a:xfrm>
            <a:prstGeom prst="straightConnector1">
              <a:avLst/>
            </a:prstGeom>
            <a:ln w="22225">
              <a:solidFill>
                <a:schemeClr val="tx1"/>
              </a:solidFill>
              <a:prstDash val="sysDot"/>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A1A769E5-890E-4700-95D9-0071566BB557}"/>
                </a:ext>
              </a:extLst>
            </p:cNvPr>
            <p:cNvCxnSpPr>
              <a:cxnSpLocks/>
            </p:cNvCxnSpPr>
            <p:nvPr/>
          </p:nvCxnSpPr>
          <p:spPr>
            <a:xfrm flipH="1">
              <a:off x="6764029" y="2336485"/>
              <a:ext cx="367784" cy="485030"/>
            </a:xfrm>
            <a:prstGeom prst="straightConnector1">
              <a:avLst/>
            </a:prstGeom>
            <a:ln w="22225">
              <a:solidFill>
                <a:schemeClr val="tx1"/>
              </a:solidFill>
              <a:prstDash val="sysDot"/>
              <a:headEnd type="arrow" w="sm" len="sm"/>
              <a:tailEnd type="arrow" w="sm" len="sm"/>
            </a:ln>
          </p:spPr>
          <p:style>
            <a:lnRef idx="1">
              <a:schemeClr val="accent1"/>
            </a:lnRef>
            <a:fillRef idx="0">
              <a:schemeClr val="accent1"/>
            </a:fillRef>
            <a:effectRef idx="0">
              <a:schemeClr val="accent1"/>
            </a:effectRef>
            <a:fontRef idx="minor">
              <a:schemeClr val="tx1"/>
            </a:fontRef>
          </p:style>
        </p:cxnSp>
        <p:grpSp>
          <p:nvGrpSpPr>
            <p:cNvPr id="35" name="Group 34">
              <a:extLst>
                <a:ext uri="{FF2B5EF4-FFF2-40B4-BE49-F238E27FC236}">
                  <a16:creationId xmlns:a16="http://schemas.microsoft.com/office/drawing/2014/main" id="{3DED0074-1AEB-42F5-B656-081457660771}"/>
                </a:ext>
              </a:extLst>
            </p:cNvPr>
            <p:cNvGrpSpPr/>
            <p:nvPr/>
          </p:nvGrpSpPr>
          <p:grpSpPr>
            <a:xfrm>
              <a:off x="10618862" y="2032903"/>
              <a:ext cx="278252" cy="268454"/>
              <a:chOff x="1798889" y="2705663"/>
              <a:chExt cx="272856" cy="263248"/>
            </a:xfrm>
          </p:grpSpPr>
          <p:sp>
            <p:nvSpPr>
              <p:cNvPr id="36" name="Rectangle 35">
                <a:extLst>
                  <a:ext uri="{FF2B5EF4-FFF2-40B4-BE49-F238E27FC236}">
                    <a16:creationId xmlns:a16="http://schemas.microsoft.com/office/drawing/2014/main" id="{BEC81599-ED0E-4011-B0BE-4B434F6A14E1}"/>
                  </a:ext>
                </a:extLst>
              </p:cNvPr>
              <p:cNvSpPr/>
              <p:nvPr/>
            </p:nvSpPr>
            <p:spPr bwMode="auto">
              <a:xfrm>
                <a:off x="1798889" y="2705663"/>
                <a:ext cx="272856" cy="263248"/>
              </a:xfrm>
              <a:prstGeom prst="rect">
                <a:avLst/>
              </a:prstGeom>
              <a:solidFill>
                <a:schemeClr val="tx2"/>
              </a:solidFill>
              <a:ln w="9525" cap="flat" cmpd="sng" algn="ctr">
                <a:noFill/>
                <a:prstDash val="solid"/>
                <a:headEnd type="none" w="med" len="med"/>
                <a:tailEnd type="none" w="med" len="med"/>
              </a:ln>
              <a:effectLst/>
            </p:spPr>
            <p:txBody>
              <a:bodyPr rot="0" spcFirstLastPara="0" vertOverflow="overflow" horzOverflow="overflow" vert="horz" wrap="square" lIns="95037" tIns="47520" rIns="47520" bIns="95037" numCol="1" spcCol="0" rtlCol="0" fromWordArt="0" anchor="b" anchorCtr="0" forceAA="0" compatLnSpc="1">
                <a:prstTxWarp prst="textNoShape">
                  <a:avLst/>
                </a:prstTxWarp>
                <a:noAutofit/>
              </a:bodyPr>
              <a:lstStyle/>
              <a:p>
                <a:pPr marL="0" marR="0" lvl="0" indent="0" algn="ctr" defTabSz="949835" rtl="0" eaLnBrk="1" fontAlgn="base" latinLnBrk="0" hangingPunct="1">
                  <a:lnSpc>
                    <a:spcPct val="100000"/>
                  </a:lnSpc>
                  <a:spcBef>
                    <a:spcPct val="0"/>
                  </a:spcBef>
                  <a:spcAft>
                    <a:spcPct val="0"/>
                  </a:spcAft>
                  <a:buClrTx/>
                  <a:buSzTx/>
                  <a:buFontTx/>
                  <a:buNone/>
                  <a:tabLst/>
                  <a:defRPr/>
                </a:pPr>
                <a:endParaRPr kumimoji="0" lang="en-US" sz="1248" b="0" i="0" u="none" strike="noStrike" kern="0" cap="none" spc="-52" normalizeH="0" baseline="0" noProof="0">
                  <a:ln>
                    <a:noFill/>
                  </a:ln>
                  <a:solidFill>
                    <a:prstClr val="black"/>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37" name="Frame 5">
                <a:extLst>
                  <a:ext uri="{FF2B5EF4-FFF2-40B4-BE49-F238E27FC236}">
                    <a16:creationId xmlns:a16="http://schemas.microsoft.com/office/drawing/2014/main" id="{B9CC34EF-8798-473E-8695-1437B38FDE07}"/>
                  </a:ext>
                </a:extLst>
              </p:cNvPr>
              <p:cNvSpPr>
                <a:spLocks noChangeAspect="1"/>
              </p:cNvSpPr>
              <p:nvPr/>
            </p:nvSpPr>
            <p:spPr bwMode="auto">
              <a:xfrm>
                <a:off x="1833662" y="2735291"/>
                <a:ext cx="204046" cy="203992"/>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11803" tIns="55901" rIns="55901" bIns="111803" numCol="1" spcCol="0" rtlCol="0" fromWordArt="0" anchor="b" anchorCtr="0" forceAA="0" compatLnSpc="1">
                <a:prstTxWarp prst="textNoShape">
                  <a:avLst/>
                </a:prstTxWarp>
                <a:noAutofit/>
              </a:bodyPr>
              <a:lstStyle/>
              <a:p>
                <a:pPr marL="0" marR="0" lvl="0" indent="0" algn="ctr" defTabSz="1117344" rtl="0" eaLnBrk="1" fontAlgn="base" latinLnBrk="0" hangingPunct="1">
                  <a:lnSpc>
                    <a:spcPct val="100000"/>
                  </a:lnSpc>
                  <a:spcBef>
                    <a:spcPct val="0"/>
                  </a:spcBef>
                  <a:spcAft>
                    <a:spcPct val="0"/>
                  </a:spcAft>
                  <a:buClrTx/>
                  <a:buSzTx/>
                  <a:buFontTx/>
                  <a:buNone/>
                  <a:tabLst/>
                  <a:defRPr/>
                </a:pPr>
                <a:endParaRPr kumimoji="0" lang="en-US" sz="1664" b="0" i="0" u="none" strike="noStrike" kern="0" cap="none" spc="-61"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grpSp>
        <p:grpSp>
          <p:nvGrpSpPr>
            <p:cNvPr id="38" name="Group 37">
              <a:extLst>
                <a:ext uri="{FF2B5EF4-FFF2-40B4-BE49-F238E27FC236}">
                  <a16:creationId xmlns:a16="http://schemas.microsoft.com/office/drawing/2014/main" id="{D353FB71-2AFA-44AD-A115-69F2FDBD61ED}"/>
                </a:ext>
              </a:extLst>
            </p:cNvPr>
            <p:cNvGrpSpPr/>
            <p:nvPr/>
          </p:nvGrpSpPr>
          <p:grpSpPr>
            <a:xfrm>
              <a:off x="10952770" y="2033151"/>
              <a:ext cx="278252" cy="268454"/>
              <a:chOff x="1798889" y="2705663"/>
              <a:chExt cx="272856" cy="263248"/>
            </a:xfrm>
          </p:grpSpPr>
          <p:sp>
            <p:nvSpPr>
              <p:cNvPr id="39" name="Rectangle 38">
                <a:extLst>
                  <a:ext uri="{FF2B5EF4-FFF2-40B4-BE49-F238E27FC236}">
                    <a16:creationId xmlns:a16="http://schemas.microsoft.com/office/drawing/2014/main" id="{9AF6C940-7596-4ECD-99B1-6F7D55BB23EB}"/>
                  </a:ext>
                </a:extLst>
              </p:cNvPr>
              <p:cNvSpPr/>
              <p:nvPr/>
            </p:nvSpPr>
            <p:spPr bwMode="auto">
              <a:xfrm>
                <a:off x="1798889" y="2705663"/>
                <a:ext cx="272856" cy="263248"/>
              </a:xfrm>
              <a:prstGeom prst="rect">
                <a:avLst/>
              </a:prstGeom>
              <a:solidFill>
                <a:schemeClr val="tx2"/>
              </a:solidFill>
              <a:ln w="9525" cap="flat" cmpd="sng" algn="ctr">
                <a:noFill/>
                <a:prstDash val="solid"/>
                <a:headEnd type="none" w="med" len="med"/>
                <a:tailEnd type="none" w="med" len="med"/>
              </a:ln>
              <a:effectLst/>
            </p:spPr>
            <p:txBody>
              <a:bodyPr rot="0" spcFirstLastPara="0" vertOverflow="overflow" horzOverflow="overflow" vert="horz" wrap="square" lIns="95037" tIns="47520" rIns="47520" bIns="95037" numCol="1" spcCol="0" rtlCol="0" fromWordArt="0" anchor="b" anchorCtr="0" forceAA="0" compatLnSpc="1">
                <a:prstTxWarp prst="textNoShape">
                  <a:avLst/>
                </a:prstTxWarp>
                <a:noAutofit/>
              </a:bodyPr>
              <a:lstStyle/>
              <a:p>
                <a:pPr marL="0" marR="0" lvl="0" indent="0" algn="ctr" defTabSz="949835" rtl="0" eaLnBrk="1" fontAlgn="base" latinLnBrk="0" hangingPunct="1">
                  <a:lnSpc>
                    <a:spcPct val="100000"/>
                  </a:lnSpc>
                  <a:spcBef>
                    <a:spcPct val="0"/>
                  </a:spcBef>
                  <a:spcAft>
                    <a:spcPct val="0"/>
                  </a:spcAft>
                  <a:buClrTx/>
                  <a:buSzTx/>
                  <a:buFontTx/>
                  <a:buNone/>
                  <a:tabLst/>
                  <a:defRPr/>
                </a:pPr>
                <a:endParaRPr kumimoji="0" lang="en-US" sz="1248" b="0" i="0" u="none" strike="noStrike" kern="0" cap="none" spc="-52" normalizeH="0" baseline="0" noProof="0">
                  <a:ln>
                    <a:noFill/>
                  </a:ln>
                  <a:solidFill>
                    <a:prstClr val="black"/>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40" name="Frame 5">
                <a:extLst>
                  <a:ext uri="{FF2B5EF4-FFF2-40B4-BE49-F238E27FC236}">
                    <a16:creationId xmlns:a16="http://schemas.microsoft.com/office/drawing/2014/main" id="{4DE8CCB7-EF2F-4D6C-9C01-B2370AEE20B5}"/>
                  </a:ext>
                </a:extLst>
              </p:cNvPr>
              <p:cNvSpPr>
                <a:spLocks noChangeAspect="1"/>
              </p:cNvSpPr>
              <p:nvPr/>
            </p:nvSpPr>
            <p:spPr bwMode="auto">
              <a:xfrm>
                <a:off x="1833662" y="2735291"/>
                <a:ext cx="204046" cy="203992"/>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11803" tIns="55901" rIns="55901" bIns="111803" numCol="1" spcCol="0" rtlCol="0" fromWordArt="0" anchor="b" anchorCtr="0" forceAA="0" compatLnSpc="1">
                <a:prstTxWarp prst="textNoShape">
                  <a:avLst/>
                </a:prstTxWarp>
                <a:noAutofit/>
              </a:bodyPr>
              <a:lstStyle/>
              <a:p>
                <a:pPr marL="0" marR="0" lvl="0" indent="0" algn="ctr" defTabSz="1117344" rtl="0" eaLnBrk="1" fontAlgn="base" latinLnBrk="0" hangingPunct="1">
                  <a:lnSpc>
                    <a:spcPct val="100000"/>
                  </a:lnSpc>
                  <a:spcBef>
                    <a:spcPct val="0"/>
                  </a:spcBef>
                  <a:spcAft>
                    <a:spcPct val="0"/>
                  </a:spcAft>
                  <a:buClrTx/>
                  <a:buSzTx/>
                  <a:buFontTx/>
                  <a:buNone/>
                  <a:tabLst/>
                  <a:defRPr/>
                </a:pPr>
                <a:endParaRPr kumimoji="0" lang="en-US" sz="1664" b="0" i="0" u="none" strike="noStrike" kern="0" cap="none" spc="-61"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grpSp>
        <p:grpSp>
          <p:nvGrpSpPr>
            <p:cNvPr id="41" name="Group 40">
              <a:extLst>
                <a:ext uri="{FF2B5EF4-FFF2-40B4-BE49-F238E27FC236}">
                  <a16:creationId xmlns:a16="http://schemas.microsoft.com/office/drawing/2014/main" id="{7FFD3FB2-07F6-40AD-B7C4-F58AACE9A61D}"/>
                </a:ext>
              </a:extLst>
            </p:cNvPr>
            <p:cNvGrpSpPr/>
            <p:nvPr/>
          </p:nvGrpSpPr>
          <p:grpSpPr>
            <a:xfrm>
              <a:off x="11282298" y="2029182"/>
              <a:ext cx="278252" cy="268454"/>
              <a:chOff x="1798889" y="2705663"/>
              <a:chExt cx="272856" cy="263248"/>
            </a:xfrm>
          </p:grpSpPr>
          <p:sp>
            <p:nvSpPr>
              <p:cNvPr id="42" name="Rectangle 41">
                <a:extLst>
                  <a:ext uri="{FF2B5EF4-FFF2-40B4-BE49-F238E27FC236}">
                    <a16:creationId xmlns:a16="http://schemas.microsoft.com/office/drawing/2014/main" id="{108D6F05-7ED0-42E1-9102-73A1AA46CC8D}"/>
                  </a:ext>
                </a:extLst>
              </p:cNvPr>
              <p:cNvSpPr/>
              <p:nvPr/>
            </p:nvSpPr>
            <p:spPr bwMode="auto">
              <a:xfrm>
                <a:off x="1798889" y="2705663"/>
                <a:ext cx="272856" cy="263248"/>
              </a:xfrm>
              <a:prstGeom prst="rect">
                <a:avLst/>
              </a:prstGeom>
              <a:solidFill>
                <a:schemeClr val="tx2"/>
              </a:solidFill>
              <a:ln w="9525" cap="flat" cmpd="sng" algn="ctr">
                <a:noFill/>
                <a:prstDash val="solid"/>
                <a:headEnd type="none" w="med" len="med"/>
                <a:tailEnd type="none" w="med" len="med"/>
              </a:ln>
              <a:effectLst/>
            </p:spPr>
            <p:txBody>
              <a:bodyPr rot="0" spcFirstLastPara="0" vertOverflow="overflow" horzOverflow="overflow" vert="horz" wrap="square" lIns="95037" tIns="47520" rIns="47520" bIns="95037" numCol="1" spcCol="0" rtlCol="0" fromWordArt="0" anchor="b" anchorCtr="0" forceAA="0" compatLnSpc="1">
                <a:prstTxWarp prst="textNoShape">
                  <a:avLst/>
                </a:prstTxWarp>
                <a:noAutofit/>
              </a:bodyPr>
              <a:lstStyle/>
              <a:p>
                <a:pPr marL="0" marR="0" lvl="0" indent="0" algn="ctr" defTabSz="949835" rtl="0" eaLnBrk="1" fontAlgn="base" latinLnBrk="0" hangingPunct="1">
                  <a:lnSpc>
                    <a:spcPct val="100000"/>
                  </a:lnSpc>
                  <a:spcBef>
                    <a:spcPct val="0"/>
                  </a:spcBef>
                  <a:spcAft>
                    <a:spcPct val="0"/>
                  </a:spcAft>
                  <a:buClrTx/>
                  <a:buSzTx/>
                  <a:buFontTx/>
                  <a:buNone/>
                  <a:tabLst/>
                  <a:defRPr/>
                </a:pPr>
                <a:endParaRPr kumimoji="0" lang="en-US" sz="1248" b="0" i="0" u="none" strike="noStrike" kern="0" cap="none" spc="-52" normalizeH="0" baseline="0" noProof="0">
                  <a:ln>
                    <a:noFill/>
                  </a:ln>
                  <a:solidFill>
                    <a:prstClr val="black"/>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43" name="Frame 5">
                <a:extLst>
                  <a:ext uri="{FF2B5EF4-FFF2-40B4-BE49-F238E27FC236}">
                    <a16:creationId xmlns:a16="http://schemas.microsoft.com/office/drawing/2014/main" id="{14413DDF-7347-445A-A7AD-26C8FA8E470C}"/>
                  </a:ext>
                </a:extLst>
              </p:cNvPr>
              <p:cNvSpPr>
                <a:spLocks noChangeAspect="1"/>
              </p:cNvSpPr>
              <p:nvPr/>
            </p:nvSpPr>
            <p:spPr bwMode="auto">
              <a:xfrm>
                <a:off x="1833662" y="2735291"/>
                <a:ext cx="204046" cy="203992"/>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11803" tIns="55901" rIns="55901" bIns="111803" numCol="1" spcCol="0" rtlCol="0" fromWordArt="0" anchor="b" anchorCtr="0" forceAA="0" compatLnSpc="1">
                <a:prstTxWarp prst="textNoShape">
                  <a:avLst/>
                </a:prstTxWarp>
                <a:noAutofit/>
              </a:bodyPr>
              <a:lstStyle/>
              <a:p>
                <a:pPr marL="0" marR="0" lvl="0" indent="0" algn="ctr" defTabSz="1117344" rtl="0" eaLnBrk="1" fontAlgn="base" latinLnBrk="0" hangingPunct="1">
                  <a:lnSpc>
                    <a:spcPct val="100000"/>
                  </a:lnSpc>
                  <a:spcBef>
                    <a:spcPct val="0"/>
                  </a:spcBef>
                  <a:spcAft>
                    <a:spcPct val="0"/>
                  </a:spcAft>
                  <a:buClrTx/>
                  <a:buSzTx/>
                  <a:buFontTx/>
                  <a:buNone/>
                  <a:tabLst/>
                  <a:defRPr/>
                </a:pPr>
                <a:endParaRPr kumimoji="0" lang="en-US" sz="1664" b="0" i="0" u="none" strike="noStrike" kern="0" cap="none" spc="-61"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grpSp>
        <p:grpSp>
          <p:nvGrpSpPr>
            <p:cNvPr id="44" name="Group 43">
              <a:extLst>
                <a:ext uri="{FF2B5EF4-FFF2-40B4-BE49-F238E27FC236}">
                  <a16:creationId xmlns:a16="http://schemas.microsoft.com/office/drawing/2014/main" id="{61FBD2A0-13A3-4417-89C0-3C372E0A0AF7}"/>
                </a:ext>
              </a:extLst>
            </p:cNvPr>
            <p:cNvGrpSpPr/>
            <p:nvPr/>
          </p:nvGrpSpPr>
          <p:grpSpPr>
            <a:xfrm>
              <a:off x="11620151" y="2029182"/>
              <a:ext cx="278252" cy="268454"/>
              <a:chOff x="1798889" y="2705663"/>
              <a:chExt cx="272856" cy="263248"/>
            </a:xfrm>
          </p:grpSpPr>
          <p:sp>
            <p:nvSpPr>
              <p:cNvPr id="45" name="Rectangle 44">
                <a:extLst>
                  <a:ext uri="{FF2B5EF4-FFF2-40B4-BE49-F238E27FC236}">
                    <a16:creationId xmlns:a16="http://schemas.microsoft.com/office/drawing/2014/main" id="{D2198A02-F485-44C2-B652-4AA9BABCB18E}"/>
                  </a:ext>
                </a:extLst>
              </p:cNvPr>
              <p:cNvSpPr/>
              <p:nvPr/>
            </p:nvSpPr>
            <p:spPr bwMode="auto">
              <a:xfrm>
                <a:off x="1798889" y="2705663"/>
                <a:ext cx="272856" cy="263248"/>
              </a:xfrm>
              <a:prstGeom prst="rect">
                <a:avLst/>
              </a:prstGeom>
              <a:solidFill>
                <a:schemeClr val="tx2"/>
              </a:solidFill>
              <a:ln w="9525" cap="flat" cmpd="sng" algn="ctr">
                <a:noFill/>
                <a:prstDash val="solid"/>
                <a:headEnd type="none" w="med" len="med"/>
                <a:tailEnd type="none" w="med" len="med"/>
              </a:ln>
              <a:effectLst/>
            </p:spPr>
            <p:txBody>
              <a:bodyPr rot="0" spcFirstLastPara="0" vertOverflow="overflow" horzOverflow="overflow" vert="horz" wrap="square" lIns="95037" tIns="47520" rIns="47520" bIns="95037" numCol="1" spcCol="0" rtlCol="0" fromWordArt="0" anchor="b" anchorCtr="0" forceAA="0" compatLnSpc="1">
                <a:prstTxWarp prst="textNoShape">
                  <a:avLst/>
                </a:prstTxWarp>
                <a:noAutofit/>
              </a:bodyPr>
              <a:lstStyle/>
              <a:p>
                <a:pPr marL="0" marR="0" lvl="0" indent="0" algn="ctr" defTabSz="949835" rtl="0" eaLnBrk="1" fontAlgn="base" latinLnBrk="0" hangingPunct="1">
                  <a:lnSpc>
                    <a:spcPct val="100000"/>
                  </a:lnSpc>
                  <a:spcBef>
                    <a:spcPct val="0"/>
                  </a:spcBef>
                  <a:spcAft>
                    <a:spcPct val="0"/>
                  </a:spcAft>
                  <a:buClrTx/>
                  <a:buSzTx/>
                  <a:buFontTx/>
                  <a:buNone/>
                  <a:tabLst/>
                  <a:defRPr/>
                </a:pPr>
                <a:endParaRPr kumimoji="0" lang="en-US" sz="1248" b="0" i="0" u="none" strike="noStrike" kern="0" cap="none" spc="-52" normalizeH="0" baseline="0" noProof="0">
                  <a:ln>
                    <a:noFill/>
                  </a:ln>
                  <a:solidFill>
                    <a:prstClr val="black"/>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46" name="Frame 5">
                <a:extLst>
                  <a:ext uri="{FF2B5EF4-FFF2-40B4-BE49-F238E27FC236}">
                    <a16:creationId xmlns:a16="http://schemas.microsoft.com/office/drawing/2014/main" id="{D4AD1B69-5D38-4380-A952-4A5AAFD2C0D5}"/>
                  </a:ext>
                </a:extLst>
              </p:cNvPr>
              <p:cNvSpPr>
                <a:spLocks noChangeAspect="1"/>
              </p:cNvSpPr>
              <p:nvPr/>
            </p:nvSpPr>
            <p:spPr bwMode="auto">
              <a:xfrm>
                <a:off x="1833662" y="2735291"/>
                <a:ext cx="204046" cy="203992"/>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11803" tIns="55901" rIns="55901" bIns="111803" numCol="1" spcCol="0" rtlCol="0" fromWordArt="0" anchor="b" anchorCtr="0" forceAA="0" compatLnSpc="1">
                <a:prstTxWarp prst="textNoShape">
                  <a:avLst/>
                </a:prstTxWarp>
                <a:noAutofit/>
              </a:bodyPr>
              <a:lstStyle/>
              <a:p>
                <a:pPr marL="0" marR="0" lvl="0" indent="0" algn="ctr" defTabSz="1117344" rtl="0" eaLnBrk="1" fontAlgn="base" latinLnBrk="0" hangingPunct="1">
                  <a:lnSpc>
                    <a:spcPct val="100000"/>
                  </a:lnSpc>
                  <a:spcBef>
                    <a:spcPct val="0"/>
                  </a:spcBef>
                  <a:spcAft>
                    <a:spcPct val="0"/>
                  </a:spcAft>
                  <a:buClrTx/>
                  <a:buSzTx/>
                  <a:buFontTx/>
                  <a:buNone/>
                  <a:tabLst/>
                  <a:defRPr/>
                </a:pPr>
                <a:endParaRPr kumimoji="0" lang="en-US" sz="1664" b="0" i="0" u="none" strike="noStrike" kern="0" cap="none" spc="-61"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grpSp>
        <p:sp>
          <p:nvSpPr>
            <p:cNvPr id="47" name="Freeform: Shape 121">
              <a:extLst>
                <a:ext uri="{FF2B5EF4-FFF2-40B4-BE49-F238E27FC236}">
                  <a16:creationId xmlns:a16="http://schemas.microsoft.com/office/drawing/2014/main" id="{AB9F79CB-BE79-423B-8592-F84EC9C69B17}"/>
                </a:ext>
              </a:extLst>
            </p:cNvPr>
            <p:cNvSpPr/>
            <p:nvPr/>
          </p:nvSpPr>
          <p:spPr>
            <a:xfrm>
              <a:off x="11087354" y="2833641"/>
              <a:ext cx="372993" cy="652739"/>
            </a:xfrm>
            <a:custGeom>
              <a:avLst/>
              <a:gdLst/>
              <a:ahLst/>
              <a:cxnLst/>
              <a:rect l="0" t="0" r="0" b="0"/>
              <a:pathLst>
                <a:path w="1583471" h="2626245">
                  <a:moveTo>
                    <a:pt x="808402" y="1158638"/>
                  </a:moveTo>
                  <a:cubicBezTo>
                    <a:pt x="615295" y="1158638"/>
                    <a:pt x="460810" y="1004153"/>
                    <a:pt x="460810" y="811047"/>
                  </a:cubicBezTo>
                  <a:cubicBezTo>
                    <a:pt x="460810" y="617940"/>
                    <a:pt x="615295" y="463455"/>
                    <a:pt x="808402" y="463455"/>
                  </a:cubicBezTo>
                  <a:cubicBezTo>
                    <a:pt x="1001508" y="463455"/>
                    <a:pt x="1155993" y="617940"/>
                    <a:pt x="1155993" y="811047"/>
                  </a:cubicBezTo>
                  <a:cubicBezTo>
                    <a:pt x="1155993" y="1004153"/>
                    <a:pt x="1001508" y="1158638"/>
                    <a:pt x="808402" y="1158638"/>
                  </a:cubicBezTo>
                  <a:close/>
                  <a:moveTo>
                    <a:pt x="808402" y="0"/>
                  </a:moveTo>
                  <a:cubicBezTo>
                    <a:pt x="541915" y="0"/>
                    <a:pt x="290877" y="131312"/>
                    <a:pt x="140254" y="355316"/>
                  </a:cubicBezTo>
                  <a:cubicBezTo>
                    <a:pt x="-10369" y="575457"/>
                    <a:pt x="-41266" y="857392"/>
                    <a:pt x="55287" y="1108430"/>
                  </a:cubicBezTo>
                  <a:lnTo>
                    <a:pt x="422189" y="1919477"/>
                  </a:lnTo>
                  <a:lnTo>
                    <a:pt x="738883" y="2583763"/>
                  </a:lnTo>
                  <a:cubicBezTo>
                    <a:pt x="750470" y="2610797"/>
                    <a:pt x="777505" y="2626246"/>
                    <a:pt x="808402" y="2626246"/>
                  </a:cubicBezTo>
                  <a:cubicBezTo>
                    <a:pt x="839299" y="2626246"/>
                    <a:pt x="866333" y="2610797"/>
                    <a:pt x="877920" y="2583763"/>
                  </a:cubicBezTo>
                  <a:lnTo>
                    <a:pt x="1194614" y="1919477"/>
                  </a:lnTo>
                  <a:lnTo>
                    <a:pt x="1561516" y="1108430"/>
                  </a:lnTo>
                  <a:cubicBezTo>
                    <a:pt x="1658069" y="857392"/>
                    <a:pt x="1627172" y="575457"/>
                    <a:pt x="1476550" y="355316"/>
                  </a:cubicBezTo>
                  <a:cubicBezTo>
                    <a:pt x="1325927" y="131312"/>
                    <a:pt x="1074888" y="0"/>
                    <a:pt x="808402" y="0"/>
                  </a:cubicBezTo>
                  <a:close/>
                </a:path>
              </a:pathLst>
            </a:custGeom>
            <a:solidFill>
              <a:schemeClr val="accent1"/>
            </a:solidFill>
            <a:ln w="15875" cap="flat">
              <a:noFill/>
              <a:prstDash val="solid"/>
              <a:miter/>
            </a:ln>
          </p:spPr>
          <p:txBody>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73" b="0" i="0" u="none" strike="noStrike" kern="1200" cap="none" spc="0" normalizeH="0" baseline="0" noProof="0">
                <a:ln>
                  <a:noFill/>
                </a:ln>
                <a:solidFill>
                  <a:srgbClr val="353535"/>
                </a:solidFill>
                <a:effectLst/>
                <a:uLnTx/>
                <a:uFillTx/>
                <a:latin typeface="Segoe UI"/>
                <a:ea typeface="+mn-ea"/>
                <a:cs typeface="+mn-cs"/>
              </a:endParaRPr>
            </a:p>
          </p:txBody>
        </p:sp>
        <p:grpSp>
          <p:nvGrpSpPr>
            <p:cNvPr id="48" name="Group 47">
              <a:extLst>
                <a:ext uri="{FF2B5EF4-FFF2-40B4-BE49-F238E27FC236}">
                  <a16:creationId xmlns:a16="http://schemas.microsoft.com/office/drawing/2014/main" id="{7A989253-8AD2-476E-9CE2-6411DEFD6600}"/>
                </a:ext>
              </a:extLst>
            </p:cNvPr>
            <p:cNvGrpSpPr/>
            <p:nvPr/>
          </p:nvGrpSpPr>
          <p:grpSpPr>
            <a:xfrm>
              <a:off x="10618862" y="2032903"/>
              <a:ext cx="278252" cy="268454"/>
              <a:chOff x="1798889" y="2705663"/>
              <a:chExt cx="272856" cy="263248"/>
            </a:xfrm>
          </p:grpSpPr>
          <p:sp>
            <p:nvSpPr>
              <p:cNvPr id="49" name="Rectangle 48">
                <a:extLst>
                  <a:ext uri="{FF2B5EF4-FFF2-40B4-BE49-F238E27FC236}">
                    <a16:creationId xmlns:a16="http://schemas.microsoft.com/office/drawing/2014/main" id="{A9573F4A-794B-4311-B1A4-2FDD0C2CB4DF}"/>
                  </a:ext>
                </a:extLst>
              </p:cNvPr>
              <p:cNvSpPr/>
              <p:nvPr/>
            </p:nvSpPr>
            <p:spPr bwMode="auto">
              <a:xfrm>
                <a:off x="1798889" y="2705663"/>
                <a:ext cx="272856" cy="263248"/>
              </a:xfrm>
              <a:prstGeom prst="rect">
                <a:avLst/>
              </a:prstGeom>
              <a:solidFill>
                <a:schemeClr val="tx2"/>
              </a:solidFill>
              <a:ln w="9525" cap="flat" cmpd="sng" algn="ctr">
                <a:noFill/>
                <a:prstDash val="solid"/>
                <a:headEnd type="none" w="med" len="med"/>
                <a:tailEnd type="none" w="med" len="med"/>
              </a:ln>
              <a:effectLst/>
            </p:spPr>
            <p:txBody>
              <a:bodyPr rot="0" spcFirstLastPara="0" vertOverflow="overflow" horzOverflow="overflow" vert="horz" wrap="square" lIns="95037" tIns="47520" rIns="47520" bIns="95037" numCol="1" spcCol="0" rtlCol="0" fromWordArt="0" anchor="b" anchorCtr="0" forceAA="0" compatLnSpc="1">
                <a:prstTxWarp prst="textNoShape">
                  <a:avLst/>
                </a:prstTxWarp>
                <a:noAutofit/>
              </a:bodyPr>
              <a:lstStyle/>
              <a:p>
                <a:pPr marL="0" marR="0" lvl="0" indent="0" algn="ctr" defTabSz="949835" rtl="0" eaLnBrk="1" fontAlgn="base" latinLnBrk="0" hangingPunct="1">
                  <a:lnSpc>
                    <a:spcPct val="100000"/>
                  </a:lnSpc>
                  <a:spcBef>
                    <a:spcPct val="0"/>
                  </a:spcBef>
                  <a:spcAft>
                    <a:spcPct val="0"/>
                  </a:spcAft>
                  <a:buClrTx/>
                  <a:buSzTx/>
                  <a:buFontTx/>
                  <a:buNone/>
                  <a:tabLst/>
                  <a:defRPr/>
                </a:pPr>
                <a:endParaRPr kumimoji="0" lang="en-US" sz="1248" b="0" i="0" u="none" strike="noStrike" kern="0" cap="none" spc="-52" normalizeH="0" baseline="0" noProof="0">
                  <a:ln>
                    <a:noFill/>
                  </a:ln>
                  <a:solidFill>
                    <a:prstClr val="black"/>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50" name="Frame 5">
                <a:extLst>
                  <a:ext uri="{FF2B5EF4-FFF2-40B4-BE49-F238E27FC236}">
                    <a16:creationId xmlns:a16="http://schemas.microsoft.com/office/drawing/2014/main" id="{FFF308F4-7083-44A4-995B-D8DAA01B96BF}"/>
                  </a:ext>
                </a:extLst>
              </p:cNvPr>
              <p:cNvSpPr>
                <a:spLocks noChangeAspect="1"/>
              </p:cNvSpPr>
              <p:nvPr/>
            </p:nvSpPr>
            <p:spPr bwMode="auto">
              <a:xfrm>
                <a:off x="1833662" y="2735291"/>
                <a:ext cx="204046" cy="203992"/>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11803" tIns="55901" rIns="55901" bIns="111803" numCol="1" spcCol="0" rtlCol="0" fromWordArt="0" anchor="b" anchorCtr="0" forceAA="0" compatLnSpc="1">
                <a:prstTxWarp prst="textNoShape">
                  <a:avLst/>
                </a:prstTxWarp>
                <a:noAutofit/>
              </a:bodyPr>
              <a:lstStyle/>
              <a:p>
                <a:pPr marL="0" marR="0" lvl="0" indent="0" algn="ctr" defTabSz="1117344" rtl="0" eaLnBrk="1" fontAlgn="base" latinLnBrk="0" hangingPunct="1">
                  <a:lnSpc>
                    <a:spcPct val="100000"/>
                  </a:lnSpc>
                  <a:spcBef>
                    <a:spcPct val="0"/>
                  </a:spcBef>
                  <a:spcAft>
                    <a:spcPct val="0"/>
                  </a:spcAft>
                  <a:buClrTx/>
                  <a:buSzTx/>
                  <a:buFontTx/>
                  <a:buNone/>
                  <a:tabLst/>
                  <a:defRPr/>
                </a:pPr>
                <a:endParaRPr kumimoji="0" lang="en-US" sz="1664" b="0" i="0" u="none" strike="noStrike" kern="0" cap="none" spc="-61"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grpSp>
        <p:grpSp>
          <p:nvGrpSpPr>
            <p:cNvPr id="51" name="Group 50">
              <a:extLst>
                <a:ext uri="{FF2B5EF4-FFF2-40B4-BE49-F238E27FC236}">
                  <a16:creationId xmlns:a16="http://schemas.microsoft.com/office/drawing/2014/main" id="{F3791F04-5462-4DEC-A1B2-6CAA6BBD5601}"/>
                </a:ext>
              </a:extLst>
            </p:cNvPr>
            <p:cNvGrpSpPr/>
            <p:nvPr/>
          </p:nvGrpSpPr>
          <p:grpSpPr>
            <a:xfrm>
              <a:off x="10952770" y="2033151"/>
              <a:ext cx="278252" cy="268454"/>
              <a:chOff x="1798889" y="2705663"/>
              <a:chExt cx="272856" cy="263248"/>
            </a:xfrm>
          </p:grpSpPr>
          <p:sp>
            <p:nvSpPr>
              <p:cNvPr id="52" name="Rectangle 51">
                <a:extLst>
                  <a:ext uri="{FF2B5EF4-FFF2-40B4-BE49-F238E27FC236}">
                    <a16:creationId xmlns:a16="http://schemas.microsoft.com/office/drawing/2014/main" id="{BB755037-3755-454E-9427-A086BBCC6ECC}"/>
                  </a:ext>
                </a:extLst>
              </p:cNvPr>
              <p:cNvSpPr/>
              <p:nvPr/>
            </p:nvSpPr>
            <p:spPr bwMode="auto">
              <a:xfrm>
                <a:off x="1798889" y="2705663"/>
                <a:ext cx="272856" cy="263248"/>
              </a:xfrm>
              <a:prstGeom prst="rect">
                <a:avLst/>
              </a:prstGeom>
              <a:solidFill>
                <a:schemeClr val="tx2"/>
              </a:solidFill>
              <a:ln w="9525" cap="flat" cmpd="sng" algn="ctr">
                <a:noFill/>
                <a:prstDash val="solid"/>
                <a:headEnd type="none" w="med" len="med"/>
                <a:tailEnd type="none" w="med" len="med"/>
              </a:ln>
              <a:effectLst/>
            </p:spPr>
            <p:txBody>
              <a:bodyPr rot="0" spcFirstLastPara="0" vertOverflow="overflow" horzOverflow="overflow" vert="horz" wrap="square" lIns="95037" tIns="47520" rIns="47520" bIns="95037" numCol="1" spcCol="0" rtlCol="0" fromWordArt="0" anchor="b" anchorCtr="0" forceAA="0" compatLnSpc="1">
                <a:prstTxWarp prst="textNoShape">
                  <a:avLst/>
                </a:prstTxWarp>
                <a:noAutofit/>
              </a:bodyPr>
              <a:lstStyle/>
              <a:p>
                <a:pPr marL="0" marR="0" lvl="0" indent="0" algn="ctr" defTabSz="949835" rtl="0" eaLnBrk="1" fontAlgn="base" latinLnBrk="0" hangingPunct="1">
                  <a:lnSpc>
                    <a:spcPct val="100000"/>
                  </a:lnSpc>
                  <a:spcBef>
                    <a:spcPct val="0"/>
                  </a:spcBef>
                  <a:spcAft>
                    <a:spcPct val="0"/>
                  </a:spcAft>
                  <a:buClrTx/>
                  <a:buSzTx/>
                  <a:buFontTx/>
                  <a:buNone/>
                  <a:tabLst/>
                  <a:defRPr/>
                </a:pPr>
                <a:endParaRPr kumimoji="0" lang="en-US" sz="1248" b="0" i="0" u="none" strike="noStrike" kern="0" cap="none" spc="-52" normalizeH="0" baseline="0" noProof="0">
                  <a:ln>
                    <a:noFill/>
                  </a:ln>
                  <a:solidFill>
                    <a:prstClr val="black"/>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53" name="Frame 5">
                <a:extLst>
                  <a:ext uri="{FF2B5EF4-FFF2-40B4-BE49-F238E27FC236}">
                    <a16:creationId xmlns:a16="http://schemas.microsoft.com/office/drawing/2014/main" id="{413AEB3C-C5DF-4161-ADAC-357761B1E455}"/>
                  </a:ext>
                </a:extLst>
              </p:cNvPr>
              <p:cNvSpPr>
                <a:spLocks noChangeAspect="1"/>
              </p:cNvSpPr>
              <p:nvPr/>
            </p:nvSpPr>
            <p:spPr bwMode="auto">
              <a:xfrm>
                <a:off x="1833662" y="2735291"/>
                <a:ext cx="204046" cy="203992"/>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11803" tIns="55901" rIns="55901" bIns="111803" numCol="1" spcCol="0" rtlCol="0" fromWordArt="0" anchor="b" anchorCtr="0" forceAA="0" compatLnSpc="1">
                <a:prstTxWarp prst="textNoShape">
                  <a:avLst/>
                </a:prstTxWarp>
                <a:noAutofit/>
              </a:bodyPr>
              <a:lstStyle/>
              <a:p>
                <a:pPr marL="0" marR="0" lvl="0" indent="0" algn="ctr" defTabSz="1117344" rtl="0" eaLnBrk="1" fontAlgn="base" latinLnBrk="0" hangingPunct="1">
                  <a:lnSpc>
                    <a:spcPct val="100000"/>
                  </a:lnSpc>
                  <a:spcBef>
                    <a:spcPct val="0"/>
                  </a:spcBef>
                  <a:spcAft>
                    <a:spcPct val="0"/>
                  </a:spcAft>
                  <a:buClrTx/>
                  <a:buSzTx/>
                  <a:buFontTx/>
                  <a:buNone/>
                  <a:tabLst/>
                  <a:defRPr/>
                </a:pPr>
                <a:endParaRPr kumimoji="0" lang="en-US" sz="1664" b="0" i="0" u="none" strike="noStrike" kern="0" cap="none" spc="-61"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grpSp>
        <p:grpSp>
          <p:nvGrpSpPr>
            <p:cNvPr id="54" name="Group 53">
              <a:extLst>
                <a:ext uri="{FF2B5EF4-FFF2-40B4-BE49-F238E27FC236}">
                  <a16:creationId xmlns:a16="http://schemas.microsoft.com/office/drawing/2014/main" id="{1CE228B9-CC84-40D4-AD84-8402781E5D30}"/>
                </a:ext>
              </a:extLst>
            </p:cNvPr>
            <p:cNvGrpSpPr/>
            <p:nvPr/>
          </p:nvGrpSpPr>
          <p:grpSpPr>
            <a:xfrm>
              <a:off x="11282298" y="2029182"/>
              <a:ext cx="278252" cy="268454"/>
              <a:chOff x="1798889" y="2705663"/>
              <a:chExt cx="272856" cy="263248"/>
            </a:xfrm>
          </p:grpSpPr>
          <p:sp>
            <p:nvSpPr>
              <p:cNvPr id="55" name="Rectangle 54">
                <a:extLst>
                  <a:ext uri="{FF2B5EF4-FFF2-40B4-BE49-F238E27FC236}">
                    <a16:creationId xmlns:a16="http://schemas.microsoft.com/office/drawing/2014/main" id="{C863CD82-76C1-4F30-9E27-A3257A3A8A61}"/>
                  </a:ext>
                </a:extLst>
              </p:cNvPr>
              <p:cNvSpPr/>
              <p:nvPr/>
            </p:nvSpPr>
            <p:spPr bwMode="auto">
              <a:xfrm>
                <a:off x="1798889" y="2705663"/>
                <a:ext cx="272856" cy="263248"/>
              </a:xfrm>
              <a:prstGeom prst="rect">
                <a:avLst/>
              </a:prstGeom>
              <a:solidFill>
                <a:schemeClr val="tx2"/>
              </a:solidFill>
              <a:ln w="9525" cap="flat" cmpd="sng" algn="ctr">
                <a:noFill/>
                <a:prstDash val="solid"/>
                <a:headEnd type="none" w="med" len="med"/>
                <a:tailEnd type="none" w="med" len="med"/>
              </a:ln>
              <a:effectLst/>
            </p:spPr>
            <p:txBody>
              <a:bodyPr rot="0" spcFirstLastPara="0" vertOverflow="overflow" horzOverflow="overflow" vert="horz" wrap="square" lIns="95037" tIns="47520" rIns="47520" bIns="95037" numCol="1" spcCol="0" rtlCol="0" fromWordArt="0" anchor="b" anchorCtr="0" forceAA="0" compatLnSpc="1">
                <a:prstTxWarp prst="textNoShape">
                  <a:avLst/>
                </a:prstTxWarp>
                <a:noAutofit/>
              </a:bodyPr>
              <a:lstStyle/>
              <a:p>
                <a:pPr marL="0" marR="0" lvl="0" indent="0" algn="ctr" defTabSz="949835" rtl="0" eaLnBrk="1" fontAlgn="base" latinLnBrk="0" hangingPunct="1">
                  <a:lnSpc>
                    <a:spcPct val="100000"/>
                  </a:lnSpc>
                  <a:spcBef>
                    <a:spcPct val="0"/>
                  </a:spcBef>
                  <a:spcAft>
                    <a:spcPct val="0"/>
                  </a:spcAft>
                  <a:buClrTx/>
                  <a:buSzTx/>
                  <a:buFontTx/>
                  <a:buNone/>
                  <a:tabLst/>
                  <a:defRPr/>
                </a:pPr>
                <a:endParaRPr kumimoji="0" lang="en-US" sz="1248" b="0" i="0" u="none" strike="noStrike" kern="0" cap="none" spc="-52" normalizeH="0" baseline="0" noProof="0">
                  <a:ln>
                    <a:noFill/>
                  </a:ln>
                  <a:solidFill>
                    <a:prstClr val="black"/>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56" name="Frame 5">
                <a:extLst>
                  <a:ext uri="{FF2B5EF4-FFF2-40B4-BE49-F238E27FC236}">
                    <a16:creationId xmlns:a16="http://schemas.microsoft.com/office/drawing/2014/main" id="{E6FA84B3-DE2D-4903-BFBC-00ECE6179DB4}"/>
                  </a:ext>
                </a:extLst>
              </p:cNvPr>
              <p:cNvSpPr>
                <a:spLocks noChangeAspect="1"/>
              </p:cNvSpPr>
              <p:nvPr/>
            </p:nvSpPr>
            <p:spPr bwMode="auto">
              <a:xfrm>
                <a:off x="1833662" y="2735291"/>
                <a:ext cx="204046" cy="203992"/>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11803" tIns="55901" rIns="55901" bIns="111803" numCol="1" spcCol="0" rtlCol="0" fromWordArt="0" anchor="b" anchorCtr="0" forceAA="0" compatLnSpc="1">
                <a:prstTxWarp prst="textNoShape">
                  <a:avLst/>
                </a:prstTxWarp>
                <a:noAutofit/>
              </a:bodyPr>
              <a:lstStyle/>
              <a:p>
                <a:pPr marL="0" marR="0" lvl="0" indent="0" algn="ctr" defTabSz="1117344" rtl="0" eaLnBrk="1" fontAlgn="base" latinLnBrk="0" hangingPunct="1">
                  <a:lnSpc>
                    <a:spcPct val="100000"/>
                  </a:lnSpc>
                  <a:spcBef>
                    <a:spcPct val="0"/>
                  </a:spcBef>
                  <a:spcAft>
                    <a:spcPct val="0"/>
                  </a:spcAft>
                  <a:buClrTx/>
                  <a:buSzTx/>
                  <a:buFontTx/>
                  <a:buNone/>
                  <a:tabLst/>
                  <a:defRPr/>
                </a:pPr>
                <a:endParaRPr kumimoji="0" lang="en-US" sz="1664" b="0" i="0" u="none" strike="noStrike" kern="0" cap="none" spc="-61"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grpSp>
        <p:grpSp>
          <p:nvGrpSpPr>
            <p:cNvPr id="57" name="Group 56">
              <a:extLst>
                <a:ext uri="{FF2B5EF4-FFF2-40B4-BE49-F238E27FC236}">
                  <a16:creationId xmlns:a16="http://schemas.microsoft.com/office/drawing/2014/main" id="{69F5B56B-ED6B-4CC7-84E1-85B154A36C47}"/>
                </a:ext>
              </a:extLst>
            </p:cNvPr>
            <p:cNvGrpSpPr/>
            <p:nvPr/>
          </p:nvGrpSpPr>
          <p:grpSpPr>
            <a:xfrm>
              <a:off x="11620151" y="2029182"/>
              <a:ext cx="278252" cy="268454"/>
              <a:chOff x="1798889" y="2705663"/>
              <a:chExt cx="272856" cy="263248"/>
            </a:xfrm>
          </p:grpSpPr>
          <p:sp>
            <p:nvSpPr>
              <p:cNvPr id="58" name="Rectangle 57">
                <a:extLst>
                  <a:ext uri="{FF2B5EF4-FFF2-40B4-BE49-F238E27FC236}">
                    <a16:creationId xmlns:a16="http://schemas.microsoft.com/office/drawing/2014/main" id="{264100C7-6AFC-45C5-9ED6-BE61CC946123}"/>
                  </a:ext>
                </a:extLst>
              </p:cNvPr>
              <p:cNvSpPr/>
              <p:nvPr/>
            </p:nvSpPr>
            <p:spPr bwMode="auto">
              <a:xfrm>
                <a:off x="1798889" y="2705663"/>
                <a:ext cx="272856" cy="263248"/>
              </a:xfrm>
              <a:prstGeom prst="rect">
                <a:avLst/>
              </a:prstGeom>
              <a:solidFill>
                <a:schemeClr val="tx2"/>
              </a:solidFill>
              <a:ln w="9525" cap="flat" cmpd="sng" algn="ctr">
                <a:noFill/>
                <a:prstDash val="solid"/>
                <a:headEnd type="none" w="med" len="med"/>
                <a:tailEnd type="none" w="med" len="med"/>
              </a:ln>
              <a:effectLst/>
            </p:spPr>
            <p:txBody>
              <a:bodyPr rot="0" spcFirstLastPara="0" vertOverflow="overflow" horzOverflow="overflow" vert="horz" wrap="square" lIns="95037" tIns="47520" rIns="47520" bIns="95037" numCol="1" spcCol="0" rtlCol="0" fromWordArt="0" anchor="b" anchorCtr="0" forceAA="0" compatLnSpc="1">
                <a:prstTxWarp prst="textNoShape">
                  <a:avLst/>
                </a:prstTxWarp>
                <a:noAutofit/>
              </a:bodyPr>
              <a:lstStyle/>
              <a:p>
                <a:pPr marL="0" marR="0" lvl="0" indent="0" algn="ctr" defTabSz="949835" rtl="0" eaLnBrk="1" fontAlgn="base" latinLnBrk="0" hangingPunct="1">
                  <a:lnSpc>
                    <a:spcPct val="100000"/>
                  </a:lnSpc>
                  <a:spcBef>
                    <a:spcPct val="0"/>
                  </a:spcBef>
                  <a:spcAft>
                    <a:spcPct val="0"/>
                  </a:spcAft>
                  <a:buClrTx/>
                  <a:buSzTx/>
                  <a:buFontTx/>
                  <a:buNone/>
                  <a:tabLst/>
                  <a:defRPr/>
                </a:pPr>
                <a:endParaRPr kumimoji="0" lang="en-US" sz="1248" b="0" i="0" u="none" strike="noStrike" kern="0" cap="none" spc="-52" normalizeH="0" baseline="0" noProof="0">
                  <a:ln>
                    <a:noFill/>
                  </a:ln>
                  <a:solidFill>
                    <a:prstClr val="black"/>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59" name="Frame 5">
                <a:extLst>
                  <a:ext uri="{FF2B5EF4-FFF2-40B4-BE49-F238E27FC236}">
                    <a16:creationId xmlns:a16="http://schemas.microsoft.com/office/drawing/2014/main" id="{B740B537-F172-436F-8B6B-1BC87B28D55C}"/>
                  </a:ext>
                </a:extLst>
              </p:cNvPr>
              <p:cNvSpPr>
                <a:spLocks noChangeAspect="1"/>
              </p:cNvSpPr>
              <p:nvPr/>
            </p:nvSpPr>
            <p:spPr bwMode="auto">
              <a:xfrm>
                <a:off x="1833662" y="2735291"/>
                <a:ext cx="204046" cy="203992"/>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11803" tIns="55901" rIns="55901" bIns="111803" numCol="1" spcCol="0" rtlCol="0" fromWordArt="0" anchor="b" anchorCtr="0" forceAA="0" compatLnSpc="1">
                <a:prstTxWarp prst="textNoShape">
                  <a:avLst/>
                </a:prstTxWarp>
                <a:noAutofit/>
              </a:bodyPr>
              <a:lstStyle/>
              <a:p>
                <a:pPr marL="0" marR="0" lvl="0" indent="0" algn="ctr" defTabSz="1117344" rtl="0" eaLnBrk="1" fontAlgn="base" latinLnBrk="0" hangingPunct="1">
                  <a:lnSpc>
                    <a:spcPct val="100000"/>
                  </a:lnSpc>
                  <a:spcBef>
                    <a:spcPct val="0"/>
                  </a:spcBef>
                  <a:spcAft>
                    <a:spcPct val="0"/>
                  </a:spcAft>
                  <a:buClrTx/>
                  <a:buSzTx/>
                  <a:buFontTx/>
                  <a:buNone/>
                  <a:tabLst/>
                  <a:defRPr/>
                </a:pPr>
                <a:endParaRPr kumimoji="0" lang="en-US" sz="1664" b="0" i="0" u="none" strike="noStrike" kern="0" cap="none" spc="-61"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grpSp>
        <p:cxnSp>
          <p:nvCxnSpPr>
            <p:cNvPr id="60" name="Straight Arrow Connector 59">
              <a:extLst>
                <a:ext uri="{FF2B5EF4-FFF2-40B4-BE49-F238E27FC236}">
                  <a16:creationId xmlns:a16="http://schemas.microsoft.com/office/drawing/2014/main" id="{86A7411E-218D-4FE0-90F8-1431914F2201}"/>
                </a:ext>
              </a:extLst>
            </p:cNvPr>
            <p:cNvCxnSpPr>
              <a:cxnSpLocks/>
            </p:cNvCxnSpPr>
            <p:nvPr/>
          </p:nvCxnSpPr>
          <p:spPr>
            <a:xfrm>
              <a:off x="10790820" y="2371125"/>
              <a:ext cx="355346" cy="463509"/>
            </a:xfrm>
            <a:prstGeom prst="straightConnector1">
              <a:avLst/>
            </a:prstGeom>
            <a:ln w="22225">
              <a:solidFill>
                <a:schemeClr val="tx1"/>
              </a:solidFill>
              <a:prstDash val="sysDot"/>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CA2145B7-4FF7-423D-BC5B-EFE721FF6E39}"/>
                </a:ext>
              </a:extLst>
            </p:cNvPr>
            <p:cNvCxnSpPr>
              <a:cxnSpLocks/>
            </p:cNvCxnSpPr>
            <p:nvPr/>
          </p:nvCxnSpPr>
          <p:spPr>
            <a:xfrm>
              <a:off x="11106006" y="2348564"/>
              <a:ext cx="145949" cy="456855"/>
            </a:xfrm>
            <a:prstGeom prst="straightConnector1">
              <a:avLst/>
            </a:prstGeom>
            <a:ln w="22225">
              <a:solidFill>
                <a:schemeClr val="tx1"/>
              </a:solidFill>
              <a:prstDash val="sysDot"/>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551C3D9A-3D4F-4717-BB41-6417F72DEE88}"/>
                </a:ext>
              </a:extLst>
            </p:cNvPr>
            <p:cNvCxnSpPr>
              <a:cxnSpLocks/>
            </p:cNvCxnSpPr>
            <p:nvPr/>
          </p:nvCxnSpPr>
          <p:spPr>
            <a:xfrm flipH="1">
              <a:off x="11366327" y="2348564"/>
              <a:ext cx="54865" cy="464951"/>
            </a:xfrm>
            <a:prstGeom prst="straightConnector1">
              <a:avLst/>
            </a:prstGeom>
            <a:ln w="22225">
              <a:solidFill>
                <a:schemeClr val="tx1"/>
              </a:solidFill>
              <a:prstDash val="sysDot"/>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BCDE95EE-B43E-4F40-BBD0-B5088FCBA738}"/>
                </a:ext>
              </a:extLst>
            </p:cNvPr>
            <p:cNvCxnSpPr>
              <a:cxnSpLocks/>
            </p:cNvCxnSpPr>
            <p:nvPr/>
          </p:nvCxnSpPr>
          <p:spPr>
            <a:xfrm flipH="1">
              <a:off x="11449656" y="2348565"/>
              <a:ext cx="313596" cy="504453"/>
            </a:xfrm>
            <a:prstGeom prst="straightConnector1">
              <a:avLst/>
            </a:prstGeom>
            <a:ln w="22225">
              <a:solidFill>
                <a:schemeClr val="tx1"/>
              </a:solidFill>
              <a:prstDash val="sysDot"/>
              <a:headEnd type="arrow" w="sm" len="sm"/>
              <a:tailEnd type="arrow" w="sm" len="sm"/>
            </a:ln>
          </p:spPr>
          <p:style>
            <a:lnRef idx="1">
              <a:schemeClr val="accent1"/>
            </a:lnRef>
            <a:fillRef idx="0">
              <a:schemeClr val="accent1"/>
            </a:fillRef>
            <a:effectRef idx="0">
              <a:schemeClr val="accent1"/>
            </a:effectRef>
            <a:fontRef idx="minor">
              <a:schemeClr val="tx1"/>
            </a:fontRef>
          </p:style>
        </p:cxnSp>
        <p:grpSp>
          <p:nvGrpSpPr>
            <p:cNvPr id="65" name="Group 64">
              <a:extLst>
                <a:ext uri="{FF2B5EF4-FFF2-40B4-BE49-F238E27FC236}">
                  <a16:creationId xmlns:a16="http://schemas.microsoft.com/office/drawing/2014/main" id="{5B6A38C5-4D53-4D45-951F-B93821232E26}"/>
                </a:ext>
              </a:extLst>
            </p:cNvPr>
            <p:cNvGrpSpPr/>
            <p:nvPr/>
          </p:nvGrpSpPr>
          <p:grpSpPr>
            <a:xfrm>
              <a:off x="8428236" y="2034612"/>
              <a:ext cx="278252" cy="268454"/>
              <a:chOff x="1798889" y="2705663"/>
              <a:chExt cx="272856" cy="263248"/>
            </a:xfrm>
          </p:grpSpPr>
          <p:sp>
            <p:nvSpPr>
              <p:cNvPr id="66" name="Rectangle 65">
                <a:extLst>
                  <a:ext uri="{FF2B5EF4-FFF2-40B4-BE49-F238E27FC236}">
                    <a16:creationId xmlns:a16="http://schemas.microsoft.com/office/drawing/2014/main" id="{5A26F803-7B87-4297-9C95-41CEFAAAAEF9}"/>
                  </a:ext>
                </a:extLst>
              </p:cNvPr>
              <p:cNvSpPr/>
              <p:nvPr/>
            </p:nvSpPr>
            <p:spPr bwMode="auto">
              <a:xfrm>
                <a:off x="1798889" y="2705663"/>
                <a:ext cx="272856" cy="263248"/>
              </a:xfrm>
              <a:prstGeom prst="rect">
                <a:avLst/>
              </a:prstGeom>
              <a:solidFill>
                <a:schemeClr val="tx2"/>
              </a:solidFill>
              <a:ln w="9525" cap="flat" cmpd="sng" algn="ctr">
                <a:noFill/>
                <a:prstDash val="solid"/>
                <a:headEnd type="none" w="med" len="med"/>
                <a:tailEnd type="none" w="med" len="med"/>
              </a:ln>
              <a:effectLst/>
            </p:spPr>
            <p:txBody>
              <a:bodyPr rot="0" spcFirstLastPara="0" vertOverflow="overflow" horzOverflow="overflow" vert="horz" wrap="square" lIns="95037" tIns="47520" rIns="47520" bIns="95037" numCol="1" spcCol="0" rtlCol="0" fromWordArt="0" anchor="b" anchorCtr="0" forceAA="0" compatLnSpc="1">
                <a:prstTxWarp prst="textNoShape">
                  <a:avLst/>
                </a:prstTxWarp>
                <a:noAutofit/>
              </a:bodyPr>
              <a:lstStyle/>
              <a:p>
                <a:pPr marL="0" marR="0" lvl="0" indent="0" algn="ctr" defTabSz="949835" rtl="0" eaLnBrk="1" fontAlgn="base" latinLnBrk="0" hangingPunct="1">
                  <a:lnSpc>
                    <a:spcPct val="100000"/>
                  </a:lnSpc>
                  <a:spcBef>
                    <a:spcPct val="0"/>
                  </a:spcBef>
                  <a:spcAft>
                    <a:spcPct val="0"/>
                  </a:spcAft>
                  <a:buClrTx/>
                  <a:buSzTx/>
                  <a:buFontTx/>
                  <a:buNone/>
                  <a:tabLst/>
                  <a:defRPr/>
                </a:pPr>
                <a:endParaRPr kumimoji="0" lang="en-US" sz="1248" b="0" i="0" u="none" strike="noStrike" kern="0" cap="none" spc="-52" normalizeH="0" baseline="0" noProof="0">
                  <a:ln>
                    <a:noFill/>
                  </a:ln>
                  <a:solidFill>
                    <a:prstClr val="black"/>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67" name="Frame 5">
                <a:extLst>
                  <a:ext uri="{FF2B5EF4-FFF2-40B4-BE49-F238E27FC236}">
                    <a16:creationId xmlns:a16="http://schemas.microsoft.com/office/drawing/2014/main" id="{D136CD6C-453A-43C9-AD52-B6900AF7FD1A}"/>
                  </a:ext>
                </a:extLst>
              </p:cNvPr>
              <p:cNvSpPr>
                <a:spLocks noChangeAspect="1"/>
              </p:cNvSpPr>
              <p:nvPr/>
            </p:nvSpPr>
            <p:spPr bwMode="auto">
              <a:xfrm>
                <a:off x="1833662" y="2735291"/>
                <a:ext cx="204046" cy="203992"/>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11803" tIns="55901" rIns="55901" bIns="111803" numCol="1" spcCol="0" rtlCol="0" fromWordArt="0" anchor="b" anchorCtr="0" forceAA="0" compatLnSpc="1">
                <a:prstTxWarp prst="textNoShape">
                  <a:avLst/>
                </a:prstTxWarp>
                <a:noAutofit/>
              </a:bodyPr>
              <a:lstStyle/>
              <a:p>
                <a:pPr marL="0" marR="0" lvl="0" indent="0" algn="ctr" defTabSz="1117344" rtl="0" eaLnBrk="1" fontAlgn="base" latinLnBrk="0" hangingPunct="1">
                  <a:lnSpc>
                    <a:spcPct val="100000"/>
                  </a:lnSpc>
                  <a:spcBef>
                    <a:spcPct val="0"/>
                  </a:spcBef>
                  <a:spcAft>
                    <a:spcPct val="0"/>
                  </a:spcAft>
                  <a:buClrTx/>
                  <a:buSzTx/>
                  <a:buFontTx/>
                  <a:buNone/>
                  <a:tabLst/>
                  <a:defRPr/>
                </a:pPr>
                <a:endParaRPr kumimoji="0" lang="en-US" sz="1664" b="0" i="0" u="none" strike="noStrike" kern="0" cap="none" spc="-61"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grpSp>
        <p:grpSp>
          <p:nvGrpSpPr>
            <p:cNvPr id="68" name="Group 67">
              <a:extLst>
                <a:ext uri="{FF2B5EF4-FFF2-40B4-BE49-F238E27FC236}">
                  <a16:creationId xmlns:a16="http://schemas.microsoft.com/office/drawing/2014/main" id="{97AE1B7F-CC23-4A26-A26A-5D1F4A426455}"/>
                </a:ext>
              </a:extLst>
            </p:cNvPr>
            <p:cNvGrpSpPr/>
            <p:nvPr/>
          </p:nvGrpSpPr>
          <p:grpSpPr>
            <a:xfrm>
              <a:off x="8762144" y="2034860"/>
              <a:ext cx="278252" cy="268454"/>
              <a:chOff x="1798889" y="2705663"/>
              <a:chExt cx="272856" cy="263248"/>
            </a:xfrm>
          </p:grpSpPr>
          <p:sp>
            <p:nvSpPr>
              <p:cNvPr id="69" name="Rectangle 68">
                <a:extLst>
                  <a:ext uri="{FF2B5EF4-FFF2-40B4-BE49-F238E27FC236}">
                    <a16:creationId xmlns:a16="http://schemas.microsoft.com/office/drawing/2014/main" id="{E35A03F0-6BB6-4471-A941-DA373B9A321D}"/>
                  </a:ext>
                </a:extLst>
              </p:cNvPr>
              <p:cNvSpPr/>
              <p:nvPr/>
            </p:nvSpPr>
            <p:spPr bwMode="auto">
              <a:xfrm>
                <a:off x="1798889" y="2705663"/>
                <a:ext cx="272856" cy="263248"/>
              </a:xfrm>
              <a:prstGeom prst="rect">
                <a:avLst/>
              </a:prstGeom>
              <a:solidFill>
                <a:schemeClr val="tx2"/>
              </a:solidFill>
              <a:ln w="9525" cap="flat" cmpd="sng" algn="ctr">
                <a:noFill/>
                <a:prstDash val="solid"/>
                <a:headEnd type="none" w="med" len="med"/>
                <a:tailEnd type="none" w="med" len="med"/>
              </a:ln>
              <a:effectLst/>
            </p:spPr>
            <p:txBody>
              <a:bodyPr rot="0" spcFirstLastPara="0" vertOverflow="overflow" horzOverflow="overflow" vert="horz" wrap="square" lIns="95037" tIns="47520" rIns="47520" bIns="95037" numCol="1" spcCol="0" rtlCol="0" fromWordArt="0" anchor="b" anchorCtr="0" forceAA="0" compatLnSpc="1">
                <a:prstTxWarp prst="textNoShape">
                  <a:avLst/>
                </a:prstTxWarp>
                <a:noAutofit/>
              </a:bodyPr>
              <a:lstStyle/>
              <a:p>
                <a:pPr marL="0" marR="0" lvl="0" indent="0" algn="ctr" defTabSz="949835" rtl="0" eaLnBrk="1" fontAlgn="base" latinLnBrk="0" hangingPunct="1">
                  <a:lnSpc>
                    <a:spcPct val="100000"/>
                  </a:lnSpc>
                  <a:spcBef>
                    <a:spcPct val="0"/>
                  </a:spcBef>
                  <a:spcAft>
                    <a:spcPct val="0"/>
                  </a:spcAft>
                  <a:buClrTx/>
                  <a:buSzTx/>
                  <a:buFontTx/>
                  <a:buNone/>
                  <a:tabLst/>
                  <a:defRPr/>
                </a:pPr>
                <a:endParaRPr kumimoji="0" lang="en-US" sz="1248" b="0" i="0" u="none" strike="noStrike" kern="0" cap="none" spc="-52" normalizeH="0" baseline="0" noProof="0">
                  <a:ln>
                    <a:noFill/>
                  </a:ln>
                  <a:solidFill>
                    <a:prstClr val="black"/>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70" name="Frame 5">
                <a:extLst>
                  <a:ext uri="{FF2B5EF4-FFF2-40B4-BE49-F238E27FC236}">
                    <a16:creationId xmlns:a16="http://schemas.microsoft.com/office/drawing/2014/main" id="{1C9E4046-0D92-4D01-810E-5C55251D1DB0}"/>
                  </a:ext>
                </a:extLst>
              </p:cNvPr>
              <p:cNvSpPr>
                <a:spLocks noChangeAspect="1"/>
              </p:cNvSpPr>
              <p:nvPr/>
            </p:nvSpPr>
            <p:spPr bwMode="auto">
              <a:xfrm>
                <a:off x="1833662" y="2735291"/>
                <a:ext cx="204046" cy="203992"/>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11803" tIns="55901" rIns="55901" bIns="111803" numCol="1" spcCol="0" rtlCol="0" fromWordArt="0" anchor="b" anchorCtr="0" forceAA="0" compatLnSpc="1">
                <a:prstTxWarp prst="textNoShape">
                  <a:avLst/>
                </a:prstTxWarp>
                <a:noAutofit/>
              </a:bodyPr>
              <a:lstStyle/>
              <a:p>
                <a:pPr marL="0" marR="0" lvl="0" indent="0" algn="ctr" defTabSz="1117344" rtl="0" eaLnBrk="1" fontAlgn="base" latinLnBrk="0" hangingPunct="1">
                  <a:lnSpc>
                    <a:spcPct val="100000"/>
                  </a:lnSpc>
                  <a:spcBef>
                    <a:spcPct val="0"/>
                  </a:spcBef>
                  <a:spcAft>
                    <a:spcPct val="0"/>
                  </a:spcAft>
                  <a:buClrTx/>
                  <a:buSzTx/>
                  <a:buFontTx/>
                  <a:buNone/>
                  <a:tabLst/>
                  <a:defRPr/>
                </a:pPr>
                <a:endParaRPr kumimoji="0" lang="en-US" sz="1664" b="0" i="0" u="none" strike="noStrike" kern="0" cap="none" spc="-61"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grpSp>
        <p:grpSp>
          <p:nvGrpSpPr>
            <p:cNvPr id="71" name="Group 70">
              <a:extLst>
                <a:ext uri="{FF2B5EF4-FFF2-40B4-BE49-F238E27FC236}">
                  <a16:creationId xmlns:a16="http://schemas.microsoft.com/office/drawing/2014/main" id="{CC1918D5-EEDD-4BB4-830B-C7F5F43B81FB}"/>
                </a:ext>
              </a:extLst>
            </p:cNvPr>
            <p:cNvGrpSpPr/>
            <p:nvPr/>
          </p:nvGrpSpPr>
          <p:grpSpPr>
            <a:xfrm>
              <a:off x="9091672" y="2030892"/>
              <a:ext cx="278252" cy="268454"/>
              <a:chOff x="1798889" y="2705663"/>
              <a:chExt cx="272856" cy="263248"/>
            </a:xfrm>
          </p:grpSpPr>
          <p:sp>
            <p:nvSpPr>
              <p:cNvPr id="72" name="Rectangle 71">
                <a:extLst>
                  <a:ext uri="{FF2B5EF4-FFF2-40B4-BE49-F238E27FC236}">
                    <a16:creationId xmlns:a16="http://schemas.microsoft.com/office/drawing/2014/main" id="{AF071914-1306-4365-9925-DED015997B61}"/>
                  </a:ext>
                </a:extLst>
              </p:cNvPr>
              <p:cNvSpPr/>
              <p:nvPr/>
            </p:nvSpPr>
            <p:spPr bwMode="auto">
              <a:xfrm>
                <a:off x="1798889" y="2705663"/>
                <a:ext cx="272856" cy="263248"/>
              </a:xfrm>
              <a:prstGeom prst="rect">
                <a:avLst/>
              </a:prstGeom>
              <a:solidFill>
                <a:schemeClr val="tx2"/>
              </a:solidFill>
              <a:ln w="9525" cap="flat" cmpd="sng" algn="ctr">
                <a:noFill/>
                <a:prstDash val="solid"/>
                <a:headEnd type="none" w="med" len="med"/>
                <a:tailEnd type="none" w="med" len="med"/>
              </a:ln>
              <a:effectLst/>
            </p:spPr>
            <p:txBody>
              <a:bodyPr rot="0" spcFirstLastPara="0" vertOverflow="overflow" horzOverflow="overflow" vert="horz" wrap="square" lIns="95037" tIns="47520" rIns="47520" bIns="95037" numCol="1" spcCol="0" rtlCol="0" fromWordArt="0" anchor="b" anchorCtr="0" forceAA="0" compatLnSpc="1">
                <a:prstTxWarp prst="textNoShape">
                  <a:avLst/>
                </a:prstTxWarp>
                <a:noAutofit/>
              </a:bodyPr>
              <a:lstStyle/>
              <a:p>
                <a:pPr marL="0" marR="0" lvl="0" indent="0" algn="ctr" defTabSz="949835" rtl="0" eaLnBrk="1" fontAlgn="base" latinLnBrk="0" hangingPunct="1">
                  <a:lnSpc>
                    <a:spcPct val="100000"/>
                  </a:lnSpc>
                  <a:spcBef>
                    <a:spcPct val="0"/>
                  </a:spcBef>
                  <a:spcAft>
                    <a:spcPct val="0"/>
                  </a:spcAft>
                  <a:buClrTx/>
                  <a:buSzTx/>
                  <a:buFontTx/>
                  <a:buNone/>
                  <a:tabLst/>
                  <a:defRPr/>
                </a:pPr>
                <a:endParaRPr kumimoji="0" lang="en-US" sz="1248" b="0" i="0" u="none" strike="noStrike" kern="0" cap="none" spc="-52" normalizeH="0" baseline="0" noProof="0">
                  <a:ln>
                    <a:noFill/>
                  </a:ln>
                  <a:solidFill>
                    <a:prstClr val="black"/>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73" name="Frame 5">
                <a:extLst>
                  <a:ext uri="{FF2B5EF4-FFF2-40B4-BE49-F238E27FC236}">
                    <a16:creationId xmlns:a16="http://schemas.microsoft.com/office/drawing/2014/main" id="{89A09A58-2F69-4910-8989-F4C988BA412D}"/>
                  </a:ext>
                </a:extLst>
              </p:cNvPr>
              <p:cNvSpPr>
                <a:spLocks noChangeAspect="1"/>
              </p:cNvSpPr>
              <p:nvPr/>
            </p:nvSpPr>
            <p:spPr bwMode="auto">
              <a:xfrm>
                <a:off x="1833662" y="2735291"/>
                <a:ext cx="204046" cy="203992"/>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11803" tIns="55901" rIns="55901" bIns="111803" numCol="1" spcCol="0" rtlCol="0" fromWordArt="0" anchor="b" anchorCtr="0" forceAA="0" compatLnSpc="1">
                <a:prstTxWarp prst="textNoShape">
                  <a:avLst/>
                </a:prstTxWarp>
                <a:noAutofit/>
              </a:bodyPr>
              <a:lstStyle/>
              <a:p>
                <a:pPr marL="0" marR="0" lvl="0" indent="0" algn="ctr" defTabSz="1117344" rtl="0" eaLnBrk="1" fontAlgn="base" latinLnBrk="0" hangingPunct="1">
                  <a:lnSpc>
                    <a:spcPct val="100000"/>
                  </a:lnSpc>
                  <a:spcBef>
                    <a:spcPct val="0"/>
                  </a:spcBef>
                  <a:spcAft>
                    <a:spcPct val="0"/>
                  </a:spcAft>
                  <a:buClrTx/>
                  <a:buSzTx/>
                  <a:buFontTx/>
                  <a:buNone/>
                  <a:tabLst/>
                  <a:defRPr/>
                </a:pPr>
                <a:endParaRPr kumimoji="0" lang="en-US" sz="1664" b="0" i="0" u="none" strike="noStrike" kern="0" cap="none" spc="-61"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grpSp>
        <p:grpSp>
          <p:nvGrpSpPr>
            <p:cNvPr id="74" name="Group 73">
              <a:extLst>
                <a:ext uri="{FF2B5EF4-FFF2-40B4-BE49-F238E27FC236}">
                  <a16:creationId xmlns:a16="http://schemas.microsoft.com/office/drawing/2014/main" id="{B214B802-AE3D-4427-B987-DE7356CF8E1F}"/>
                </a:ext>
              </a:extLst>
            </p:cNvPr>
            <p:cNvGrpSpPr/>
            <p:nvPr/>
          </p:nvGrpSpPr>
          <p:grpSpPr>
            <a:xfrm>
              <a:off x="9429525" y="2030892"/>
              <a:ext cx="278252" cy="268454"/>
              <a:chOff x="1798889" y="2705663"/>
              <a:chExt cx="272856" cy="263248"/>
            </a:xfrm>
          </p:grpSpPr>
          <p:sp>
            <p:nvSpPr>
              <p:cNvPr id="75" name="Rectangle 74">
                <a:extLst>
                  <a:ext uri="{FF2B5EF4-FFF2-40B4-BE49-F238E27FC236}">
                    <a16:creationId xmlns:a16="http://schemas.microsoft.com/office/drawing/2014/main" id="{0D4F009B-2C64-49EA-94D9-5A4F648118BB}"/>
                  </a:ext>
                </a:extLst>
              </p:cNvPr>
              <p:cNvSpPr/>
              <p:nvPr/>
            </p:nvSpPr>
            <p:spPr bwMode="auto">
              <a:xfrm>
                <a:off x="1798889" y="2705663"/>
                <a:ext cx="272856" cy="263248"/>
              </a:xfrm>
              <a:prstGeom prst="rect">
                <a:avLst/>
              </a:prstGeom>
              <a:solidFill>
                <a:schemeClr val="tx2"/>
              </a:solidFill>
              <a:ln w="9525" cap="flat" cmpd="sng" algn="ctr">
                <a:noFill/>
                <a:prstDash val="solid"/>
                <a:headEnd type="none" w="med" len="med"/>
                <a:tailEnd type="none" w="med" len="med"/>
              </a:ln>
              <a:effectLst/>
            </p:spPr>
            <p:txBody>
              <a:bodyPr rot="0" spcFirstLastPara="0" vertOverflow="overflow" horzOverflow="overflow" vert="horz" wrap="square" lIns="95037" tIns="47520" rIns="47520" bIns="95037" numCol="1" spcCol="0" rtlCol="0" fromWordArt="0" anchor="b" anchorCtr="0" forceAA="0" compatLnSpc="1">
                <a:prstTxWarp prst="textNoShape">
                  <a:avLst/>
                </a:prstTxWarp>
                <a:noAutofit/>
              </a:bodyPr>
              <a:lstStyle/>
              <a:p>
                <a:pPr marL="0" marR="0" lvl="0" indent="0" algn="ctr" defTabSz="949835" rtl="0" eaLnBrk="1" fontAlgn="base" latinLnBrk="0" hangingPunct="1">
                  <a:lnSpc>
                    <a:spcPct val="100000"/>
                  </a:lnSpc>
                  <a:spcBef>
                    <a:spcPct val="0"/>
                  </a:spcBef>
                  <a:spcAft>
                    <a:spcPct val="0"/>
                  </a:spcAft>
                  <a:buClrTx/>
                  <a:buSzTx/>
                  <a:buFontTx/>
                  <a:buNone/>
                  <a:tabLst/>
                  <a:defRPr/>
                </a:pPr>
                <a:endParaRPr kumimoji="0" lang="en-US" sz="1248" b="0" i="0" u="none" strike="noStrike" kern="0" cap="none" spc="-52" normalizeH="0" baseline="0" noProof="0">
                  <a:ln>
                    <a:noFill/>
                  </a:ln>
                  <a:solidFill>
                    <a:prstClr val="black"/>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76" name="Frame 5">
                <a:extLst>
                  <a:ext uri="{FF2B5EF4-FFF2-40B4-BE49-F238E27FC236}">
                    <a16:creationId xmlns:a16="http://schemas.microsoft.com/office/drawing/2014/main" id="{BDAD7ED6-B77B-496A-8184-CA9A1BA3A65C}"/>
                  </a:ext>
                </a:extLst>
              </p:cNvPr>
              <p:cNvSpPr>
                <a:spLocks noChangeAspect="1"/>
              </p:cNvSpPr>
              <p:nvPr/>
            </p:nvSpPr>
            <p:spPr bwMode="auto">
              <a:xfrm>
                <a:off x="1833662" y="2735291"/>
                <a:ext cx="204046" cy="203992"/>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11803" tIns="55901" rIns="55901" bIns="111803" numCol="1" spcCol="0" rtlCol="0" fromWordArt="0" anchor="b" anchorCtr="0" forceAA="0" compatLnSpc="1">
                <a:prstTxWarp prst="textNoShape">
                  <a:avLst/>
                </a:prstTxWarp>
                <a:noAutofit/>
              </a:bodyPr>
              <a:lstStyle/>
              <a:p>
                <a:pPr marL="0" marR="0" lvl="0" indent="0" algn="ctr" defTabSz="1117344" rtl="0" eaLnBrk="1" fontAlgn="base" latinLnBrk="0" hangingPunct="1">
                  <a:lnSpc>
                    <a:spcPct val="100000"/>
                  </a:lnSpc>
                  <a:spcBef>
                    <a:spcPct val="0"/>
                  </a:spcBef>
                  <a:spcAft>
                    <a:spcPct val="0"/>
                  </a:spcAft>
                  <a:buClrTx/>
                  <a:buSzTx/>
                  <a:buFontTx/>
                  <a:buNone/>
                  <a:tabLst/>
                  <a:defRPr/>
                </a:pPr>
                <a:endParaRPr kumimoji="0" lang="en-US" sz="1664" b="0" i="0" u="none" strike="noStrike" kern="0" cap="none" spc="-61"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grpSp>
        <p:sp>
          <p:nvSpPr>
            <p:cNvPr id="77" name="Freeform: Shape 117">
              <a:extLst>
                <a:ext uri="{FF2B5EF4-FFF2-40B4-BE49-F238E27FC236}">
                  <a16:creationId xmlns:a16="http://schemas.microsoft.com/office/drawing/2014/main" id="{22C54C62-FDDE-49DF-B6FC-56204016BFA7}"/>
                </a:ext>
              </a:extLst>
            </p:cNvPr>
            <p:cNvSpPr/>
            <p:nvPr/>
          </p:nvSpPr>
          <p:spPr>
            <a:xfrm>
              <a:off x="8853889" y="2836175"/>
              <a:ext cx="372993" cy="652739"/>
            </a:xfrm>
            <a:custGeom>
              <a:avLst/>
              <a:gdLst/>
              <a:ahLst/>
              <a:cxnLst/>
              <a:rect l="0" t="0" r="0" b="0"/>
              <a:pathLst>
                <a:path w="1583471" h="2626245">
                  <a:moveTo>
                    <a:pt x="808402" y="1158638"/>
                  </a:moveTo>
                  <a:cubicBezTo>
                    <a:pt x="615295" y="1158638"/>
                    <a:pt x="460810" y="1004153"/>
                    <a:pt x="460810" y="811047"/>
                  </a:cubicBezTo>
                  <a:cubicBezTo>
                    <a:pt x="460810" y="617940"/>
                    <a:pt x="615295" y="463455"/>
                    <a:pt x="808402" y="463455"/>
                  </a:cubicBezTo>
                  <a:cubicBezTo>
                    <a:pt x="1001508" y="463455"/>
                    <a:pt x="1155993" y="617940"/>
                    <a:pt x="1155993" y="811047"/>
                  </a:cubicBezTo>
                  <a:cubicBezTo>
                    <a:pt x="1155993" y="1004153"/>
                    <a:pt x="1001508" y="1158638"/>
                    <a:pt x="808402" y="1158638"/>
                  </a:cubicBezTo>
                  <a:close/>
                  <a:moveTo>
                    <a:pt x="808402" y="0"/>
                  </a:moveTo>
                  <a:cubicBezTo>
                    <a:pt x="541915" y="0"/>
                    <a:pt x="290877" y="131312"/>
                    <a:pt x="140254" y="355316"/>
                  </a:cubicBezTo>
                  <a:cubicBezTo>
                    <a:pt x="-10369" y="575457"/>
                    <a:pt x="-41266" y="857392"/>
                    <a:pt x="55287" y="1108430"/>
                  </a:cubicBezTo>
                  <a:lnTo>
                    <a:pt x="422189" y="1919477"/>
                  </a:lnTo>
                  <a:lnTo>
                    <a:pt x="738883" y="2583763"/>
                  </a:lnTo>
                  <a:cubicBezTo>
                    <a:pt x="750470" y="2610797"/>
                    <a:pt x="777505" y="2626246"/>
                    <a:pt x="808402" y="2626246"/>
                  </a:cubicBezTo>
                  <a:cubicBezTo>
                    <a:pt x="839299" y="2626246"/>
                    <a:pt x="866333" y="2610797"/>
                    <a:pt x="877920" y="2583763"/>
                  </a:cubicBezTo>
                  <a:lnTo>
                    <a:pt x="1194614" y="1919477"/>
                  </a:lnTo>
                  <a:lnTo>
                    <a:pt x="1561516" y="1108430"/>
                  </a:lnTo>
                  <a:cubicBezTo>
                    <a:pt x="1658069" y="857392"/>
                    <a:pt x="1627172" y="575457"/>
                    <a:pt x="1476550" y="355316"/>
                  </a:cubicBezTo>
                  <a:cubicBezTo>
                    <a:pt x="1325927" y="131312"/>
                    <a:pt x="1074888" y="0"/>
                    <a:pt x="808402" y="0"/>
                  </a:cubicBezTo>
                  <a:close/>
                </a:path>
              </a:pathLst>
            </a:custGeom>
            <a:solidFill>
              <a:schemeClr val="accent1"/>
            </a:solidFill>
            <a:ln w="15875" cap="flat">
              <a:noFill/>
              <a:prstDash val="solid"/>
              <a:miter/>
            </a:ln>
          </p:spPr>
          <p:txBody>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73" b="0" i="0" u="none" strike="noStrike" kern="1200" cap="none" spc="0" normalizeH="0" baseline="0" noProof="0">
                <a:ln>
                  <a:noFill/>
                </a:ln>
                <a:solidFill>
                  <a:srgbClr val="353535"/>
                </a:solidFill>
                <a:effectLst/>
                <a:uLnTx/>
                <a:uFillTx/>
                <a:latin typeface="Segoe UI"/>
                <a:ea typeface="+mn-ea"/>
                <a:cs typeface="+mn-cs"/>
              </a:endParaRPr>
            </a:p>
          </p:txBody>
        </p:sp>
        <p:cxnSp>
          <p:nvCxnSpPr>
            <p:cNvPr id="78" name="Straight Arrow Connector 77">
              <a:extLst>
                <a:ext uri="{FF2B5EF4-FFF2-40B4-BE49-F238E27FC236}">
                  <a16:creationId xmlns:a16="http://schemas.microsoft.com/office/drawing/2014/main" id="{3C714D1D-F9A2-4F6F-9FEF-EA5F540BB655}"/>
                </a:ext>
              </a:extLst>
            </p:cNvPr>
            <p:cNvCxnSpPr>
              <a:cxnSpLocks/>
            </p:cNvCxnSpPr>
            <p:nvPr/>
          </p:nvCxnSpPr>
          <p:spPr>
            <a:xfrm flipV="1">
              <a:off x="9131180" y="1628813"/>
              <a:ext cx="0" cy="310080"/>
            </a:xfrm>
            <a:prstGeom prst="straightConnector1">
              <a:avLst/>
            </a:prstGeom>
            <a:ln w="22225">
              <a:solidFill>
                <a:schemeClr val="tx1"/>
              </a:solidFill>
              <a:prstDash val="sysDot"/>
              <a:headEnd type="none"/>
              <a:tailEnd type="arrow" w="sm" len="sm"/>
            </a:ln>
          </p:spPr>
          <p:style>
            <a:lnRef idx="1">
              <a:schemeClr val="accent1"/>
            </a:lnRef>
            <a:fillRef idx="0">
              <a:schemeClr val="accent1"/>
            </a:fillRef>
            <a:effectRef idx="0">
              <a:schemeClr val="accent1"/>
            </a:effectRef>
            <a:fontRef idx="minor">
              <a:schemeClr val="tx1"/>
            </a:fontRef>
          </p:style>
        </p:cxnSp>
        <p:grpSp>
          <p:nvGrpSpPr>
            <p:cNvPr id="79" name="Group 78">
              <a:extLst>
                <a:ext uri="{FF2B5EF4-FFF2-40B4-BE49-F238E27FC236}">
                  <a16:creationId xmlns:a16="http://schemas.microsoft.com/office/drawing/2014/main" id="{9F5BE3C6-7DEF-438A-B3A6-41F2754F9393}"/>
                </a:ext>
              </a:extLst>
            </p:cNvPr>
            <p:cNvGrpSpPr/>
            <p:nvPr/>
          </p:nvGrpSpPr>
          <p:grpSpPr>
            <a:xfrm>
              <a:off x="8428236" y="2034612"/>
              <a:ext cx="278252" cy="268454"/>
              <a:chOff x="1798889" y="2705663"/>
              <a:chExt cx="272856" cy="263248"/>
            </a:xfrm>
          </p:grpSpPr>
          <p:sp>
            <p:nvSpPr>
              <p:cNvPr id="80" name="Rectangle 79">
                <a:extLst>
                  <a:ext uri="{FF2B5EF4-FFF2-40B4-BE49-F238E27FC236}">
                    <a16:creationId xmlns:a16="http://schemas.microsoft.com/office/drawing/2014/main" id="{21BA3B4B-9C29-4769-8425-DF404B0AB587}"/>
                  </a:ext>
                </a:extLst>
              </p:cNvPr>
              <p:cNvSpPr/>
              <p:nvPr/>
            </p:nvSpPr>
            <p:spPr bwMode="auto">
              <a:xfrm>
                <a:off x="1798889" y="2705663"/>
                <a:ext cx="272856" cy="263248"/>
              </a:xfrm>
              <a:prstGeom prst="rect">
                <a:avLst/>
              </a:prstGeom>
              <a:solidFill>
                <a:schemeClr val="tx2"/>
              </a:solidFill>
              <a:ln w="9525" cap="flat" cmpd="sng" algn="ctr">
                <a:noFill/>
                <a:prstDash val="solid"/>
                <a:headEnd type="none" w="med" len="med"/>
                <a:tailEnd type="none" w="med" len="med"/>
              </a:ln>
              <a:effectLst/>
            </p:spPr>
            <p:txBody>
              <a:bodyPr rot="0" spcFirstLastPara="0" vertOverflow="overflow" horzOverflow="overflow" vert="horz" wrap="square" lIns="95037" tIns="47520" rIns="47520" bIns="95037" numCol="1" spcCol="0" rtlCol="0" fromWordArt="0" anchor="b" anchorCtr="0" forceAA="0" compatLnSpc="1">
                <a:prstTxWarp prst="textNoShape">
                  <a:avLst/>
                </a:prstTxWarp>
                <a:noAutofit/>
              </a:bodyPr>
              <a:lstStyle/>
              <a:p>
                <a:pPr marL="0" marR="0" lvl="0" indent="0" algn="ctr" defTabSz="949835" rtl="0" eaLnBrk="1" fontAlgn="base" latinLnBrk="0" hangingPunct="1">
                  <a:lnSpc>
                    <a:spcPct val="100000"/>
                  </a:lnSpc>
                  <a:spcBef>
                    <a:spcPct val="0"/>
                  </a:spcBef>
                  <a:spcAft>
                    <a:spcPct val="0"/>
                  </a:spcAft>
                  <a:buClrTx/>
                  <a:buSzTx/>
                  <a:buFontTx/>
                  <a:buNone/>
                  <a:tabLst/>
                  <a:defRPr/>
                </a:pPr>
                <a:endParaRPr kumimoji="0" lang="en-US" sz="1248" b="0" i="0" u="none" strike="noStrike" kern="0" cap="none" spc="-52" normalizeH="0" baseline="0" noProof="0">
                  <a:ln>
                    <a:noFill/>
                  </a:ln>
                  <a:solidFill>
                    <a:prstClr val="black"/>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81" name="Frame 5">
                <a:extLst>
                  <a:ext uri="{FF2B5EF4-FFF2-40B4-BE49-F238E27FC236}">
                    <a16:creationId xmlns:a16="http://schemas.microsoft.com/office/drawing/2014/main" id="{F2F57FE4-A5EF-4CA8-B4ED-0A712D1A6AAF}"/>
                  </a:ext>
                </a:extLst>
              </p:cNvPr>
              <p:cNvSpPr>
                <a:spLocks noChangeAspect="1"/>
              </p:cNvSpPr>
              <p:nvPr/>
            </p:nvSpPr>
            <p:spPr bwMode="auto">
              <a:xfrm>
                <a:off x="1833662" y="2735291"/>
                <a:ext cx="204046" cy="203992"/>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11803" tIns="55901" rIns="55901" bIns="111803" numCol="1" spcCol="0" rtlCol="0" fromWordArt="0" anchor="b" anchorCtr="0" forceAA="0" compatLnSpc="1">
                <a:prstTxWarp prst="textNoShape">
                  <a:avLst/>
                </a:prstTxWarp>
                <a:noAutofit/>
              </a:bodyPr>
              <a:lstStyle/>
              <a:p>
                <a:pPr marL="0" marR="0" lvl="0" indent="0" algn="ctr" defTabSz="1117344" rtl="0" eaLnBrk="1" fontAlgn="base" latinLnBrk="0" hangingPunct="1">
                  <a:lnSpc>
                    <a:spcPct val="100000"/>
                  </a:lnSpc>
                  <a:spcBef>
                    <a:spcPct val="0"/>
                  </a:spcBef>
                  <a:spcAft>
                    <a:spcPct val="0"/>
                  </a:spcAft>
                  <a:buClrTx/>
                  <a:buSzTx/>
                  <a:buFontTx/>
                  <a:buNone/>
                  <a:tabLst/>
                  <a:defRPr/>
                </a:pPr>
                <a:endParaRPr kumimoji="0" lang="en-US" sz="1664" b="0" i="0" u="none" strike="noStrike" kern="0" cap="none" spc="-61"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grpSp>
        <p:grpSp>
          <p:nvGrpSpPr>
            <p:cNvPr id="82" name="Group 81">
              <a:extLst>
                <a:ext uri="{FF2B5EF4-FFF2-40B4-BE49-F238E27FC236}">
                  <a16:creationId xmlns:a16="http://schemas.microsoft.com/office/drawing/2014/main" id="{0ECBADAB-45B1-4FC9-81F5-E196C5390C45}"/>
                </a:ext>
              </a:extLst>
            </p:cNvPr>
            <p:cNvGrpSpPr/>
            <p:nvPr/>
          </p:nvGrpSpPr>
          <p:grpSpPr>
            <a:xfrm>
              <a:off x="8762144" y="2034860"/>
              <a:ext cx="278252" cy="268454"/>
              <a:chOff x="1798889" y="2705663"/>
              <a:chExt cx="272856" cy="263248"/>
            </a:xfrm>
          </p:grpSpPr>
          <p:sp>
            <p:nvSpPr>
              <p:cNvPr id="83" name="Rectangle 82">
                <a:extLst>
                  <a:ext uri="{FF2B5EF4-FFF2-40B4-BE49-F238E27FC236}">
                    <a16:creationId xmlns:a16="http://schemas.microsoft.com/office/drawing/2014/main" id="{C0E14637-311D-4C3E-9B10-6863C8882B47}"/>
                  </a:ext>
                </a:extLst>
              </p:cNvPr>
              <p:cNvSpPr/>
              <p:nvPr/>
            </p:nvSpPr>
            <p:spPr bwMode="auto">
              <a:xfrm>
                <a:off x="1798889" y="2705663"/>
                <a:ext cx="272856" cy="263248"/>
              </a:xfrm>
              <a:prstGeom prst="rect">
                <a:avLst/>
              </a:prstGeom>
              <a:solidFill>
                <a:schemeClr val="tx2"/>
              </a:solidFill>
              <a:ln w="9525" cap="flat" cmpd="sng" algn="ctr">
                <a:noFill/>
                <a:prstDash val="solid"/>
                <a:headEnd type="none" w="med" len="med"/>
                <a:tailEnd type="none" w="med" len="med"/>
              </a:ln>
              <a:effectLst/>
            </p:spPr>
            <p:txBody>
              <a:bodyPr rot="0" spcFirstLastPara="0" vertOverflow="overflow" horzOverflow="overflow" vert="horz" wrap="square" lIns="95037" tIns="47520" rIns="47520" bIns="95037" numCol="1" spcCol="0" rtlCol="0" fromWordArt="0" anchor="b" anchorCtr="0" forceAA="0" compatLnSpc="1">
                <a:prstTxWarp prst="textNoShape">
                  <a:avLst/>
                </a:prstTxWarp>
                <a:noAutofit/>
              </a:bodyPr>
              <a:lstStyle/>
              <a:p>
                <a:pPr marL="0" marR="0" lvl="0" indent="0" algn="ctr" defTabSz="949835" rtl="0" eaLnBrk="1" fontAlgn="base" latinLnBrk="0" hangingPunct="1">
                  <a:lnSpc>
                    <a:spcPct val="100000"/>
                  </a:lnSpc>
                  <a:spcBef>
                    <a:spcPct val="0"/>
                  </a:spcBef>
                  <a:spcAft>
                    <a:spcPct val="0"/>
                  </a:spcAft>
                  <a:buClrTx/>
                  <a:buSzTx/>
                  <a:buFontTx/>
                  <a:buNone/>
                  <a:tabLst/>
                  <a:defRPr/>
                </a:pPr>
                <a:endParaRPr kumimoji="0" lang="en-US" sz="1248" b="0" i="0" u="none" strike="noStrike" kern="0" cap="none" spc="-52" normalizeH="0" baseline="0" noProof="0">
                  <a:ln>
                    <a:noFill/>
                  </a:ln>
                  <a:solidFill>
                    <a:prstClr val="black"/>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84" name="Frame 5">
                <a:extLst>
                  <a:ext uri="{FF2B5EF4-FFF2-40B4-BE49-F238E27FC236}">
                    <a16:creationId xmlns:a16="http://schemas.microsoft.com/office/drawing/2014/main" id="{A51084F0-FE97-4ECF-B104-CDE16658DE5B}"/>
                  </a:ext>
                </a:extLst>
              </p:cNvPr>
              <p:cNvSpPr>
                <a:spLocks noChangeAspect="1"/>
              </p:cNvSpPr>
              <p:nvPr/>
            </p:nvSpPr>
            <p:spPr bwMode="auto">
              <a:xfrm>
                <a:off x="1833662" y="2735291"/>
                <a:ext cx="204046" cy="203992"/>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11803" tIns="55901" rIns="55901" bIns="111803" numCol="1" spcCol="0" rtlCol="0" fromWordArt="0" anchor="b" anchorCtr="0" forceAA="0" compatLnSpc="1">
                <a:prstTxWarp prst="textNoShape">
                  <a:avLst/>
                </a:prstTxWarp>
                <a:noAutofit/>
              </a:bodyPr>
              <a:lstStyle/>
              <a:p>
                <a:pPr marL="0" marR="0" lvl="0" indent="0" algn="ctr" defTabSz="1117344" rtl="0" eaLnBrk="1" fontAlgn="base" latinLnBrk="0" hangingPunct="1">
                  <a:lnSpc>
                    <a:spcPct val="100000"/>
                  </a:lnSpc>
                  <a:spcBef>
                    <a:spcPct val="0"/>
                  </a:spcBef>
                  <a:spcAft>
                    <a:spcPct val="0"/>
                  </a:spcAft>
                  <a:buClrTx/>
                  <a:buSzTx/>
                  <a:buFontTx/>
                  <a:buNone/>
                  <a:tabLst/>
                  <a:defRPr/>
                </a:pPr>
                <a:endParaRPr kumimoji="0" lang="en-US" sz="1664" b="0" i="0" u="none" strike="noStrike" kern="0" cap="none" spc="-61"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grpSp>
        <p:grpSp>
          <p:nvGrpSpPr>
            <p:cNvPr id="85" name="Group 84">
              <a:extLst>
                <a:ext uri="{FF2B5EF4-FFF2-40B4-BE49-F238E27FC236}">
                  <a16:creationId xmlns:a16="http://schemas.microsoft.com/office/drawing/2014/main" id="{1C381F49-0760-45B4-B81B-5E985603C101}"/>
                </a:ext>
              </a:extLst>
            </p:cNvPr>
            <p:cNvGrpSpPr/>
            <p:nvPr/>
          </p:nvGrpSpPr>
          <p:grpSpPr>
            <a:xfrm>
              <a:off x="9091672" y="2030892"/>
              <a:ext cx="278252" cy="268454"/>
              <a:chOff x="1798889" y="2705663"/>
              <a:chExt cx="272856" cy="263248"/>
            </a:xfrm>
          </p:grpSpPr>
          <p:sp>
            <p:nvSpPr>
              <p:cNvPr id="86" name="Rectangle 85">
                <a:extLst>
                  <a:ext uri="{FF2B5EF4-FFF2-40B4-BE49-F238E27FC236}">
                    <a16:creationId xmlns:a16="http://schemas.microsoft.com/office/drawing/2014/main" id="{1E9B46AA-7FFE-4941-B672-7B530121EE10}"/>
                  </a:ext>
                </a:extLst>
              </p:cNvPr>
              <p:cNvSpPr/>
              <p:nvPr/>
            </p:nvSpPr>
            <p:spPr bwMode="auto">
              <a:xfrm>
                <a:off x="1798889" y="2705663"/>
                <a:ext cx="272856" cy="263248"/>
              </a:xfrm>
              <a:prstGeom prst="rect">
                <a:avLst/>
              </a:prstGeom>
              <a:solidFill>
                <a:schemeClr val="tx2"/>
              </a:solidFill>
              <a:ln w="9525" cap="flat" cmpd="sng" algn="ctr">
                <a:noFill/>
                <a:prstDash val="solid"/>
                <a:headEnd type="none" w="med" len="med"/>
                <a:tailEnd type="none" w="med" len="med"/>
              </a:ln>
              <a:effectLst/>
            </p:spPr>
            <p:txBody>
              <a:bodyPr rot="0" spcFirstLastPara="0" vertOverflow="overflow" horzOverflow="overflow" vert="horz" wrap="square" lIns="95037" tIns="47520" rIns="47520" bIns="95037" numCol="1" spcCol="0" rtlCol="0" fromWordArt="0" anchor="b" anchorCtr="0" forceAA="0" compatLnSpc="1">
                <a:prstTxWarp prst="textNoShape">
                  <a:avLst/>
                </a:prstTxWarp>
                <a:noAutofit/>
              </a:bodyPr>
              <a:lstStyle/>
              <a:p>
                <a:pPr marL="0" marR="0" lvl="0" indent="0" algn="ctr" defTabSz="949835" rtl="0" eaLnBrk="1" fontAlgn="base" latinLnBrk="0" hangingPunct="1">
                  <a:lnSpc>
                    <a:spcPct val="100000"/>
                  </a:lnSpc>
                  <a:spcBef>
                    <a:spcPct val="0"/>
                  </a:spcBef>
                  <a:spcAft>
                    <a:spcPct val="0"/>
                  </a:spcAft>
                  <a:buClrTx/>
                  <a:buSzTx/>
                  <a:buFontTx/>
                  <a:buNone/>
                  <a:tabLst/>
                  <a:defRPr/>
                </a:pPr>
                <a:endParaRPr kumimoji="0" lang="en-US" sz="1248" b="0" i="0" u="none" strike="noStrike" kern="0" cap="none" spc="-52" normalizeH="0" baseline="0" noProof="0">
                  <a:ln>
                    <a:noFill/>
                  </a:ln>
                  <a:solidFill>
                    <a:prstClr val="black"/>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87" name="Frame 5">
                <a:extLst>
                  <a:ext uri="{FF2B5EF4-FFF2-40B4-BE49-F238E27FC236}">
                    <a16:creationId xmlns:a16="http://schemas.microsoft.com/office/drawing/2014/main" id="{10D2AE45-8C00-4D13-83DF-4CE9D0E524EF}"/>
                  </a:ext>
                </a:extLst>
              </p:cNvPr>
              <p:cNvSpPr>
                <a:spLocks noChangeAspect="1"/>
              </p:cNvSpPr>
              <p:nvPr/>
            </p:nvSpPr>
            <p:spPr bwMode="auto">
              <a:xfrm>
                <a:off x="1833662" y="2735291"/>
                <a:ext cx="204046" cy="203992"/>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11803" tIns="55901" rIns="55901" bIns="111803" numCol="1" spcCol="0" rtlCol="0" fromWordArt="0" anchor="b" anchorCtr="0" forceAA="0" compatLnSpc="1">
                <a:prstTxWarp prst="textNoShape">
                  <a:avLst/>
                </a:prstTxWarp>
                <a:noAutofit/>
              </a:bodyPr>
              <a:lstStyle/>
              <a:p>
                <a:pPr marL="0" marR="0" lvl="0" indent="0" algn="ctr" defTabSz="1117344" rtl="0" eaLnBrk="1" fontAlgn="base" latinLnBrk="0" hangingPunct="1">
                  <a:lnSpc>
                    <a:spcPct val="100000"/>
                  </a:lnSpc>
                  <a:spcBef>
                    <a:spcPct val="0"/>
                  </a:spcBef>
                  <a:spcAft>
                    <a:spcPct val="0"/>
                  </a:spcAft>
                  <a:buClrTx/>
                  <a:buSzTx/>
                  <a:buFontTx/>
                  <a:buNone/>
                  <a:tabLst/>
                  <a:defRPr/>
                </a:pPr>
                <a:endParaRPr kumimoji="0" lang="en-US" sz="1664" b="0" i="0" u="none" strike="noStrike" kern="0" cap="none" spc="-61"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grpSp>
        <p:grpSp>
          <p:nvGrpSpPr>
            <p:cNvPr id="88" name="Group 87">
              <a:extLst>
                <a:ext uri="{FF2B5EF4-FFF2-40B4-BE49-F238E27FC236}">
                  <a16:creationId xmlns:a16="http://schemas.microsoft.com/office/drawing/2014/main" id="{2828C99F-879D-406E-9E62-4F27747043DB}"/>
                </a:ext>
              </a:extLst>
            </p:cNvPr>
            <p:cNvGrpSpPr/>
            <p:nvPr/>
          </p:nvGrpSpPr>
          <p:grpSpPr>
            <a:xfrm>
              <a:off x="9429525" y="2030892"/>
              <a:ext cx="278252" cy="268454"/>
              <a:chOff x="1798889" y="2705663"/>
              <a:chExt cx="272856" cy="263248"/>
            </a:xfrm>
          </p:grpSpPr>
          <p:sp>
            <p:nvSpPr>
              <p:cNvPr id="89" name="Rectangle 88">
                <a:extLst>
                  <a:ext uri="{FF2B5EF4-FFF2-40B4-BE49-F238E27FC236}">
                    <a16:creationId xmlns:a16="http://schemas.microsoft.com/office/drawing/2014/main" id="{8CDF54D4-9899-4B0E-80E1-9B37F101786B}"/>
                  </a:ext>
                </a:extLst>
              </p:cNvPr>
              <p:cNvSpPr/>
              <p:nvPr/>
            </p:nvSpPr>
            <p:spPr bwMode="auto">
              <a:xfrm>
                <a:off x="1798889" y="2705663"/>
                <a:ext cx="272856" cy="263248"/>
              </a:xfrm>
              <a:prstGeom prst="rect">
                <a:avLst/>
              </a:prstGeom>
              <a:solidFill>
                <a:schemeClr val="tx2"/>
              </a:solidFill>
              <a:ln w="9525" cap="flat" cmpd="sng" algn="ctr">
                <a:noFill/>
                <a:prstDash val="solid"/>
                <a:headEnd type="none" w="med" len="med"/>
                <a:tailEnd type="none" w="med" len="med"/>
              </a:ln>
              <a:effectLst/>
            </p:spPr>
            <p:txBody>
              <a:bodyPr rot="0" spcFirstLastPara="0" vertOverflow="overflow" horzOverflow="overflow" vert="horz" wrap="square" lIns="95037" tIns="47520" rIns="47520" bIns="95037" numCol="1" spcCol="0" rtlCol="0" fromWordArt="0" anchor="b" anchorCtr="0" forceAA="0" compatLnSpc="1">
                <a:prstTxWarp prst="textNoShape">
                  <a:avLst/>
                </a:prstTxWarp>
                <a:noAutofit/>
              </a:bodyPr>
              <a:lstStyle/>
              <a:p>
                <a:pPr marL="0" marR="0" lvl="0" indent="0" algn="ctr" defTabSz="949835" rtl="0" eaLnBrk="1" fontAlgn="base" latinLnBrk="0" hangingPunct="1">
                  <a:lnSpc>
                    <a:spcPct val="100000"/>
                  </a:lnSpc>
                  <a:spcBef>
                    <a:spcPct val="0"/>
                  </a:spcBef>
                  <a:spcAft>
                    <a:spcPct val="0"/>
                  </a:spcAft>
                  <a:buClrTx/>
                  <a:buSzTx/>
                  <a:buFontTx/>
                  <a:buNone/>
                  <a:tabLst/>
                  <a:defRPr/>
                </a:pPr>
                <a:endParaRPr kumimoji="0" lang="en-US" sz="1248" b="0" i="0" u="none" strike="noStrike" kern="0" cap="none" spc="-52" normalizeH="0" baseline="0" noProof="0">
                  <a:ln>
                    <a:noFill/>
                  </a:ln>
                  <a:solidFill>
                    <a:prstClr val="black"/>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90" name="Frame 5">
                <a:extLst>
                  <a:ext uri="{FF2B5EF4-FFF2-40B4-BE49-F238E27FC236}">
                    <a16:creationId xmlns:a16="http://schemas.microsoft.com/office/drawing/2014/main" id="{030AF3C4-2917-47E7-8426-E4C9FE0275CB}"/>
                  </a:ext>
                </a:extLst>
              </p:cNvPr>
              <p:cNvSpPr>
                <a:spLocks noChangeAspect="1"/>
              </p:cNvSpPr>
              <p:nvPr/>
            </p:nvSpPr>
            <p:spPr bwMode="auto">
              <a:xfrm>
                <a:off x="1833662" y="2735291"/>
                <a:ext cx="204046" cy="203992"/>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11803" tIns="55901" rIns="55901" bIns="111803" numCol="1" spcCol="0" rtlCol="0" fromWordArt="0" anchor="b" anchorCtr="0" forceAA="0" compatLnSpc="1">
                <a:prstTxWarp prst="textNoShape">
                  <a:avLst/>
                </a:prstTxWarp>
                <a:noAutofit/>
              </a:bodyPr>
              <a:lstStyle/>
              <a:p>
                <a:pPr marL="0" marR="0" lvl="0" indent="0" algn="ctr" defTabSz="1117344" rtl="0" eaLnBrk="1" fontAlgn="base" latinLnBrk="0" hangingPunct="1">
                  <a:lnSpc>
                    <a:spcPct val="100000"/>
                  </a:lnSpc>
                  <a:spcBef>
                    <a:spcPct val="0"/>
                  </a:spcBef>
                  <a:spcAft>
                    <a:spcPct val="0"/>
                  </a:spcAft>
                  <a:buClrTx/>
                  <a:buSzTx/>
                  <a:buFontTx/>
                  <a:buNone/>
                  <a:tabLst/>
                  <a:defRPr/>
                </a:pPr>
                <a:endParaRPr kumimoji="0" lang="en-US" sz="1664" b="0" i="0" u="none" strike="noStrike" kern="0" cap="none" spc="-61"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grpSp>
        <p:cxnSp>
          <p:nvCxnSpPr>
            <p:cNvPr id="91" name="Straight Arrow Connector 90">
              <a:extLst>
                <a:ext uri="{FF2B5EF4-FFF2-40B4-BE49-F238E27FC236}">
                  <a16:creationId xmlns:a16="http://schemas.microsoft.com/office/drawing/2014/main" id="{471B444C-FA7E-40B7-A83C-63011E5486E0}"/>
                </a:ext>
              </a:extLst>
            </p:cNvPr>
            <p:cNvCxnSpPr>
              <a:cxnSpLocks/>
            </p:cNvCxnSpPr>
            <p:nvPr/>
          </p:nvCxnSpPr>
          <p:spPr>
            <a:xfrm>
              <a:off x="9005686" y="1683327"/>
              <a:ext cx="16716" cy="1091227"/>
            </a:xfrm>
            <a:prstGeom prst="straightConnector1">
              <a:avLst/>
            </a:prstGeom>
            <a:ln w="22225">
              <a:solidFill>
                <a:schemeClr val="tx1"/>
              </a:solidFill>
              <a:prstDash val="sysDot"/>
              <a:headEnd type="none"/>
              <a:tailEnd type="arrow" w="sm" len="sm"/>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F7FB4F3C-0BD4-4198-9BB7-3A13147AEF94}"/>
                </a:ext>
              </a:extLst>
            </p:cNvPr>
            <p:cNvCxnSpPr>
              <a:cxnSpLocks/>
            </p:cNvCxnSpPr>
            <p:nvPr/>
          </p:nvCxnSpPr>
          <p:spPr>
            <a:xfrm>
              <a:off x="8590945" y="2364195"/>
              <a:ext cx="297445" cy="439572"/>
            </a:xfrm>
            <a:prstGeom prst="straightConnector1">
              <a:avLst/>
            </a:prstGeom>
            <a:ln w="22225">
              <a:solidFill>
                <a:schemeClr val="tx1"/>
              </a:solidFill>
              <a:prstDash val="sysDot"/>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C253248B-2569-49D2-978A-494CB694A494}"/>
                </a:ext>
              </a:extLst>
            </p:cNvPr>
            <p:cNvCxnSpPr>
              <a:cxnSpLocks/>
            </p:cNvCxnSpPr>
            <p:nvPr/>
          </p:nvCxnSpPr>
          <p:spPr>
            <a:xfrm>
              <a:off x="8921240" y="2341635"/>
              <a:ext cx="72936" cy="432918"/>
            </a:xfrm>
            <a:prstGeom prst="straightConnector1">
              <a:avLst/>
            </a:prstGeom>
            <a:ln w="22225">
              <a:solidFill>
                <a:schemeClr val="tx1"/>
              </a:solidFill>
              <a:prstDash val="sysDot"/>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0CF0629A-6204-46E9-803B-503F34973F60}"/>
                </a:ext>
              </a:extLst>
            </p:cNvPr>
            <p:cNvCxnSpPr>
              <a:cxnSpLocks/>
            </p:cNvCxnSpPr>
            <p:nvPr/>
          </p:nvCxnSpPr>
          <p:spPr>
            <a:xfrm flipH="1">
              <a:off x="9108549" y="2341635"/>
              <a:ext cx="142989" cy="441014"/>
            </a:xfrm>
            <a:prstGeom prst="straightConnector1">
              <a:avLst/>
            </a:prstGeom>
            <a:ln w="22225">
              <a:solidFill>
                <a:schemeClr val="tx1"/>
              </a:solidFill>
              <a:prstDash val="sysDot"/>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28B743C9-B0BF-4C53-9051-E13673EB3C89}"/>
                </a:ext>
              </a:extLst>
            </p:cNvPr>
            <p:cNvCxnSpPr>
              <a:cxnSpLocks/>
            </p:cNvCxnSpPr>
            <p:nvPr/>
          </p:nvCxnSpPr>
          <p:spPr>
            <a:xfrm flipH="1">
              <a:off x="9191878" y="2364196"/>
              <a:ext cx="366210" cy="457956"/>
            </a:xfrm>
            <a:prstGeom prst="straightConnector1">
              <a:avLst/>
            </a:prstGeom>
            <a:ln w="22225">
              <a:solidFill>
                <a:schemeClr val="tx1"/>
              </a:solidFill>
              <a:prstDash val="sysDot"/>
              <a:headEnd type="arrow" w="sm" len="sm"/>
              <a:tailEnd type="arrow" w="sm" len="sm"/>
            </a:ln>
          </p:spPr>
          <p:style>
            <a:lnRef idx="1">
              <a:schemeClr val="accent1"/>
            </a:lnRef>
            <a:fillRef idx="0">
              <a:schemeClr val="accent1"/>
            </a:fillRef>
            <a:effectRef idx="0">
              <a:schemeClr val="accent1"/>
            </a:effectRef>
            <a:fontRef idx="minor">
              <a:schemeClr val="tx1"/>
            </a:fontRef>
          </p:style>
        </p:cxnSp>
        <p:pic>
          <p:nvPicPr>
            <p:cNvPr id="97" name="Picture 96">
              <a:extLst>
                <a:ext uri="{FF2B5EF4-FFF2-40B4-BE49-F238E27FC236}">
                  <a16:creationId xmlns:a16="http://schemas.microsoft.com/office/drawing/2014/main" id="{354F4FCA-F081-47AD-99A0-95E0BE609C75}"/>
                </a:ext>
              </a:extLst>
            </p:cNvPr>
            <p:cNvPicPr>
              <a:picLocks noChangeAspect="1"/>
            </p:cNvPicPr>
            <p:nvPr/>
          </p:nvPicPr>
          <p:blipFill>
            <a:blip r:embed="rId5">
              <a:biLevel thresh="50000"/>
            </a:blip>
            <a:stretch>
              <a:fillRect/>
            </a:stretch>
          </p:blipFill>
          <p:spPr>
            <a:xfrm>
              <a:off x="8808903" y="1123438"/>
              <a:ext cx="462964" cy="459376"/>
            </a:xfrm>
            <a:prstGeom prst="rect">
              <a:avLst/>
            </a:prstGeom>
            <a:ln>
              <a:noFill/>
            </a:ln>
          </p:spPr>
        </p:pic>
        <p:cxnSp>
          <p:nvCxnSpPr>
            <p:cNvPr id="103" name="Straight Arrow Connector 102">
              <a:extLst>
                <a:ext uri="{FF2B5EF4-FFF2-40B4-BE49-F238E27FC236}">
                  <a16:creationId xmlns:a16="http://schemas.microsoft.com/office/drawing/2014/main" id="{5AC629C1-22F3-4DBB-AF3A-3CB3F1982AD1}"/>
                </a:ext>
              </a:extLst>
            </p:cNvPr>
            <p:cNvCxnSpPr>
              <a:cxnSpLocks/>
            </p:cNvCxnSpPr>
            <p:nvPr/>
          </p:nvCxnSpPr>
          <p:spPr>
            <a:xfrm flipV="1">
              <a:off x="6656119" y="1423246"/>
              <a:ext cx="2106025" cy="487095"/>
            </a:xfrm>
            <a:prstGeom prst="straightConnector1">
              <a:avLst/>
            </a:prstGeom>
            <a:ln w="22225">
              <a:solidFill>
                <a:schemeClr val="tx1"/>
              </a:solidFill>
              <a:prstDash val="sysDot"/>
              <a:headEnd type="none"/>
              <a:tailEnd type="arrow" w="sm" len="sm"/>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6FB305EF-872A-4AA9-96B2-9104A39FFBBD}"/>
                </a:ext>
              </a:extLst>
            </p:cNvPr>
            <p:cNvCxnSpPr>
              <a:cxnSpLocks/>
            </p:cNvCxnSpPr>
            <p:nvPr/>
          </p:nvCxnSpPr>
          <p:spPr>
            <a:xfrm flipH="1" flipV="1">
              <a:off x="9318626" y="1464248"/>
              <a:ext cx="1904073" cy="467485"/>
            </a:xfrm>
            <a:prstGeom prst="straightConnector1">
              <a:avLst/>
            </a:prstGeom>
            <a:ln w="22225">
              <a:solidFill>
                <a:schemeClr val="tx1"/>
              </a:solidFill>
              <a:prstDash val="sysDot"/>
              <a:headEnd type="none"/>
              <a:tailEnd type="arrow" w="sm" len="sm"/>
            </a:ln>
          </p:spPr>
          <p:style>
            <a:lnRef idx="1">
              <a:schemeClr val="accent1"/>
            </a:lnRef>
            <a:fillRef idx="0">
              <a:schemeClr val="accent1"/>
            </a:fillRef>
            <a:effectRef idx="0">
              <a:schemeClr val="accent1"/>
            </a:effectRef>
            <a:fontRef idx="minor">
              <a:schemeClr val="tx1"/>
            </a:fontRef>
          </p:style>
        </p:cxnSp>
        <p:cxnSp>
          <p:nvCxnSpPr>
            <p:cNvPr id="109" name="Straight Arrow Connector 108">
              <a:extLst>
                <a:ext uri="{FF2B5EF4-FFF2-40B4-BE49-F238E27FC236}">
                  <a16:creationId xmlns:a16="http://schemas.microsoft.com/office/drawing/2014/main" id="{04F6D877-FC46-4EF7-A81C-EDB35D9CFA11}"/>
                </a:ext>
              </a:extLst>
            </p:cNvPr>
            <p:cNvCxnSpPr>
              <a:cxnSpLocks/>
            </p:cNvCxnSpPr>
            <p:nvPr/>
          </p:nvCxnSpPr>
          <p:spPr>
            <a:xfrm flipH="1">
              <a:off x="6829041" y="1537492"/>
              <a:ext cx="1945185" cy="1387998"/>
            </a:xfrm>
            <a:prstGeom prst="straightConnector1">
              <a:avLst/>
            </a:prstGeom>
            <a:ln w="22225">
              <a:solidFill>
                <a:schemeClr val="tx1"/>
              </a:solidFill>
              <a:prstDash val="sysDot"/>
              <a:headEnd type="none"/>
              <a:tailEnd type="arrow" w="sm" len="sm"/>
            </a:ln>
          </p:spPr>
          <p:style>
            <a:lnRef idx="1">
              <a:schemeClr val="accent1"/>
            </a:lnRef>
            <a:fillRef idx="0">
              <a:schemeClr val="accent1"/>
            </a:fillRef>
            <a:effectRef idx="0">
              <a:schemeClr val="accent1"/>
            </a:effectRef>
            <a:fontRef idx="minor">
              <a:schemeClr val="tx1"/>
            </a:fontRef>
          </p:style>
        </p:cxnSp>
        <p:cxnSp>
          <p:nvCxnSpPr>
            <p:cNvPr id="111" name="Straight Arrow Connector 110">
              <a:extLst>
                <a:ext uri="{FF2B5EF4-FFF2-40B4-BE49-F238E27FC236}">
                  <a16:creationId xmlns:a16="http://schemas.microsoft.com/office/drawing/2014/main" id="{144074A3-C52A-4C6A-8A9F-8A6CEF81A013}"/>
                </a:ext>
              </a:extLst>
            </p:cNvPr>
            <p:cNvCxnSpPr>
              <a:cxnSpLocks/>
            </p:cNvCxnSpPr>
            <p:nvPr/>
          </p:nvCxnSpPr>
          <p:spPr>
            <a:xfrm>
              <a:off x="9203049" y="1530936"/>
              <a:ext cx="1860410" cy="1428454"/>
            </a:xfrm>
            <a:prstGeom prst="straightConnector1">
              <a:avLst/>
            </a:prstGeom>
            <a:ln w="22225">
              <a:solidFill>
                <a:schemeClr val="tx1"/>
              </a:solidFill>
              <a:prstDash val="sysDot"/>
              <a:headEnd type="none"/>
              <a:tailEnd type="arrow" w="sm" len="sm"/>
            </a:ln>
          </p:spPr>
          <p:style>
            <a:lnRef idx="1">
              <a:schemeClr val="accent1"/>
            </a:lnRef>
            <a:fillRef idx="0">
              <a:schemeClr val="accent1"/>
            </a:fillRef>
            <a:effectRef idx="0">
              <a:schemeClr val="accent1"/>
            </a:effectRef>
            <a:fontRef idx="minor">
              <a:schemeClr val="tx1"/>
            </a:fontRef>
          </p:style>
        </p:cxnSp>
        <p:sp>
          <p:nvSpPr>
            <p:cNvPr id="64" name="Rectangle 63">
              <a:extLst>
                <a:ext uri="{FF2B5EF4-FFF2-40B4-BE49-F238E27FC236}">
                  <a16:creationId xmlns:a16="http://schemas.microsoft.com/office/drawing/2014/main" id="{2103F32D-584F-44E5-9F8B-CC9727BB8467}"/>
                </a:ext>
              </a:extLst>
            </p:cNvPr>
            <p:cNvSpPr/>
            <p:nvPr/>
          </p:nvSpPr>
          <p:spPr>
            <a:xfrm>
              <a:off x="10429876" y="2474841"/>
              <a:ext cx="1704846" cy="213700"/>
            </a:xfrm>
            <a:prstGeom prst="rect">
              <a:avLst/>
            </a:prstGeom>
            <a:solidFill>
              <a:schemeClr val="bg2">
                <a:alpha val="80000"/>
              </a:schemeClr>
            </a:solidFill>
            <a:ln>
              <a:noFill/>
            </a:ln>
          </p:spPr>
          <p:txBody>
            <a:bodyPr wrap="none" lIns="0" tIns="0" rIns="0" bIns="0" anchor="ctr" anchorCtr="0">
              <a:no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428" b="0" i="0" u="none" strike="noStrike" kern="1200" cap="none" spc="0" normalizeH="0" baseline="0" noProof="0">
                  <a:ln>
                    <a:noFill/>
                  </a:ln>
                  <a:gradFill>
                    <a:gsLst>
                      <a:gs pos="1250">
                        <a:srgbClr val="0D0D0D"/>
                      </a:gs>
                      <a:gs pos="100000">
                        <a:srgbClr val="0D0D0D"/>
                      </a:gs>
                    </a:gsLst>
                    <a:lin ang="5400000" scaled="0"/>
                  </a:gradFill>
                  <a:effectLst/>
                  <a:uLnTx/>
                  <a:uFillTx/>
                  <a:latin typeface="Segoe UI" panose="020B0502040204020203" pitchFamily="34" charset="0"/>
                  <a:ea typeface="+mn-ea"/>
                  <a:cs typeface="Segoe UI" panose="020B0502040204020203" pitchFamily="34" charset="0"/>
                </a:rPr>
                <a:t>IoT Solution China</a:t>
              </a:r>
            </a:p>
          </p:txBody>
        </p:sp>
        <p:sp>
          <p:nvSpPr>
            <p:cNvPr id="34" name="Rectangle 33">
              <a:extLst>
                <a:ext uri="{FF2B5EF4-FFF2-40B4-BE49-F238E27FC236}">
                  <a16:creationId xmlns:a16="http://schemas.microsoft.com/office/drawing/2014/main" id="{80FB4F77-9EA0-47AF-9562-F24650BF7FA5}"/>
                </a:ext>
              </a:extLst>
            </p:cNvPr>
            <p:cNvSpPr/>
            <p:nvPr/>
          </p:nvSpPr>
          <p:spPr>
            <a:xfrm>
              <a:off x="5894214" y="2486830"/>
              <a:ext cx="1542596" cy="186521"/>
            </a:xfrm>
            <a:prstGeom prst="rect">
              <a:avLst/>
            </a:prstGeom>
            <a:solidFill>
              <a:schemeClr val="bg2">
                <a:alpha val="80000"/>
              </a:schemeClr>
            </a:solidFill>
            <a:ln>
              <a:noFill/>
            </a:ln>
          </p:spPr>
          <p:txBody>
            <a:bodyPr wrap="none" lIns="0" tIns="0" rIns="0" bIns="0" anchor="ctr" anchorCtr="0">
              <a:no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428" b="0" i="0" u="none" strike="noStrike" kern="1200" cap="none" spc="0" normalizeH="0" baseline="0" noProof="0">
                  <a:ln>
                    <a:noFill/>
                  </a:ln>
                  <a:gradFill>
                    <a:gsLst>
                      <a:gs pos="1250">
                        <a:srgbClr val="0D0D0D"/>
                      </a:gs>
                      <a:gs pos="100000">
                        <a:srgbClr val="0D0D0D"/>
                      </a:gs>
                    </a:gsLst>
                    <a:lin ang="5400000" scaled="0"/>
                  </a:gradFill>
                  <a:effectLst/>
                  <a:uLnTx/>
                  <a:uFillTx/>
                  <a:latin typeface="Segoe UI" panose="020B0502040204020203" pitchFamily="34" charset="0"/>
                  <a:ea typeface="+mn-ea"/>
                  <a:cs typeface="Segoe UI" panose="020B0502040204020203" pitchFamily="34" charset="0"/>
                </a:rPr>
                <a:t>IoT Solution US</a:t>
              </a:r>
            </a:p>
          </p:txBody>
        </p:sp>
        <p:sp>
          <p:nvSpPr>
            <p:cNvPr id="96" name="Rectangle 95">
              <a:extLst>
                <a:ext uri="{FF2B5EF4-FFF2-40B4-BE49-F238E27FC236}">
                  <a16:creationId xmlns:a16="http://schemas.microsoft.com/office/drawing/2014/main" id="{9AA3588D-564A-49E3-9FBD-FF1CD8CE168D}"/>
                </a:ext>
              </a:extLst>
            </p:cNvPr>
            <p:cNvSpPr/>
            <p:nvPr/>
          </p:nvSpPr>
          <p:spPr>
            <a:xfrm>
              <a:off x="8216492" y="2486830"/>
              <a:ext cx="1611820" cy="186521"/>
            </a:xfrm>
            <a:prstGeom prst="rect">
              <a:avLst/>
            </a:prstGeom>
            <a:solidFill>
              <a:schemeClr val="bg2">
                <a:alpha val="80000"/>
              </a:schemeClr>
            </a:solidFill>
            <a:ln>
              <a:noFill/>
            </a:ln>
          </p:spPr>
          <p:txBody>
            <a:bodyPr wrap="none" lIns="0" tIns="0" rIns="0" bIns="0" anchor="ctr" anchorCtr="0">
              <a:no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428" b="0" i="0" u="none" strike="noStrike" kern="1200" cap="none" spc="0" normalizeH="0" baseline="0" noProof="0">
                  <a:ln>
                    <a:noFill/>
                  </a:ln>
                  <a:gradFill>
                    <a:gsLst>
                      <a:gs pos="1250">
                        <a:srgbClr val="0D0D0D"/>
                      </a:gs>
                      <a:gs pos="100000">
                        <a:srgbClr val="0D0D0D"/>
                      </a:gs>
                    </a:gsLst>
                    <a:lin ang="5400000" scaled="0"/>
                  </a:gradFill>
                  <a:effectLst/>
                  <a:uLnTx/>
                  <a:uFillTx/>
                  <a:latin typeface="Segoe UI" panose="020B0502040204020203" pitchFamily="34" charset="0"/>
                  <a:ea typeface="+mn-ea"/>
                  <a:cs typeface="Segoe UI" panose="020B0502040204020203" pitchFamily="34" charset="0"/>
                </a:rPr>
                <a:t>IoT Solution Germany</a:t>
              </a:r>
            </a:p>
          </p:txBody>
        </p:sp>
      </p:grpSp>
    </p:spTree>
    <p:extLst>
      <p:ext uri="{BB962C8B-B14F-4D97-AF65-F5344CB8AC3E}">
        <p14:creationId xmlns:p14="http://schemas.microsoft.com/office/powerpoint/2010/main" val="4290895068"/>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F6C0E0FD-1A80-42D1-BA2A-1701C18A15FA}"/>
              </a:ext>
            </a:extLst>
          </p:cNvPr>
          <p:cNvGrpSpPr/>
          <p:nvPr/>
        </p:nvGrpSpPr>
        <p:grpSpPr>
          <a:xfrm>
            <a:off x="5624586" y="292104"/>
            <a:ext cx="6272784" cy="6272784"/>
            <a:chOff x="5624586" y="292104"/>
            <a:chExt cx="6272784" cy="6272784"/>
          </a:xfrm>
        </p:grpSpPr>
        <p:pic>
          <p:nvPicPr>
            <p:cNvPr id="15" name="Picture 14">
              <a:extLst>
                <a:ext uri="{FF2B5EF4-FFF2-40B4-BE49-F238E27FC236}">
                  <a16:creationId xmlns:a16="http://schemas.microsoft.com/office/drawing/2014/main" id="{8DF86A32-BA83-468A-A2E0-33D37848875E}"/>
                </a:ext>
              </a:extLst>
            </p:cNvPr>
            <p:cNvPicPr>
              <a:picLocks noChangeAspect="1"/>
            </p:cNvPicPr>
            <p:nvPr/>
          </p:nvPicPr>
          <p:blipFill rotWithShape="1">
            <a:blip r:embed="rId2"/>
            <a:srcRect l="-6869" t="-3224" r="14548" b="10903"/>
            <a:stretch/>
          </p:blipFill>
          <p:spPr>
            <a:xfrm>
              <a:off x="5624586" y="292104"/>
              <a:ext cx="6272784" cy="6272784"/>
            </a:xfrm>
            <a:prstGeom prst="rect">
              <a:avLst/>
            </a:prstGeom>
            <a:solidFill>
              <a:schemeClr val="bg1">
                <a:lumMod val="95000"/>
              </a:schemeClr>
            </a:solidFill>
            <a:ln w="10795" cap="flat" cmpd="sng" algn="ctr">
              <a:noFill/>
              <a:prstDash val="solid"/>
            </a:ln>
            <a:effectLst>
              <a:outerShdw blurRad="254000" dist="50800" dir="2700000" sx="101000" sy="101000" algn="tl" rotWithShape="0">
                <a:prstClr val="black">
                  <a:alpha val="28000"/>
                </a:prstClr>
              </a:outerShdw>
            </a:effectLst>
          </p:spPr>
        </p:pic>
        <p:pic>
          <p:nvPicPr>
            <p:cNvPr id="16" name="Picture 15">
              <a:extLst>
                <a:ext uri="{FF2B5EF4-FFF2-40B4-BE49-F238E27FC236}">
                  <a16:creationId xmlns:a16="http://schemas.microsoft.com/office/drawing/2014/main" id="{BDB5B098-1ABC-4058-8B5E-E2702F020E96}"/>
                </a:ext>
              </a:extLst>
            </p:cNvPr>
            <p:cNvPicPr>
              <a:picLocks noChangeAspect="1"/>
            </p:cNvPicPr>
            <p:nvPr/>
          </p:nvPicPr>
          <p:blipFill rotWithShape="1">
            <a:blip r:embed="rId2"/>
            <a:srcRect l="61" t="-3224" r="95916" b="10903"/>
            <a:stretch/>
          </p:blipFill>
          <p:spPr>
            <a:xfrm>
              <a:off x="5624586" y="292104"/>
              <a:ext cx="654720" cy="6272784"/>
            </a:xfrm>
            <a:prstGeom prst="rect">
              <a:avLst/>
            </a:prstGeom>
            <a:solidFill>
              <a:schemeClr val="bg1">
                <a:lumMod val="95000"/>
              </a:schemeClr>
            </a:solidFill>
            <a:ln w="10795" cap="flat" cmpd="sng" algn="ctr">
              <a:noFill/>
              <a:prstDash val="solid"/>
            </a:ln>
            <a:effectLst/>
          </p:spPr>
        </p:pic>
      </p:grpSp>
      <p:grpSp>
        <p:nvGrpSpPr>
          <p:cNvPr id="20" name="Group 19">
            <a:extLst>
              <a:ext uri="{FF2B5EF4-FFF2-40B4-BE49-F238E27FC236}">
                <a16:creationId xmlns:a16="http://schemas.microsoft.com/office/drawing/2014/main" id="{D7E211C9-560F-4C3F-845C-8B48EB76DEA4}"/>
              </a:ext>
            </a:extLst>
          </p:cNvPr>
          <p:cNvGrpSpPr/>
          <p:nvPr/>
        </p:nvGrpSpPr>
        <p:grpSpPr>
          <a:xfrm>
            <a:off x="376157" y="1805439"/>
            <a:ext cx="4824493" cy="1419901"/>
            <a:chOff x="376157" y="1805439"/>
            <a:chExt cx="4824493" cy="1419901"/>
          </a:xfrm>
          <a:solidFill>
            <a:srgbClr val="FFFFFF"/>
          </a:solidFill>
        </p:grpSpPr>
        <p:sp>
          <p:nvSpPr>
            <p:cNvPr id="22" name="Rectangle 21">
              <a:extLst>
                <a:ext uri="{FF2B5EF4-FFF2-40B4-BE49-F238E27FC236}">
                  <a16:creationId xmlns:a16="http://schemas.microsoft.com/office/drawing/2014/main" id="{06FEB110-F20D-4B46-BB51-479886386CF9}"/>
                </a:ext>
              </a:extLst>
            </p:cNvPr>
            <p:cNvSpPr/>
            <p:nvPr/>
          </p:nvSpPr>
          <p:spPr bwMode="auto">
            <a:xfrm>
              <a:off x="376157" y="1805439"/>
              <a:ext cx="4824493" cy="802948"/>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563" rtl="0" eaLnBrk="1" fontAlgn="base" latinLnBrk="0" hangingPunct="1">
                <a:lnSpc>
                  <a:spcPct val="90000"/>
                </a:lnSpc>
                <a:spcBef>
                  <a:spcPct val="0"/>
                </a:spcBef>
                <a:spcAft>
                  <a:spcPct val="0"/>
                </a:spcAft>
                <a:buClrTx/>
                <a:buSzTx/>
                <a:buFontTx/>
                <a:buNone/>
                <a:tabLst/>
                <a:defRPr/>
              </a:pPr>
              <a:r>
                <a:rPr kumimoji="0" lang="en-US" sz="4000" b="1" i="0" u="none" strike="noStrike" kern="1200" cap="none" spc="-50" normalizeH="0" baseline="0" noProof="0">
                  <a:ln w="3175">
                    <a:noFill/>
                  </a:ln>
                  <a:gradFill>
                    <a:gsLst>
                      <a:gs pos="0">
                        <a:srgbClr val="1A1A1A"/>
                      </a:gs>
                      <a:gs pos="100000">
                        <a:srgbClr val="1A1A1A"/>
                      </a:gs>
                    </a:gsLst>
                    <a:lin ang="5400000" scaled="0"/>
                  </a:gradFill>
                  <a:effectLst/>
                  <a:uLnTx/>
                  <a:uFillTx/>
                  <a:latin typeface="Segoe UI Semibold"/>
                  <a:ea typeface="+mn-ea"/>
                  <a:cs typeface="Segoe UI" pitchFamily="34" charset="0"/>
                </a:rPr>
                <a:t>Azure IoT Edge</a:t>
              </a:r>
            </a:p>
          </p:txBody>
        </p:sp>
        <p:sp>
          <p:nvSpPr>
            <p:cNvPr id="23" name="Text Placeholder 5">
              <a:extLst>
                <a:ext uri="{FF2B5EF4-FFF2-40B4-BE49-F238E27FC236}">
                  <a16:creationId xmlns:a16="http://schemas.microsoft.com/office/drawing/2014/main" id="{A552D264-9700-4766-B86B-CEE5598EF9F0}"/>
                </a:ext>
              </a:extLst>
            </p:cNvPr>
            <p:cNvSpPr txBox="1">
              <a:spLocks/>
            </p:cNvSpPr>
            <p:nvPr/>
          </p:nvSpPr>
          <p:spPr>
            <a:xfrm>
              <a:off x="454025" y="2622098"/>
              <a:ext cx="4162425" cy="603242"/>
            </a:xfrm>
            <a:prstGeom prst="rect">
              <a:avLst/>
            </a:prstGeom>
            <a:solidFill>
              <a:srgbClr val="E6E6E6"/>
            </a:solidFill>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2800" b="1" i="0" u="none" strike="noStrike" kern="1200" cap="none" spc="-50" normalizeH="0" baseline="0" noProof="0">
                  <a:ln w="3175">
                    <a:noFill/>
                  </a:ln>
                  <a:gradFill>
                    <a:gsLst>
                      <a:gs pos="0">
                        <a:srgbClr val="1A1A1A"/>
                      </a:gs>
                      <a:gs pos="100000">
                        <a:srgbClr val="1A1A1A"/>
                      </a:gs>
                    </a:gsLst>
                    <a:lin ang="5400000" scaled="0"/>
                  </a:gradFill>
                  <a:effectLst/>
                  <a:uLnTx/>
                  <a:uFillTx/>
                  <a:latin typeface="Segoe UI Semibold"/>
                  <a:ea typeface="+mn-ea"/>
                  <a:cs typeface="Segoe UI" pitchFamily="34" charset="0"/>
                </a:rPr>
                <a:t>Vision AI Developer Kit</a:t>
              </a:r>
            </a:p>
          </p:txBody>
        </p:sp>
      </p:grpSp>
      <p:pic>
        <p:nvPicPr>
          <p:cNvPr id="2" name="Picture 1">
            <a:extLst>
              <a:ext uri="{FF2B5EF4-FFF2-40B4-BE49-F238E27FC236}">
                <a16:creationId xmlns:a16="http://schemas.microsoft.com/office/drawing/2014/main" id="{09C97E8F-574C-4218-8188-EAC260831FE4}"/>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602330" y="3589531"/>
            <a:ext cx="1362075" cy="323850"/>
          </a:xfrm>
          <a:prstGeom prst="rect">
            <a:avLst/>
          </a:prstGeom>
        </p:spPr>
      </p:pic>
      <p:grpSp>
        <p:nvGrpSpPr>
          <p:cNvPr id="13" name="Group 12">
            <a:extLst>
              <a:ext uri="{FF2B5EF4-FFF2-40B4-BE49-F238E27FC236}">
                <a16:creationId xmlns:a16="http://schemas.microsoft.com/office/drawing/2014/main" id="{629864E3-8932-4010-AD1D-CA6FE7A55867}"/>
              </a:ext>
            </a:extLst>
          </p:cNvPr>
          <p:cNvGrpSpPr/>
          <p:nvPr/>
        </p:nvGrpSpPr>
        <p:grpSpPr>
          <a:xfrm>
            <a:off x="-9019" y="0"/>
            <a:ext cx="2730501" cy="2509461"/>
            <a:chOff x="0" y="0"/>
            <a:chExt cx="2000250" cy="1838325"/>
          </a:xfrm>
        </p:grpSpPr>
        <p:sp>
          <p:nvSpPr>
            <p:cNvPr id="14" name="Diagonal Stripe 13">
              <a:extLst>
                <a:ext uri="{FF2B5EF4-FFF2-40B4-BE49-F238E27FC236}">
                  <a16:creationId xmlns:a16="http://schemas.microsoft.com/office/drawing/2014/main" id="{28D86079-84B5-4FAA-88F4-6370DA7340E4}"/>
                </a:ext>
              </a:extLst>
            </p:cNvPr>
            <p:cNvSpPr/>
            <p:nvPr/>
          </p:nvSpPr>
          <p:spPr bwMode="auto">
            <a:xfrm>
              <a:off x="0" y="0"/>
              <a:ext cx="2000250" cy="1838325"/>
            </a:xfrm>
            <a:prstGeom prst="diagStripe">
              <a:avLst>
                <a:gd name="adj" fmla="val 62953"/>
              </a:avLst>
            </a:prstGeom>
            <a:solidFill>
              <a:srgbClr val="C00000"/>
            </a:solidFill>
            <a:ln>
              <a:noFill/>
            </a:ln>
          </p:spPr>
          <p:style>
            <a:lnRef idx="0">
              <a:scrgbClr r="0" g="0" b="0"/>
            </a:lnRef>
            <a:fillRef idx="0">
              <a:scrgbClr r="0" g="0" b="0"/>
            </a:fillRef>
            <a:effectRef idx="0">
              <a:scrgbClr r="0" g="0" b="0"/>
            </a:effectRef>
            <a:fontRef idx="minor">
              <a:schemeClr val="lt1"/>
            </a:fontRef>
          </p:style>
          <p:txBody>
            <a:bodyPr vert="horz" wrap="square" lIns="0" tIns="46637" rIns="0" bIns="46637" numCol="1" rtlCol="0" anchor="ctr" anchorCtr="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prstClr val="white"/>
                </a:solidFill>
                <a:effectLst/>
                <a:uLnTx/>
                <a:uFillTx/>
                <a:latin typeface="Segoe UI"/>
                <a:ea typeface="+mn-ea"/>
                <a:cs typeface="+mn-cs"/>
              </a:endParaRPr>
            </a:p>
          </p:txBody>
        </p:sp>
        <p:sp>
          <p:nvSpPr>
            <p:cNvPr id="24" name="Rectangle 23">
              <a:extLst>
                <a:ext uri="{FF2B5EF4-FFF2-40B4-BE49-F238E27FC236}">
                  <a16:creationId xmlns:a16="http://schemas.microsoft.com/office/drawing/2014/main" id="{A8E54E9F-F321-4CC2-9436-5E5B6A9B12E3}"/>
                </a:ext>
              </a:extLst>
            </p:cNvPr>
            <p:cNvSpPr/>
            <p:nvPr/>
          </p:nvSpPr>
          <p:spPr>
            <a:xfrm rot="19074741">
              <a:off x="127689" y="581186"/>
              <a:ext cx="1399992" cy="293104"/>
            </a:xfrm>
            <a:prstGeom prst="rect">
              <a:avLst/>
            </a:prstGeom>
          </p:spPr>
          <p:txBody>
            <a:bodyPr wrap="none">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white"/>
                  </a:solidFill>
                  <a:effectLst/>
                  <a:uLnTx/>
                  <a:uFillTx/>
                  <a:latin typeface="Segoe UI"/>
                  <a:ea typeface="+mn-ea"/>
                  <a:cs typeface="Segoe UI Semibold" panose="020B0702040204020203" pitchFamily="34" charset="0"/>
                </a:rPr>
                <a:t>Shipping soon</a:t>
              </a:r>
            </a:p>
          </p:txBody>
        </p:sp>
      </p:grpSp>
      <p:sp>
        <p:nvSpPr>
          <p:cNvPr id="3" name="Rectangle 2">
            <a:extLst>
              <a:ext uri="{FF2B5EF4-FFF2-40B4-BE49-F238E27FC236}">
                <a16:creationId xmlns:a16="http://schemas.microsoft.com/office/drawing/2014/main" id="{4FED21B2-2091-4D08-BB6F-05395B10C95D}"/>
              </a:ext>
            </a:extLst>
          </p:cNvPr>
          <p:cNvSpPr/>
          <p:nvPr/>
        </p:nvSpPr>
        <p:spPr>
          <a:xfrm>
            <a:off x="545035" y="6014721"/>
            <a:ext cx="4575483" cy="363946"/>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1A1A1A"/>
                </a:solidFill>
                <a:effectLst/>
                <a:uLnTx/>
                <a:uFillTx/>
                <a:latin typeface="Segoe UI"/>
                <a:ea typeface="+mn-ea"/>
                <a:cs typeface="+mn-cs"/>
              </a:rPr>
              <a:t>Preregister now: </a:t>
            </a:r>
            <a:r>
              <a:rPr kumimoji="0" lang="en-US" sz="1765" b="0" i="0" u="none" strike="noStrike" kern="1200" cap="none" spc="0" normalizeH="0" baseline="0" noProof="0">
                <a:ln>
                  <a:noFill/>
                </a:ln>
                <a:solidFill>
                  <a:srgbClr val="1A1A1A"/>
                </a:solidFill>
                <a:effectLst/>
                <a:uLnTx/>
                <a:uFillTx/>
                <a:latin typeface="Segoe UI"/>
                <a:ea typeface="+mn-ea"/>
                <a:cs typeface="+mn-cs"/>
                <a:hlinkClick r:id="rId4"/>
              </a:rPr>
              <a:t>https://visionaidevkit.com/</a:t>
            </a:r>
            <a:r>
              <a:rPr kumimoji="0" lang="en-US" sz="1765" b="0" i="0" u="none" strike="noStrike" kern="1200" cap="none" spc="0" normalizeH="0" baseline="0" noProof="0">
                <a:ln>
                  <a:noFill/>
                </a:ln>
                <a:solidFill>
                  <a:srgbClr val="1A1A1A"/>
                </a:solidFill>
                <a:effectLst/>
                <a:uLnTx/>
                <a:uFillTx/>
                <a:latin typeface="Segoe UI"/>
                <a:ea typeface="+mn-ea"/>
                <a:cs typeface="+mn-cs"/>
              </a:rPr>
              <a:t> </a:t>
            </a:r>
          </a:p>
        </p:txBody>
      </p:sp>
    </p:spTree>
    <p:extLst>
      <p:ext uri="{BB962C8B-B14F-4D97-AF65-F5344CB8AC3E}">
        <p14:creationId xmlns:p14="http://schemas.microsoft.com/office/powerpoint/2010/main" val="1746549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750"/>
                                        <p:tgtEl>
                                          <p:spTgt spid="13"/>
                                        </p:tgtEl>
                                      </p:cBhvr>
                                    </p:animEffect>
                                  </p:childTnLst>
                                </p:cTn>
                              </p:par>
                              <p:par>
                                <p:cTn id="8" presetID="64" presetClass="path" presetSubtype="0" decel="100000" fill="hold" nodeType="withEffect">
                                  <p:stCondLst>
                                    <p:cond delay="500"/>
                                  </p:stCondLst>
                                  <p:childTnLst>
                                    <p:animMotion origin="layout" path="M -3.33333E-6 7.40741E-7 L -0.10117 -0.17801 " pathEditMode="relative" rAng="0" ptsTypes="AA">
                                      <p:cBhvr>
                                        <p:cTn id="9" dur="750" spd="-100000" fill="hold"/>
                                        <p:tgtEl>
                                          <p:spTgt spid="13"/>
                                        </p:tgtEl>
                                        <p:attrNameLst>
                                          <p:attrName>ppt_x</p:attrName>
                                          <p:attrName>ppt_y</p:attrName>
                                        </p:attrNameLst>
                                      </p:cBhvr>
                                      <p:rCtr x="-5065" y="-891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0" name="Group 59">
            <a:extLst>
              <a:ext uri="{FF2B5EF4-FFF2-40B4-BE49-F238E27FC236}">
                <a16:creationId xmlns:a16="http://schemas.microsoft.com/office/drawing/2014/main" id="{B8CB20BC-ABD1-40AC-B645-FF217BE56927}"/>
              </a:ext>
            </a:extLst>
          </p:cNvPr>
          <p:cNvGrpSpPr/>
          <p:nvPr/>
        </p:nvGrpSpPr>
        <p:grpSpPr>
          <a:xfrm>
            <a:off x="-19050" y="0"/>
            <a:ext cx="6101847" cy="6858000"/>
            <a:chOff x="0" y="0"/>
            <a:chExt cx="6101847" cy="6858000"/>
          </a:xfrm>
        </p:grpSpPr>
        <p:sp>
          <p:nvSpPr>
            <p:cNvPr id="112" name="Rectangle 111">
              <a:extLst>
                <a:ext uri="{FF2B5EF4-FFF2-40B4-BE49-F238E27FC236}">
                  <a16:creationId xmlns:a16="http://schemas.microsoft.com/office/drawing/2014/main" id="{43091620-3AD5-40AF-BE2D-2E53AB5C4650}"/>
                </a:ext>
              </a:extLst>
            </p:cNvPr>
            <p:cNvSpPr/>
            <p:nvPr/>
          </p:nvSpPr>
          <p:spPr bwMode="auto">
            <a:xfrm>
              <a:off x="0" y="0"/>
              <a:ext cx="6101847"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 name="Group 1">
              <a:extLst>
                <a:ext uri="{FF2B5EF4-FFF2-40B4-BE49-F238E27FC236}">
                  <a16:creationId xmlns:a16="http://schemas.microsoft.com/office/drawing/2014/main" id="{A7C4A5E3-E5E0-4BA1-B7FF-0A5DC4EFDB9E}"/>
                </a:ext>
              </a:extLst>
            </p:cNvPr>
            <p:cNvGrpSpPr/>
            <p:nvPr/>
          </p:nvGrpSpPr>
          <p:grpSpPr>
            <a:xfrm>
              <a:off x="140873" y="85300"/>
              <a:ext cx="5839240" cy="6561138"/>
              <a:chOff x="263110" y="153562"/>
              <a:chExt cx="5839240" cy="6561138"/>
            </a:xfrm>
          </p:grpSpPr>
          <p:pic>
            <p:nvPicPr>
              <p:cNvPr id="3" name="Picture 2">
                <a:extLst>
                  <a:ext uri="{FF2B5EF4-FFF2-40B4-BE49-F238E27FC236}">
                    <a16:creationId xmlns:a16="http://schemas.microsoft.com/office/drawing/2014/main" id="{5E7896E1-C733-431C-B257-937F9967567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r="7996"/>
              <a:stretch/>
            </p:blipFill>
            <p:spPr>
              <a:xfrm>
                <a:off x="2144964" y="5451196"/>
                <a:ext cx="893496" cy="680723"/>
              </a:xfrm>
              <a:prstGeom prst="rect">
                <a:avLst/>
              </a:prstGeom>
            </p:spPr>
          </p:pic>
          <p:pic>
            <p:nvPicPr>
              <p:cNvPr id="4" name="Picture 3">
                <a:extLst>
                  <a:ext uri="{FF2B5EF4-FFF2-40B4-BE49-F238E27FC236}">
                    <a16:creationId xmlns:a16="http://schemas.microsoft.com/office/drawing/2014/main" id="{925A6202-0E3A-4F0E-91F0-BDE76F9302B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46128" y="6006097"/>
                <a:ext cx="743004" cy="708603"/>
              </a:xfrm>
              <a:prstGeom prst="rect">
                <a:avLst/>
              </a:prstGeom>
            </p:spPr>
          </p:pic>
          <p:pic>
            <p:nvPicPr>
              <p:cNvPr id="5" name="Picture 4">
                <a:extLst>
                  <a:ext uri="{FF2B5EF4-FFF2-40B4-BE49-F238E27FC236}">
                    <a16:creationId xmlns:a16="http://schemas.microsoft.com/office/drawing/2014/main" id="{BF7CF412-B644-4C24-9BB5-D2AE862211B4}"/>
                  </a:ext>
                </a:extLst>
              </p:cNvPr>
              <p:cNvPicPr>
                <a:picLocks noChangeAspect="1"/>
              </p:cNvPicPr>
              <p:nvPr/>
            </p:nvPicPr>
            <p:blipFill rotWithShape="1">
              <a:blip r:embed="rId5">
                <a:extLst>
                  <a:ext uri="{28A0092B-C50C-407E-A947-70E740481C1C}">
                    <a14:useLocalDpi xmlns:a14="http://schemas.microsoft.com/office/drawing/2010/main" val="0"/>
                  </a:ext>
                </a:extLst>
              </a:blip>
              <a:srcRect l="6867" t="22191" r="15128" b="6750"/>
              <a:stretch/>
            </p:blipFill>
            <p:spPr>
              <a:xfrm rot="1880282">
                <a:off x="2155998" y="4716893"/>
                <a:ext cx="1408544" cy="784056"/>
              </a:xfrm>
              <a:prstGeom prst="rect">
                <a:avLst/>
              </a:prstGeom>
            </p:spPr>
          </p:pic>
          <p:pic>
            <p:nvPicPr>
              <p:cNvPr id="6" name="Picture 5">
                <a:extLst>
                  <a:ext uri="{FF2B5EF4-FFF2-40B4-BE49-F238E27FC236}">
                    <a16:creationId xmlns:a16="http://schemas.microsoft.com/office/drawing/2014/main" id="{9B403E52-3D1C-4928-A746-62F3AA7455A9}"/>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912" t="21496" r="-912" b="22077"/>
              <a:stretch/>
            </p:blipFill>
            <p:spPr>
              <a:xfrm>
                <a:off x="3389230" y="4496650"/>
                <a:ext cx="736958" cy="398359"/>
              </a:xfrm>
              <a:prstGeom prst="rect">
                <a:avLst/>
              </a:prstGeom>
            </p:spPr>
          </p:pic>
          <p:pic>
            <p:nvPicPr>
              <p:cNvPr id="7" name="Picture 6">
                <a:extLst>
                  <a:ext uri="{FF2B5EF4-FFF2-40B4-BE49-F238E27FC236}">
                    <a16:creationId xmlns:a16="http://schemas.microsoft.com/office/drawing/2014/main" id="{EA5F96FE-927D-457F-8008-5E8973475F4F}"/>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t="7306"/>
              <a:stretch/>
            </p:blipFill>
            <p:spPr>
              <a:xfrm>
                <a:off x="4513210" y="4311365"/>
                <a:ext cx="1118353" cy="793621"/>
              </a:xfrm>
              <a:prstGeom prst="rect">
                <a:avLst/>
              </a:prstGeom>
            </p:spPr>
          </p:pic>
          <p:pic>
            <p:nvPicPr>
              <p:cNvPr id="8" name="Picture 7">
                <a:extLst>
                  <a:ext uri="{FF2B5EF4-FFF2-40B4-BE49-F238E27FC236}">
                    <a16:creationId xmlns:a16="http://schemas.microsoft.com/office/drawing/2014/main" id="{F39CB7E4-338E-45F6-B906-F1BDEE4F6B28}"/>
                  </a:ext>
                </a:extLst>
              </p:cNvPr>
              <p:cNvPicPr>
                <a:picLocks noChangeAspect="1"/>
              </p:cNvPicPr>
              <p:nvPr/>
            </p:nvPicPr>
            <p:blipFill rotWithShape="1">
              <a:blip r:embed="rId8">
                <a:extLst>
                  <a:ext uri="{28A0092B-C50C-407E-A947-70E740481C1C}">
                    <a14:useLocalDpi xmlns:a14="http://schemas.microsoft.com/office/drawing/2010/main" val="0"/>
                  </a:ext>
                </a:extLst>
              </a:blip>
              <a:srcRect l="15759" t="8172" r="21471" b="13898"/>
              <a:stretch/>
            </p:blipFill>
            <p:spPr>
              <a:xfrm>
                <a:off x="1726285" y="2075311"/>
                <a:ext cx="1206799" cy="1217623"/>
              </a:xfrm>
              <a:prstGeom prst="rect">
                <a:avLst/>
              </a:prstGeom>
            </p:spPr>
          </p:pic>
          <p:pic>
            <p:nvPicPr>
              <p:cNvPr id="9" name="Picture 8">
                <a:extLst>
                  <a:ext uri="{FF2B5EF4-FFF2-40B4-BE49-F238E27FC236}">
                    <a16:creationId xmlns:a16="http://schemas.microsoft.com/office/drawing/2014/main" id="{7BF83414-3414-4000-B483-40E0D3E34425}"/>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l="22267" t="20990" r="22140" b="22493"/>
              <a:stretch/>
            </p:blipFill>
            <p:spPr>
              <a:xfrm>
                <a:off x="4311195" y="2739845"/>
                <a:ext cx="391314" cy="381097"/>
              </a:xfrm>
              <a:prstGeom prst="rect">
                <a:avLst/>
              </a:prstGeom>
            </p:spPr>
          </p:pic>
          <p:pic>
            <p:nvPicPr>
              <p:cNvPr id="10" name="Picture 9">
                <a:extLst>
                  <a:ext uri="{FF2B5EF4-FFF2-40B4-BE49-F238E27FC236}">
                    <a16:creationId xmlns:a16="http://schemas.microsoft.com/office/drawing/2014/main" id="{B71129FC-A64D-475C-AF3B-A1DFEB6D6DE5}"/>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722617" y="2714700"/>
                <a:ext cx="627107" cy="644763"/>
              </a:xfrm>
              <a:prstGeom prst="rect">
                <a:avLst/>
              </a:prstGeom>
            </p:spPr>
          </p:pic>
          <p:pic>
            <p:nvPicPr>
              <p:cNvPr id="11" name="Picture 10">
                <a:extLst>
                  <a:ext uri="{FF2B5EF4-FFF2-40B4-BE49-F238E27FC236}">
                    <a16:creationId xmlns:a16="http://schemas.microsoft.com/office/drawing/2014/main" id="{87E44BB7-5432-492D-BCA2-78FF9075461E}"/>
                  </a:ext>
                </a:extLst>
              </p:cNvPr>
              <p:cNvPicPr>
                <a:picLocks noChangeAspect="1"/>
              </p:cNvPicPr>
              <p:nvPr/>
            </p:nvPicPr>
            <p:blipFill rotWithShape="1">
              <a:blip r:embed="rId11">
                <a:extLst>
                  <a:ext uri="{28A0092B-C50C-407E-A947-70E740481C1C}">
                    <a14:useLocalDpi xmlns:a14="http://schemas.microsoft.com/office/drawing/2010/main" val="0"/>
                  </a:ext>
                </a:extLst>
              </a:blip>
              <a:srcRect t="48988" r="35235" b="1"/>
              <a:stretch/>
            </p:blipFill>
            <p:spPr>
              <a:xfrm>
                <a:off x="1033350" y="1610737"/>
                <a:ext cx="974452" cy="753029"/>
              </a:xfrm>
              <a:prstGeom prst="rect">
                <a:avLst/>
              </a:prstGeom>
            </p:spPr>
          </p:pic>
          <p:pic>
            <p:nvPicPr>
              <p:cNvPr id="12" name="Picture 11">
                <a:extLst>
                  <a:ext uri="{FF2B5EF4-FFF2-40B4-BE49-F238E27FC236}">
                    <a16:creationId xmlns:a16="http://schemas.microsoft.com/office/drawing/2014/main" id="{055AAB6A-9A67-476A-8C45-E27C30F91C0F}"/>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564607" y="381184"/>
                <a:ext cx="1504602" cy="1441347"/>
              </a:xfrm>
              <a:prstGeom prst="rect">
                <a:avLst/>
              </a:prstGeom>
            </p:spPr>
          </p:pic>
          <p:pic>
            <p:nvPicPr>
              <p:cNvPr id="13" name="Picture 12">
                <a:extLst>
                  <a:ext uri="{FF2B5EF4-FFF2-40B4-BE49-F238E27FC236}">
                    <a16:creationId xmlns:a16="http://schemas.microsoft.com/office/drawing/2014/main" id="{BF28FA9C-A480-44A4-A394-7BC4DD547985}"/>
                  </a:ext>
                </a:extLst>
              </p:cNvPr>
              <p:cNvPicPr>
                <a:picLocks noChangeAspect="1"/>
              </p:cNvPicPr>
              <p:nvPr/>
            </p:nvPicPr>
            <p:blipFill rotWithShape="1">
              <a:blip r:embed="rId13">
                <a:extLst>
                  <a:ext uri="{28A0092B-C50C-407E-A947-70E740481C1C}">
                    <a14:useLocalDpi xmlns:a14="http://schemas.microsoft.com/office/drawing/2010/main" val="0"/>
                  </a:ext>
                </a:extLst>
              </a:blip>
              <a:srcRect l="4873" r="8328"/>
              <a:stretch/>
            </p:blipFill>
            <p:spPr>
              <a:xfrm>
                <a:off x="3134525" y="1442180"/>
                <a:ext cx="1307110" cy="1079042"/>
              </a:xfrm>
              <a:prstGeom prst="rect">
                <a:avLst/>
              </a:prstGeom>
            </p:spPr>
          </p:pic>
          <p:pic>
            <p:nvPicPr>
              <p:cNvPr id="14" name="Picture 13">
                <a:extLst>
                  <a:ext uri="{FF2B5EF4-FFF2-40B4-BE49-F238E27FC236}">
                    <a16:creationId xmlns:a16="http://schemas.microsoft.com/office/drawing/2014/main" id="{5D62092E-3F81-4746-9A03-E69D5366B251}"/>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356930" y="381728"/>
                <a:ext cx="1204489" cy="1160407"/>
              </a:xfrm>
              <a:prstGeom prst="rect">
                <a:avLst/>
              </a:prstGeom>
            </p:spPr>
          </p:pic>
          <p:pic>
            <p:nvPicPr>
              <p:cNvPr id="15" name="Picture 14">
                <a:extLst>
                  <a:ext uri="{FF2B5EF4-FFF2-40B4-BE49-F238E27FC236}">
                    <a16:creationId xmlns:a16="http://schemas.microsoft.com/office/drawing/2014/main" id="{8713DE12-330B-4CE0-810D-93282CC38473}"/>
                  </a:ext>
                </a:extLst>
              </p:cNvPr>
              <p:cNvPicPr>
                <a:picLocks noChangeAspect="1"/>
              </p:cNvPicPr>
              <p:nvPr/>
            </p:nvPicPr>
            <p:blipFill rotWithShape="1">
              <a:blip r:embed="rId15" cstate="print">
                <a:extLst>
                  <a:ext uri="{28A0092B-C50C-407E-A947-70E740481C1C}">
                    <a14:useLocalDpi xmlns:a14="http://schemas.microsoft.com/office/drawing/2010/main" val="0"/>
                  </a:ext>
                </a:extLst>
              </a:blip>
              <a:srcRect l="1" t="26169" r="-9649" b="11963"/>
              <a:stretch/>
            </p:blipFill>
            <p:spPr>
              <a:xfrm>
                <a:off x="4791539" y="444782"/>
                <a:ext cx="995853" cy="429254"/>
              </a:xfrm>
              <a:prstGeom prst="rect">
                <a:avLst/>
              </a:prstGeom>
            </p:spPr>
          </p:pic>
          <p:grpSp>
            <p:nvGrpSpPr>
              <p:cNvPr id="16" name="Group 15">
                <a:extLst>
                  <a:ext uri="{FF2B5EF4-FFF2-40B4-BE49-F238E27FC236}">
                    <a16:creationId xmlns:a16="http://schemas.microsoft.com/office/drawing/2014/main" id="{533C20D3-5A57-48AC-9003-5C8B16FC83D8}"/>
                  </a:ext>
                </a:extLst>
              </p:cNvPr>
              <p:cNvGrpSpPr/>
              <p:nvPr/>
            </p:nvGrpSpPr>
            <p:grpSpPr>
              <a:xfrm>
                <a:off x="5289466" y="2464709"/>
                <a:ext cx="790095" cy="794557"/>
                <a:chOff x="5991258" y="3852007"/>
                <a:chExt cx="1202409" cy="1202409"/>
              </a:xfrm>
            </p:grpSpPr>
            <p:pic>
              <p:nvPicPr>
                <p:cNvPr id="56" name="Picture 55">
                  <a:extLst>
                    <a:ext uri="{FF2B5EF4-FFF2-40B4-BE49-F238E27FC236}">
                      <a16:creationId xmlns:a16="http://schemas.microsoft.com/office/drawing/2014/main" id="{7CBB80F3-AD96-4A1F-95E4-E0796AE2FB73}"/>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5991258" y="3852007"/>
                  <a:ext cx="1202409" cy="1202409"/>
                </a:xfrm>
                <a:prstGeom prst="rect">
                  <a:avLst/>
                </a:prstGeom>
              </p:spPr>
            </p:pic>
            <p:sp>
              <p:nvSpPr>
                <p:cNvPr id="57" name="Rectangle 56">
                  <a:extLst>
                    <a:ext uri="{FF2B5EF4-FFF2-40B4-BE49-F238E27FC236}">
                      <a16:creationId xmlns:a16="http://schemas.microsoft.com/office/drawing/2014/main" id="{B190CC5D-664C-4B54-83DB-8E3477C7E2B4}"/>
                    </a:ext>
                  </a:extLst>
                </p:cNvPr>
                <p:cNvSpPr/>
                <p:nvPr/>
              </p:nvSpPr>
              <p:spPr>
                <a:xfrm>
                  <a:off x="6052460" y="3904981"/>
                  <a:ext cx="441089" cy="678594"/>
                </a:xfrm>
                <a:prstGeom prst="rect">
                  <a:avLst/>
                </a:prstGeom>
                <a:solidFill>
                  <a:srgbClr val="FFFFFF"/>
                </a:solidFill>
                <a:ln w="10795" cap="flat" cmpd="sng" algn="ctr">
                  <a:noFill/>
                  <a:prstDash val="solid"/>
                </a:ln>
                <a:effectLst/>
              </p:spPr>
              <p:txBody>
                <a:bodyPr rtlCol="0" anchor="ctr"/>
                <a:lstStyle/>
                <a:p>
                  <a:pPr marL="0" marR="0" lvl="0" indent="0" algn="ctr"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a:ea typeface="+mn-ea"/>
                    <a:cs typeface="+mn-cs"/>
                  </a:endParaRPr>
                </a:p>
              </p:txBody>
            </p:sp>
          </p:grpSp>
          <p:pic>
            <p:nvPicPr>
              <p:cNvPr id="17" name="Picture 16">
                <a:extLst>
                  <a:ext uri="{FF2B5EF4-FFF2-40B4-BE49-F238E27FC236}">
                    <a16:creationId xmlns:a16="http://schemas.microsoft.com/office/drawing/2014/main" id="{6C01CE9E-C654-4821-AE0F-27C8ADC150AA}"/>
                  </a:ext>
                </a:extLst>
              </p:cNvPr>
              <p:cNvPicPr>
                <a:picLocks noChangeAspect="1"/>
              </p:cNvPicPr>
              <p:nvPr/>
            </p:nvPicPr>
            <p:blipFill rotWithShape="1">
              <a:blip r:embed="rId17">
                <a:extLst>
                  <a:ext uri="{28A0092B-C50C-407E-A947-70E740481C1C}">
                    <a14:useLocalDpi xmlns:a14="http://schemas.microsoft.com/office/drawing/2010/main" val="0"/>
                  </a:ext>
                </a:extLst>
              </a:blip>
              <a:srcRect l="34535" r="36841"/>
              <a:stretch/>
            </p:blipFill>
            <p:spPr>
              <a:xfrm>
                <a:off x="3489360" y="2690278"/>
                <a:ext cx="768378" cy="664721"/>
              </a:xfrm>
              <a:prstGeom prst="rect">
                <a:avLst/>
              </a:prstGeom>
            </p:spPr>
          </p:pic>
          <p:pic>
            <p:nvPicPr>
              <p:cNvPr id="18" name="Picture 17">
                <a:extLst>
                  <a:ext uri="{FF2B5EF4-FFF2-40B4-BE49-F238E27FC236}">
                    <a16:creationId xmlns:a16="http://schemas.microsoft.com/office/drawing/2014/main" id="{3DC299F9-1796-4E75-86C2-5E2EE640F6E1}"/>
                  </a:ext>
                </a:extLst>
              </p:cNvPr>
              <p:cNvPicPr>
                <a:picLocks noChangeAspect="1"/>
              </p:cNvPicPr>
              <p:nvPr/>
            </p:nvPicPr>
            <p:blipFill rotWithShape="1">
              <a:blip r:embed="rId17">
                <a:extLst>
                  <a:ext uri="{28A0092B-C50C-407E-A947-70E740481C1C}">
                    <a14:useLocalDpi xmlns:a14="http://schemas.microsoft.com/office/drawing/2010/main" val="0"/>
                  </a:ext>
                </a:extLst>
              </a:blip>
              <a:srcRect l="7157" r="78774"/>
              <a:stretch/>
            </p:blipFill>
            <p:spPr>
              <a:xfrm>
                <a:off x="4382889" y="1466954"/>
                <a:ext cx="572668" cy="1008058"/>
              </a:xfrm>
              <a:prstGeom prst="rect">
                <a:avLst/>
              </a:prstGeom>
            </p:spPr>
          </p:pic>
          <p:pic>
            <p:nvPicPr>
              <p:cNvPr id="19" name="Picture 18">
                <a:extLst>
                  <a:ext uri="{FF2B5EF4-FFF2-40B4-BE49-F238E27FC236}">
                    <a16:creationId xmlns:a16="http://schemas.microsoft.com/office/drawing/2014/main" id="{B084A862-6422-48EA-9757-27B7E856A7E3}"/>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4929229" y="2144581"/>
                <a:ext cx="608442" cy="582863"/>
              </a:xfrm>
              <a:prstGeom prst="rect">
                <a:avLst/>
              </a:prstGeom>
            </p:spPr>
          </p:pic>
          <p:pic>
            <p:nvPicPr>
              <p:cNvPr id="20" name="Picture 19">
                <a:extLst>
                  <a:ext uri="{FF2B5EF4-FFF2-40B4-BE49-F238E27FC236}">
                    <a16:creationId xmlns:a16="http://schemas.microsoft.com/office/drawing/2014/main" id="{C0EBFFF9-6E1D-4F72-84BC-10C7C9FAE229}"/>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263110" y="5713233"/>
                <a:ext cx="1248320" cy="899622"/>
              </a:xfrm>
              <a:prstGeom prst="rect">
                <a:avLst/>
              </a:prstGeom>
            </p:spPr>
          </p:pic>
          <p:pic>
            <p:nvPicPr>
              <p:cNvPr id="21" name="Picture 20">
                <a:extLst>
                  <a:ext uri="{FF2B5EF4-FFF2-40B4-BE49-F238E27FC236}">
                    <a16:creationId xmlns:a16="http://schemas.microsoft.com/office/drawing/2014/main" id="{1C6AB774-C89A-4663-B511-10BF39C2C6F0}"/>
                  </a:ext>
                </a:extLst>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3964827" y="6166584"/>
                <a:ext cx="836124" cy="464293"/>
              </a:xfrm>
              <a:prstGeom prst="rect">
                <a:avLst/>
              </a:prstGeom>
            </p:spPr>
          </p:pic>
          <p:pic>
            <p:nvPicPr>
              <p:cNvPr id="22" name="Picture 21">
                <a:extLst>
                  <a:ext uri="{FF2B5EF4-FFF2-40B4-BE49-F238E27FC236}">
                    <a16:creationId xmlns:a16="http://schemas.microsoft.com/office/drawing/2014/main" id="{A0ECE08D-3BD4-4268-96E3-FFB5F609C114}"/>
                  </a:ext>
                </a:extLst>
              </p:cNvPr>
              <p:cNvPicPr>
                <a:picLocks noChangeAspect="1"/>
              </p:cNvPicPr>
              <p:nvPr/>
            </p:nvPicPr>
            <p:blipFill rotWithShape="1">
              <a:blip r:embed="rId21">
                <a:extLst>
                  <a:ext uri="{28A0092B-C50C-407E-A947-70E740481C1C}">
                    <a14:useLocalDpi xmlns:a14="http://schemas.microsoft.com/office/drawing/2010/main" val="0"/>
                  </a:ext>
                </a:extLst>
              </a:blip>
              <a:srcRect l="20247" r="24965"/>
              <a:stretch/>
            </p:blipFill>
            <p:spPr>
              <a:xfrm>
                <a:off x="497328" y="1933122"/>
                <a:ext cx="700588" cy="1563516"/>
              </a:xfrm>
              <a:prstGeom prst="rect">
                <a:avLst/>
              </a:prstGeom>
            </p:spPr>
          </p:pic>
          <p:pic>
            <p:nvPicPr>
              <p:cNvPr id="23" name="Picture 22">
                <a:extLst>
                  <a:ext uri="{FF2B5EF4-FFF2-40B4-BE49-F238E27FC236}">
                    <a16:creationId xmlns:a16="http://schemas.microsoft.com/office/drawing/2014/main" id="{DF50CA07-BF21-4AE3-A9E4-D467F6107D93}"/>
                  </a:ext>
                </a:extLst>
              </p:cNvPr>
              <p:cNvPicPr>
                <a:picLocks noChangeAspect="1"/>
              </p:cNvPicPr>
              <p:nvPr/>
            </p:nvPicPr>
            <p:blipFill rotWithShape="1">
              <a:blip r:embed="rId22" cstate="print">
                <a:extLst>
                  <a:ext uri="{28A0092B-C50C-407E-A947-70E740481C1C}">
                    <a14:useLocalDpi xmlns:a14="http://schemas.microsoft.com/office/drawing/2010/main" val="0"/>
                  </a:ext>
                </a:extLst>
              </a:blip>
              <a:srcRect r="32109"/>
              <a:stretch/>
            </p:blipFill>
            <p:spPr>
              <a:xfrm>
                <a:off x="5529644" y="4660773"/>
                <a:ext cx="544996" cy="832934"/>
              </a:xfrm>
              <a:prstGeom prst="rect">
                <a:avLst/>
              </a:prstGeom>
            </p:spPr>
          </p:pic>
          <p:pic>
            <p:nvPicPr>
              <p:cNvPr id="24" name="Picture 23">
                <a:extLst>
                  <a:ext uri="{FF2B5EF4-FFF2-40B4-BE49-F238E27FC236}">
                    <a16:creationId xmlns:a16="http://schemas.microsoft.com/office/drawing/2014/main" id="{EAD65F02-86C1-4AC2-98E4-4A9CC938FE27}"/>
                  </a:ext>
                </a:extLst>
              </p:cNvPr>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4936535" y="6287337"/>
                <a:ext cx="259558" cy="362274"/>
              </a:xfrm>
              <a:prstGeom prst="rect">
                <a:avLst/>
              </a:prstGeom>
            </p:spPr>
          </p:pic>
          <p:pic>
            <p:nvPicPr>
              <p:cNvPr id="25" name="Picture 24">
                <a:extLst>
                  <a:ext uri="{FF2B5EF4-FFF2-40B4-BE49-F238E27FC236}">
                    <a16:creationId xmlns:a16="http://schemas.microsoft.com/office/drawing/2014/main" id="{3198E8CB-F926-4827-B934-84FE074B9F54}"/>
                  </a:ext>
                </a:extLst>
              </p:cNvPr>
              <p:cNvPicPr>
                <a:picLocks noChangeAspect="1"/>
              </p:cNvPicPr>
              <p:nvPr/>
            </p:nvPicPr>
            <p:blipFill rotWithShape="1">
              <a:blip r:embed="rId24" cstate="print">
                <a:extLst>
                  <a:ext uri="{28A0092B-C50C-407E-A947-70E740481C1C}">
                    <a14:useLocalDpi xmlns:a14="http://schemas.microsoft.com/office/drawing/2010/main" val="0"/>
                  </a:ext>
                </a:extLst>
              </a:blip>
              <a:srcRect t="28588" b="28171"/>
              <a:stretch/>
            </p:blipFill>
            <p:spPr>
              <a:xfrm>
                <a:off x="2084110" y="1631567"/>
                <a:ext cx="914814" cy="378943"/>
              </a:xfrm>
              <a:prstGeom prst="rect">
                <a:avLst/>
              </a:prstGeom>
            </p:spPr>
          </p:pic>
          <p:pic>
            <p:nvPicPr>
              <p:cNvPr id="26" name="Picture 25">
                <a:extLst>
                  <a:ext uri="{FF2B5EF4-FFF2-40B4-BE49-F238E27FC236}">
                    <a16:creationId xmlns:a16="http://schemas.microsoft.com/office/drawing/2014/main" id="{6CDB02DE-5344-4AFE-8608-525BF2EC5729}"/>
                  </a:ext>
                </a:extLst>
              </p:cNvPr>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1133934" y="441824"/>
                <a:ext cx="405620" cy="627902"/>
              </a:xfrm>
              <a:prstGeom prst="rect">
                <a:avLst/>
              </a:prstGeom>
            </p:spPr>
          </p:pic>
          <p:pic>
            <p:nvPicPr>
              <p:cNvPr id="27" name="Picture 26">
                <a:extLst>
                  <a:ext uri="{FF2B5EF4-FFF2-40B4-BE49-F238E27FC236}">
                    <a16:creationId xmlns:a16="http://schemas.microsoft.com/office/drawing/2014/main" id="{077735D7-CD11-4F5E-A29E-95F8BBB74AA5}"/>
                  </a:ext>
                </a:extLst>
              </p:cNvPr>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2668998" y="676058"/>
                <a:ext cx="808086" cy="774113"/>
              </a:xfrm>
              <a:prstGeom prst="rect">
                <a:avLst/>
              </a:prstGeom>
            </p:spPr>
          </p:pic>
          <p:pic>
            <p:nvPicPr>
              <p:cNvPr id="28" name="Picture 27">
                <a:extLst>
                  <a:ext uri="{FF2B5EF4-FFF2-40B4-BE49-F238E27FC236}">
                    <a16:creationId xmlns:a16="http://schemas.microsoft.com/office/drawing/2014/main" id="{F023C5D7-A038-44CC-88AD-84A634ACA8A3}"/>
                  </a:ext>
                </a:extLst>
              </p:cNvPr>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2805684" y="1126772"/>
                <a:ext cx="987442" cy="788274"/>
              </a:xfrm>
              <a:prstGeom prst="rect">
                <a:avLst/>
              </a:prstGeom>
            </p:spPr>
          </p:pic>
          <p:pic>
            <p:nvPicPr>
              <p:cNvPr id="29" name="Picture 28">
                <a:extLst>
                  <a:ext uri="{FF2B5EF4-FFF2-40B4-BE49-F238E27FC236}">
                    <a16:creationId xmlns:a16="http://schemas.microsoft.com/office/drawing/2014/main" id="{BCBF0A1B-5CEF-4F03-8528-782490634EF0}"/>
                  </a:ext>
                </a:extLst>
              </p:cNvPr>
              <p:cNvPicPr>
                <a:picLocks noChangeAspect="1"/>
              </p:cNvPicPr>
              <p:nvPr/>
            </p:nvPicPr>
            <p:blipFill>
              <a:blip r:embed="rId28" cstate="print">
                <a:extLst>
                  <a:ext uri="{28A0092B-C50C-407E-A947-70E740481C1C}">
                    <a14:useLocalDpi xmlns:a14="http://schemas.microsoft.com/office/drawing/2010/main" val="0"/>
                  </a:ext>
                </a:extLst>
              </a:blip>
              <a:stretch>
                <a:fillRect/>
              </a:stretch>
            </p:blipFill>
            <p:spPr>
              <a:xfrm>
                <a:off x="3088240" y="153562"/>
                <a:ext cx="1035627" cy="992088"/>
              </a:xfrm>
              <a:prstGeom prst="rect">
                <a:avLst/>
              </a:prstGeom>
            </p:spPr>
          </p:pic>
          <p:pic>
            <p:nvPicPr>
              <p:cNvPr id="30" name="Picture 29">
                <a:extLst>
                  <a:ext uri="{FF2B5EF4-FFF2-40B4-BE49-F238E27FC236}">
                    <a16:creationId xmlns:a16="http://schemas.microsoft.com/office/drawing/2014/main" id="{F1DD4CE2-EFED-483E-BADE-A98104CDFFC9}"/>
                  </a:ext>
                </a:extLst>
              </p:cNvPr>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2371870" y="6139738"/>
                <a:ext cx="864157" cy="551884"/>
              </a:xfrm>
              <a:prstGeom prst="rect">
                <a:avLst/>
              </a:prstGeom>
            </p:spPr>
          </p:pic>
          <p:pic>
            <p:nvPicPr>
              <p:cNvPr id="31" name="Picture 30">
                <a:extLst>
                  <a:ext uri="{FF2B5EF4-FFF2-40B4-BE49-F238E27FC236}">
                    <a16:creationId xmlns:a16="http://schemas.microsoft.com/office/drawing/2014/main" id="{829BAB7F-6663-4044-B214-88E1D81299A2}"/>
                  </a:ext>
                </a:extLst>
              </p:cNvPr>
              <p:cNvPicPr>
                <a:picLocks noChangeAspect="1"/>
              </p:cNvPicPr>
              <p:nvPr/>
            </p:nvPicPr>
            <p:blipFill rotWithShape="1">
              <a:blip r:embed="rId30" cstate="print">
                <a:extLst>
                  <a:ext uri="{28A0092B-C50C-407E-A947-70E740481C1C}">
                    <a14:useLocalDpi xmlns:a14="http://schemas.microsoft.com/office/drawing/2010/main" val="0"/>
                  </a:ext>
                </a:extLst>
              </a:blip>
              <a:srcRect t="20007" b="20924"/>
              <a:stretch/>
            </p:blipFill>
            <p:spPr>
              <a:xfrm>
                <a:off x="1462273" y="5994532"/>
                <a:ext cx="893872" cy="505809"/>
              </a:xfrm>
              <a:prstGeom prst="rect">
                <a:avLst/>
              </a:prstGeom>
            </p:spPr>
          </p:pic>
          <p:pic>
            <p:nvPicPr>
              <p:cNvPr id="32" name="Picture 31">
                <a:extLst>
                  <a:ext uri="{FF2B5EF4-FFF2-40B4-BE49-F238E27FC236}">
                    <a16:creationId xmlns:a16="http://schemas.microsoft.com/office/drawing/2014/main" id="{92AF9A93-30CE-44B3-9D1C-74A18EC4137D}"/>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1184384" y="4660460"/>
                <a:ext cx="1240794" cy="1188630"/>
              </a:xfrm>
              <a:prstGeom prst="rect">
                <a:avLst/>
              </a:prstGeom>
            </p:spPr>
          </p:pic>
          <p:pic>
            <p:nvPicPr>
              <p:cNvPr id="33" name="Picture 32">
                <a:extLst>
                  <a:ext uri="{FF2B5EF4-FFF2-40B4-BE49-F238E27FC236}">
                    <a16:creationId xmlns:a16="http://schemas.microsoft.com/office/drawing/2014/main" id="{A77500AC-3AC0-4A57-ACF1-14A403D62E4F}"/>
                  </a:ext>
                </a:extLst>
              </p:cNvPr>
              <p:cNvPicPr>
                <a:picLocks noChangeAspect="1"/>
              </p:cNvPicPr>
              <p:nvPr/>
            </p:nvPicPr>
            <p:blipFill>
              <a:blip r:embed="rId32" cstate="print">
                <a:extLst>
                  <a:ext uri="{28A0092B-C50C-407E-A947-70E740481C1C}">
                    <a14:useLocalDpi xmlns:a14="http://schemas.microsoft.com/office/drawing/2010/main" val="0"/>
                  </a:ext>
                </a:extLst>
              </a:blip>
              <a:stretch>
                <a:fillRect/>
              </a:stretch>
            </p:blipFill>
            <p:spPr>
              <a:xfrm>
                <a:off x="389723" y="4012976"/>
                <a:ext cx="872259" cy="1736287"/>
              </a:xfrm>
              <a:prstGeom prst="rect">
                <a:avLst/>
              </a:prstGeom>
            </p:spPr>
          </p:pic>
          <p:pic>
            <p:nvPicPr>
              <p:cNvPr id="34" name="Picture 33">
                <a:extLst>
                  <a:ext uri="{FF2B5EF4-FFF2-40B4-BE49-F238E27FC236}">
                    <a16:creationId xmlns:a16="http://schemas.microsoft.com/office/drawing/2014/main" id="{155F27FD-73EA-4DC7-9E5B-8D59964BCD9C}"/>
                  </a:ext>
                </a:extLst>
              </p:cNvPr>
              <p:cNvPicPr>
                <a:picLocks noChangeAspect="1"/>
              </p:cNvPicPr>
              <p:nvPr/>
            </p:nvPicPr>
            <p:blipFill rotWithShape="1">
              <a:blip r:embed="rId33" cstate="print">
                <a:extLst>
                  <a:ext uri="{28A0092B-C50C-407E-A947-70E740481C1C}">
                    <a14:useLocalDpi xmlns:a14="http://schemas.microsoft.com/office/drawing/2010/main" val="0"/>
                  </a:ext>
                </a:extLst>
              </a:blip>
              <a:srcRect r="35415" b="-4314"/>
              <a:stretch/>
            </p:blipFill>
            <p:spPr>
              <a:xfrm>
                <a:off x="5422915" y="1593472"/>
                <a:ext cx="679435" cy="699554"/>
              </a:xfrm>
              <a:prstGeom prst="rect">
                <a:avLst/>
              </a:prstGeom>
            </p:spPr>
          </p:pic>
          <p:pic>
            <p:nvPicPr>
              <p:cNvPr id="35" name="Picture 34">
                <a:extLst>
                  <a:ext uri="{FF2B5EF4-FFF2-40B4-BE49-F238E27FC236}">
                    <a16:creationId xmlns:a16="http://schemas.microsoft.com/office/drawing/2014/main" id="{A26899F1-9519-45F5-B612-981783C25DBA}"/>
                  </a:ext>
                </a:extLst>
              </p:cNvPr>
              <p:cNvPicPr>
                <a:picLocks noChangeAspect="1"/>
              </p:cNvPicPr>
              <p:nvPr/>
            </p:nvPicPr>
            <p:blipFill rotWithShape="1">
              <a:blip r:embed="rId34" cstate="print">
                <a:extLst>
                  <a:ext uri="{28A0092B-C50C-407E-A947-70E740481C1C}">
                    <a14:useLocalDpi xmlns:a14="http://schemas.microsoft.com/office/drawing/2010/main" val="0"/>
                  </a:ext>
                </a:extLst>
              </a:blip>
              <a:srcRect l="4847" t="5194" r="35712"/>
              <a:stretch/>
            </p:blipFill>
            <p:spPr>
              <a:xfrm>
                <a:off x="4988697" y="1444337"/>
                <a:ext cx="449694" cy="687089"/>
              </a:xfrm>
              <a:prstGeom prst="rect">
                <a:avLst/>
              </a:prstGeom>
            </p:spPr>
          </p:pic>
          <p:pic>
            <p:nvPicPr>
              <p:cNvPr id="36" name="Picture 35">
                <a:extLst>
                  <a:ext uri="{FF2B5EF4-FFF2-40B4-BE49-F238E27FC236}">
                    <a16:creationId xmlns:a16="http://schemas.microsoft.com/office/drawing/2014/main" id="{1B18F62C-EEEC-4214-A8DA-EC8BB2404D2E}"/>
                  </a:ext>
                </a:extLst>
              </p:cNvPr>
              <p:cNvPicPr>
                <a:picLocks noChangeAspect="1"/>
              </p:cNvPicPr>
              <p:nvPr/>
            </p:nvPicPr>
            <p:blipFill rotWithShape="1">
              <a:blip r:embed="rId35" cstate="print">
                <a:extLst>
                  <a:ext uri="{28A0092B-C50C-407E-A947-70E740481C1C}">
                    <a14:useLocalDpi xmlns:a14="http://schemas.microsoft.com/office/drawing/2010/main" val="0"/>
                  </a:ext>
                </a:extLst>
              </a:blip>
              <a:srcRect l="18744" t="8393" r="17257" b="6999"/>
              <a:stretch/>
            </p:blipFill>
            <p:spPr>
              <a:xfrm>
                <a:off x="2662251" y="2044448"/>
                <a:ext cx="447776" cy="567080"/>
              </a:xfrm>
              <a:prstGeom prst="rect">
                <a:avLst/>
              </a:prstGeom>
            </p:spPr>
          </p:pic>
          <p:pic>
            <p:nvPicPr>
              <p:cNvPr id="37" name="Picture 36">
                <a:extLst>
                  <a:ext uri="{FF2B5EF4-FFF2-40B4-BE49-F238E27FC236}">
                    <a16:creationId xmlns:a16="http://schemas.microsoft.com/office/drawing/2014/main" id="{5E2EF6EF-2A98-4B4E-B47B-DF67BAFF0D6D}"/>
                  </a:ext>
                </a:extLst>
              </p:cNvPr>
              <p:cNvPicPr>
                <a:picLocks noChangeAspect="1"/>
              </p:cNvPicPr>
              <p:nvPr/>
            </p:nvPicPr>
            <p:blipFill>
              <a:blip r:embed="rId36" cstate="print">
                <a:extLst>
                  <a:ext uri="{28A0092B-C50C-407E-A947-70E740481C1C}">
                    <a14:useLocalDpi xmlns:a14="http://schemas.microsoft.com/office/drawing/2010/main" val="0"/>
                  </a:ext>
                </a:extLst>
              </a:blip>
              <a:stretch>
                <a:fillRect/>
              </a:stretch>
            </p:blipFill>
            <p:spPr>
              <a:xfrm>
                <a:off x="1748247" y="3934516"/>
                <a:ext cx="856946" cy="657389"/>
              </a:xfrm>
              <a:prstGeom prst="rect">
                <a:avLst/>
              </a:prstGeom>
            </p:spPr>
          </p:pic>
          <p:pic>
            <p:nvPicPr>
              <p:cNvPr id="38" name="Picture 37">
                <a:extLst>
                  <a:ext uri="{FF2B5EF4-FFF2-40B4-BE49-F238E27FC236}">
                    <a16:creationId xmlns:a16="http://schemas.microsoft.com/office/drawing/2014/main" id="{49D560E3-35F5-474E-8C7F-259DD8D44A39}"/>
                  </a:ext>
                </a:extLst>
              </p:cNvPr>
              <p:cNvPicPr>
                <a:picLocks noChangeAspect="1"/>
              </p:cNvPicPr>
              <p:nvPr/>
            </p:nvPicPr>
            <p:blipFill>
              <a:blip r:embed="rId37" cstate="print">
                <a:extLst>
                  <a:ext uri="{28A0092B-C50C-407E-A947-70E740481C1C}">
                    <a14:useLocalDpi xmlns:a14="http://schemas.microsoft.com/office/drawing/2010/main" val="0"/>
                  </a:ext>
                </a:extLst>
              </a:blip>
              <a:stretch>
                <a:fillRect/>
              </a:stretch>
            </p:blipFill>
            <p:spPr>
              <a:xfrm>
                <a:off x="3199097" y="5949589"/>
                <a:ext cx="716079" cy="571645"/>
              </a:xfrm>
              <a:prstGeom prst="rect">
                <a:avLst/>
              </a:prstGeom>
            </p:spPr>
          </p:pic>
          <p:pic>
            <p:nvPicPr>
              <p:cNvPr id="39" name="Picture 38">
                <a:extLst>
                  <a:ext uri="{FF2B5EF4-FFF2-40B4-BE49-F238E27FC236}">
                    <a16:creationId xmlns:a16="http://schemas.microsoft.com/office/drawing/2014/main" id="{B1B7B1ED-D95A-431D-A38F-38D74C159D73}"/>
                  </a:ext>
                </a:extLst>
              </p:cNvPr>
              <p:cNvPicPr>
                <a:picLocks noChangeAspect="1"/>
              </p:cNvPicPr>
              <p:nvPr/>
            </p:nvPicPr>
            <p:blipFill rotWithShape="1">
              <a:blip r:embed="rId38" cstate="print">
                <a:extLst>
                  <a:ext uri="{28A0092B-C50C-407E-A947-70E740481C1C}">
                    <a14:useLocalDpi xmlns:a14="http://schemas.microsoft.com/office/drawing/2010/main" val="0"/>
                  </a:ext>
                </a:extLst>
              </a:blip>
              <a:srcRect l="13025" r="11899"/>
              <a:stretch/>
            </p:blipFill>
            <p:spPr>
              <a:xfrm>
                <a:off x="2657746" y="3656796"/>
                <a:ext cx="853208" cy="1088679"/>
              </a:xfrm>
              <a:prstGeom prst="rect">
                <a:avLst/>
              </a:prstGeom>
            </p:spPr>
          </p:pic>
          <p:pic>
            <p:nvPicPr>
              <p:cNvPr id="40" name="Picture 39">
                <a:extLst>
                  <a:ext uri="{FF2B5EF4-FFF2-40B4-BE49-F238E27FC236}">
                    <a16:creationId xmlns:a16="http://schemas.microsoft.com/office/drawing/2014/main" id="{965649D6-BC48-4548-938D-6D4C4C712539}"/>
                  </a:ext>
                </a:extLst>
              </p:cNvPr>
              <p:cNvPicPr>
                <a:picLocks noChangeAspect="1"/>
              </p:cNvPicPr>
              <p:nvPr/>
            </p:nvPicPr>
            <p:blipFill rotWithShape="1">
              <a:blip r:embed="rId39" cstate="print">
                <a:extLst>
                  <a:ext uri="{28A0092B-C50C-407E-A947-70E740481C1C}">
                    <a14:useLocalDpi xmlns:a14="http://schemas.microsoft.com/office/drawing/2010/main" val="0"/>
                  </a:ext>
                </a:extLst>
              </a:blip>
              <a:srcRect l="10104" r="10946"/>
              <a:stretch/>
            </p:blipFill>
            <p:spPr>
              <a:xfrm>
                <a:off x="5266209" y="3579218"/>
                <a:ext cx="823874" cy="1051985"/>
              </a:xfrm>
              <a:prstGeom prst="rect">
                <a:avLst/>
              </a:prstGeom>
            </p:spPr>
          </p:pic>
          <p:pic>
            <p:nvPicPr>
              <p:cNvPr id="41" name="Picture 40">
                <a:extLst>
                  <a:ext uri="{FF2B5EF4-FFF2-40B4-BE49-F238E27FC236}">
                    <a16:creationId xmlns:a16="http://schemas.microsoft.com/office/drawing/2014/main" id="{983FDF9F-B87D-47E5-816C-313D2870367C}"/>
                  </a:ext>
                </a:extLst>
              </p:cNvPr>
              <p:cNvPicPr>
                <a:picLocks noChangeAspect="1"/>
              </p:cNvPicPr>
              <p:nvPr/>
            </p:nvPicPr>
            <p:blipFill rotWithShape="1">
              <a:blip r:embed="rId40" cstate="print">
                <a:extLst>
                  <a:ext uri="{28A0092B-C50C-407E-A947-70E740481C1C}">
                    <a14:useLocalDpi xmlns:a14="http://schemas.microsoft.com/office/drawing/2010/main" val="0"/>
                  </a:ext>
                </a:extLst>
              </a:blip>
              <a:srcRect t="13236"/>
              <a:stretch/>
            </p:blipFill>
            <p:spPr>
              <a:xfrm>
                <a:off x="1348044" y="4122686"/>
                <a:ext cx="451252" cy="561859"/>
              </a:xfrm>
              <a:prstGeom prst="rect">
                <a:avLst/>
              </a:prstGeom>
            </p:spPr>
          </p:pic>
          <p:pic>
            <p:nvPicPr>
              <p:cNvPr id="42" name="Picture 41">
                <a:extLst>
                  <a:ext uri="{FF2B5EF4-FFF2-40B4-BE49-F238E27FC236}">
                    <a16:creationId xmlns:a16="http://schemas.microsoft.com/office/drawing/2014/main" id="{719F7612-1FDA-4A9D-B507-ADCA227871DC}"/>
                  </a:ext>
                </a:extLst>
              </p:cNvPr>
              <p:cNvPicPr>
                <a:picLocks noChangeAspect="1"/>
              </p:cNvPicPr>
              <p:nvPr/>
            </p:nvPicPr>
            <p:blipFill rotWithShape="1">
              <a:blip r:embed="rId41" cstate="print">
                <a:extLst>
                  <a:ext uri="{28A0092B-C50C-407E-A947-70E740481C1C}">
                    <a14:useLocalDpi xmlns:a14="http://schemas.microsoft.com/office/drawing/2010/main" val="0"/>
                  </a:ext>
                </a:extLst>
              </a:blip>
              <a:srcRect l="10295" r="8356"/>
              <a:stretch/>
            </p:blipFill>
            <p:spPr>
              <a:xfrm>
                <a:off x="3316556" y="4964160"/>
                <a:ext cx="735343" cy="865947"/>
              </a:xfrm>
              <a:prstGeom prst="rect">
                <a:avLst/>
              </a:prstGeom>
            </p:spPr>
          </p:pic>
          <p:pic>
            <p:nvPicPr>
              <p:cNvPr id="43" name="Picture 42">
                <a:extLst>
                  <a:ext uri="{FF2B5EF4-FFF2-40B4-BE49-F238E27FC236}">
                    <a16:creationId xmlns:a16="http://schemas.microsoft.com/office/drawing/2014/main" id="{0B624626-2486-4879-A377-1D685FC53BAF}"/>
                  </a:ext>
                </a:extLst>
              </p:cNvPr>
              <p:cNvPicPr>
                <a:picLocks noChangeAspect="1"/>
              </p:cNvPicPr>
              <p:nvPr/>
            </p:nvPicPr>
            <p:blipFill>
              <a:blip r:embed="rId42" cstate="print">
                <a:extLst>
                  <a:ext uri="{28A0092B-C50C-407E-A947-70E740481C1C}">
                    <a14:useLocalDpi xmlns:a14="http://schemas.microsoft.com/office/drawing/2010/main" val="0"/>
                  </a:ext>
                </a:extLst>
              </a:blip>
              <a:stretch>
                <a:fillRect/>
              </a:stretch>
            </p:blipFill>
            <p:spPr>
              <a:xfrm>
                <a:off x="3954896" y="5783116"/>
                <a:ext cx="558313" cy="346883"/>
              </a:xfrm>
              <a:prstGeom prst="rect">
                <a:avLst/>
              </a:prstGeom>
            </p:spPr>
          </p:pic>
          <p:pic>
            <p:nvPicPr>
              <p:cNvPr id="44" name="Picture 43">
                <a:extLst>
                  <a:ext uri="{FF2B5EF4-FFF2-40B4-BE49-F238E27FC236}">
                    <a16:creationId xmlns:a16="http://schemas.microsoft.com/office/drawing/2014/main" id="{D4A65331-48AF-486D-B1DA-05C6E3C7625B}"/>
                  </a:ext>
                </a:extLst>
              </p:cNvPr>
              <p:cNvPicPr>
                <a:picLocks noChangeAspect="1"/>
              </p:cNvPicPr>
              <p:nvPr/>
            </p:nvPicPr>
            <p:blipFill>
              <a:blip r:embed="rId43" cstate="print">
                <a:extLst>
                  <a:ext uri="{28A0092B-C50C-407E-A947-70E740481C1C}">
                    <a14:useLocalDpi xmlns:a14="http://schemas.microsoft.com/office/drawing/2010/main" val="0"/>
                  </a:ext>
                </a:extLst>
              </a:blip>
              <a:stretch>
                <a:fillRect/>
              </a:stretch>
            </p:blipFill>
            <p:spPr>
              <a:xfrm>
                <a:off x="4049001" y="421483"/>
                <a:ext cx="624966" cy="590601"/>
              </a:xfrm>
              <a:prstGeom prst="rect">
                <a:avLst/>
              </a:prstGeom>
            </p:spPr>
          </p:pic>
          <p:pic>
            <p:nvPicPr>
              <p:cNvPr id="45" name="Picture 44">
                <a:extLst>
                  <a:ext uri="{FF2B5EF4-FFF2-40B4-BE49-F238E27FC236}">
                    <a16:creationId xmlns:a16="http://schemas.microsoft.com/office/drawing/2014/main" id="{0E74B7AD-1F9D-43C0-BEA4-C6FB2FC85D26}"/>
                  </a:ext>
                </a:extLst>
              </p:cNvPr>
              <p:cNvPicPr>
                <a:picLocks noChangeAspect="1"/>
              </p:cNvPicPr>
              <p:nvPr/>
            </p:nvPicPr>
            <p:blipFill rotWithShape="1">
              <a:blip r:embed="rId44" cstate="print">
                <a:extLst>
                  <a:ext uri="{28A0092B-C50C-407E-A947-70E740481C1C}">
                    <a14:useLocalDpi xmlns:a14="http://schemas.microsoft.com/office/drawing/2010/main" val="0"/>
                  </a:ext>
                </a:extLst>
              </a:blip>
              <a:srcRect t="10707" b="19236"/>
              <a:stretch/>
            </p:blipFill>
            <p:spPr>
              <a:xfrm>
                <a:off x="3658318" y="921832"/>
                <a:ext cx="825366" cy="553918"/>
              </a:xfrm>
              <a:prstGeom prst="rect">
                <a:avLst/>
              </a:prstGeom>
            </p:spPr>
          </p:pic>
          <p:pic>
            <p:nvPicPr>
              <p:cNvPr id="46" name="Picture 45">
                <a:extLst>
                  <a:ext uri="{FF2B5EF4-FFF2-40B4-BE49-F238E27FC236}">
                    <a16:creationId xmlns:a16="http://schemas.microsoft.com/office/drawing/2014/main" id="{42EA43A2-F62E-4523-A0C5-AB2217589C91}"/>
                  </a:ext>
                </a:extLst>
              </p:cNvPr>
              <p:cNvPicPr>
                <a:picLocks noChangeAspect="1"/>
              </p:cNvPicPr>
              <p:nvPr/>
            </p:nvPicPr>
            <p:blipFill>
              <a:blip r:embed="rId45" cstate="print">
                <a:extLst>
                  <a:ext uri="{28A0092B-C50C-407E-A947-70E740481C1C}">
                    <a14:useLocalDpi xmlns:a14="http://schemas.microsoft.com/office/drawing/2010/main" val="0"/>
                  </a:ext>
                </a:extLst>
              </a:blip>
              <a:stretch>
                <a:fillRect/>
              </a:stretch>
            </p:blipFill>
            <p:spPr>
              <a:xfrm>
                <a:off x="2811020" y="2524716"/>
                <a:ext cx="770337" cy="737951"/>
              </a:xfrm>
              <a:prstGeom prst="rect">
                <a:avLst/>
              </a:prstGeom>
            </p:spPr>
          </p:pic>
          <p:pic>
            <p:nvPicPr>
              <p:cNvPr id="47" name="Picture 46">
                <a:extLst>
                  <a:ext uri="{FF2B5EF4-FFF2-40B4-BE49-F238E27FC236}">
                    <a16:creationId xmlns:a16="http://schemas.microsoft.com/office/drawing/2014/main" id="{422129FD-45B0-4B0F-93FD-54EB530E96B0}"/>
                  </a:ext>
                </a:extLst>
              </p:cNvPr>
              <p:cNvPicPr>
                <a:picLocks noChangeAspect="1"/>
              </p:cNvPicPr>
              <p:nvPr/>
            </p:nvPicPr>
            <p:blipFill rotWithShape="1">
              <a:blip r:embed="rId46" cstate="print">
                <a:extLst>
                  <a:ext uri="{28A0092B-C50C-407E-A947-70E740481C1C}">
                    <a14:useLocalDpi xmlns:a14="http://schemas.microsoft.com/office/drawing/2010/main" val="0"/>
                  </a:ext>
                </a:extLst>
              </a:blip>
              <a:srcRect l="10162" t="13713" r="49335" b="17861"/>
              <a:stretch/>
            </p:blipFill>
            <p:spPr>
              <a:xfrm>
                <a:off x="2576015" y="396848"/>
                <a:ext cx="660012" cy="486784"/>
              </a:xfrm>
              <a:prstGeom prst="rect">
                <a:avLst/>
              </a:prstGeom>
            </p:spPr>
          </p:pic>
          <p:pic>
            <p:nvPicPr>
              <p:cNvPr id="48" name="Picture 47">
                <a:extLst>
                  <a:ext uri="{FF2B5EF4-FFF2-40B4-BE49-F238E27FC236}">
                    <a16:creationId xmlns:a16="http://schemas.microsoft.com/office/drawing/2014/main" id="{2483C87E-8730-4B6A-A0F7-9E00DA15206E}"/>
                  </a:ext>
                </a:extLst>
              </p:cNvPr>
              <p:cNvPicPr>
                <a:picLocks noChangeAspect="1"/>
              </p:cNvPicPr>
              <p:nvPr/>
            </p:nvPicPr>
            <p:blipFill rotWithShape="1">
              <a:blip r:embed="rId47" cstate="print">
                <a:extLst>
                  <a:ext uri="{28A0092B-C50C-407E-A947-70E740481C1C}">
                    <a14:useLocalDpi xmlns:a14="http://schemas.microsoft.com/office/drawing/2010/main" val="0"/>
                  </a:ext>
                </a:extLst>
              </a:blip>
              <a:srcRect b="6765"/>
              <a:stretch/>
            </p:blipFill>
            <p:spPr>
              <a:xfrm>
                <a:off x="4702509" y="5374883"/>
                <a:ext cx="689830" cy="909202"/>
              </a:xfrm>
              <a:prstGeom prst="rect">
                <a:avLst/>
              </a:prstGeom>
            </p:spPr>
          </p:pic>
          <p:pic>
            <p:nvPicPr>
              <p:cNvPr id="49" name="Picture 48">
                <a:extLst>
                  <a:ext uri="{FF2B5EF4-FFF2-40B4-BE49-F238E27FC236}">
                    <a16:creationId xmlns:a16="http://schemas.microsoft.com/office/drawing/2014/main" id="{8A95DE2D-4E82-411E-9F9F-3D6988843142}"/>
                  </a:ext>
                </a:extLst>
              </p:cNvPr>
              <p:cNvPicPr>
                <a:picLocks noChangeAspect="1"/>
              </p:cNvPicPr>
              <p:nvPr/>
            </p:nvPicPr>
            <p:blipFill>
              <a:blip r:embed="rId48" cstate="print">
                <a:extLst>
                  <a:ext uri="{28A0092B-C50C-407E-A947-70E740481C1C}">
                    <a14:useLocalDpi xmlns:a14="http://schemas.microsoft.com/office/drawing/2010/main" val="0"/>
                  </a:ext>
                </a:extLst>
              </a:blip>
              <a:stretch>
                <a:fillRect/>
              </a:stretch>
            </p:blipFill>
            <p:spPr>
              <a:xfrm>
                <a:off x="3745981" y="4773157"/>
                <a:ext cx="1511226" cy="961358"/>
              </a:xfrm>
              <a:prstGeom prst="rect">
                <a:avLst/>
              </a:prstGeom>
            </p:spPr>
          </p:pic>
          <p:pic>
            <p:nvPicPr>
              <p:cNvPr id="50" name="Picture 49">
                <a:extLst>
                  <a:ext uri="{FF2B5EF4-FFF2-40B4-BE49-F238E27FC236}">
                    <a16:creationId xmlns:a16="http://schemas.microsoft.com/office/drawing/2014/main" id="{D2B46E4C-8436-448D-BEF7-756EB12FE8ED}"/>
                  </a:ext>
                </a:extLst>
              </p:cNvPr>
              <p:cNvPicPr>
                <a:picLocks noChangeAspect="1"/>
              </p:cNvPicPr>
              <p:nvPr/>
            </p:nvPicPr>
            <p:blipFill>
              <a:blip r:embed="rId49">
                <a:extLst>
                  <a:ext uri="{28A0092B-C50C-407E-A947-70E740481C1C}">
                    <a14:useLocalDpi xmlns:a14="http://schemas.microsoft.com/office/drawing/2010/main" val="0"/>
                  </a:ext>
                </a:extLst>
              </a:blip>
              <a:stretch>
                <a:fillRect/>
              </a:stretch>
            </p:blipFill>
            <p:spPr>
              <a:xfrm>
                <a:off x="839107" y="1927566"/>
                <a:ext cx="1206799" cy="1513892"/>
              </a:xfrm>
              <a:prstGeom prst="rect">
                <a:avLst/>
              </a:prstGeom>
            </p:spPr>
          </p:pic>
          <p:pic>
            <p:nvPicPr>
              <p:cNvPr id="51" name="Picture 50">
                <a:extLst>
                  <a:ext uri="{FF2B5EF4-FFF2-40B4-BE49-F238E27FC236}">
                    <a16:creationId xmlns:a16="http://schemas.microsoft.com/office/drawing/2014/main" id="{89D411DC-9837-4182-8D9D-4D995653678B}"/>
                  </a:ext>
                </a:extLst>
              </p:cNvPr>
              <p:cNvPicPr>
                <a:picLocks noChangeAspect="1"/>
              </p:cNvPicPr>
              <p:nvPr/>
            </p:nvPicPr>
            <p:blipFill rotWithShape="1">
              <a:blip r:embed="rId50" cstate="print">
                <a:extLst>
                  <a:ext uri="{28A0092B-C50C-407E-A947-70E740481C1C}">
                    <a14:useLocalDpi xmlns:a14="http://schemas.microsoft.com/office/drawing/2010/main" val="0"/>
                  </a:ext>
                </a:extLst>
              </a:blip>
              <a:srcRect l="28537" r="23525"/>
              <a:stretch/>
            </p:blipFill>
            <p:spPr>
              <a:xfrm>
                <a:off x="4669222" y="3818391"/>
                <a:ext cx="605357" cy="576942"/>
              </a:xfrm>
              <a:prstGeom prst="rect">
                <a:avLst/>
              </a:prstGeom>
            </p:spPr>
          </p:pic>
          <p:pic>
            <p:nvPicPr>
              <p:cNvPr id="52" name="Picture 51">
                <a:extLst>
                  <a:ext uri="{FF2B5EF4-FFF2-40B4-BE49-F238E27FC236}">
                    <a16:creationId xmlns:a16="http://schemas.microsoft.com/office/drawing/2014/main" id="{E667CCEB-7ED5-4434-9124-65E2172EC33F}"/>
                  </a:ext>
                </a:extLst>
              </p:cNvPr>
              <p:cNvPicPr>
                <a:picLocks noChangeAspect="1"/>
              </p:cNvPicPr>
              <p:nvPr/>
            </p:nvPicPr>
            <p:blipFill>
              <a:blip r:embed="rId51" cstate="print">
                <a:extLst>
                  <a:ext uri="{28A0092B-C50C-407E-A947-70E740481C1C}">
                    <a14:useLocalDpi xmlns:a14="http://schemas.microsoft.com/office/drawing/2010/main" val="0"/>
                  </a:ext>
                </a:extLst>
              </a:blip>
              <a:stretch>
                <a:fillRect/>
              </a:stretch>
            </p:blipFill>
            <p:spPr>
              <a:xfrm>
                <a:off x="1323641" y="492646"/>
                <a:ext cx="1461936" cy="2215297"/>
              </a:xfrm>
              <a:prstGeom prst="rect">
                <a:avLst/>
              </a:prstGeom>
            </p:spPr>
          </p:pic>
          <p:pic>
            <p:nvPicPr>
              <p:cNvPr id="53" name="Picture 52">
                <a:extLst>
                  <a:ext uri="{FF2B5EF4-FFF2-40B4-BE49-F238E27FC236}">
                    <a16:creationId xmlns:a16="http://schemas.microsoft.com/office/drawing/2014/main" id="{41EAC065-5AAA-48AE-84CA-23109BD560EC}"/>
                  </a:ext>
                </a:extLst>
              </p:cNvPr>
              <p:cNvPicPr>
                <a:picLocks noChangeAspect="1"/>
              </p:cNvPicPr>
              <p:nvPr/>
            </p:nvPicPr>
            <p:blipFill>
              <a:blip r:embed="rId52" cstate="print">
                <a:extLst>
                  <a:ext uri="{28A0092B-C50C-407E-A947-70E740481C1C}">
                    <a14:useLocalDpi xmlns:a14="http://schemas.microsoft.com/office/drawing/2010/main" val="0"/>
                  </a:ext>
                </a:extLst>
              </a:blip>
              <a:stretch>
                <a:fillRect/>
              </a:stretch>
            </p:blipFill>
            <p:spPr>
              <a:xfrm>
                <a:off x="3853276" y="3841313"/>
                <a:ext cx="782884" cy="1229254"/>
              </a:xfrm>
              <a:prstGeom prst="rect">
                <a:avLst/>
              </a:prstGeom>
            </p:spPr>
          </p:pic>
          <p:pic>
            <p:nvPicPr>
              <p:cNvPr id="54" name="Picture 53">
                <a:extLst>
                  <a:ext uri="{FF2B5EF4-FFF2-40B4-BE49-F238E27FC236}">
                    <a16:creationId xmlns:a16="http://schemas.microsoft.com/office/drawing/2014/main" id="{34EAE5EB-6153-4A46-ACD2-23900805DBA1}"/>
                  </a:ext>
                </a:extLst>
              </p:cNvPr>
              <p:cNvPicPr>
                <a:picLocks noChangeAspect="1"/>
              </p:cNvPicPr>
              <p:nvPr/>
            </p:nvPicPr>
            <p:blipFill rotWithShape="1">
              <a:blip r:embed="rId53" cstate="print">
                <a:extLst>
                  <a:ext uri="{28A0092B-C50C-407E-A947-70E740481C1C}">
                    <a14:useLocalDpi xmlns:a14="http://schemas.microsoft.com/office/drawing/2010/main" val="0"/>
                  </a:ext>
                </a:extLst>
              </a:blip>
              <a:srcRect t="20490" r="26472" b="20944"/>
              <a:stretch/>
            </p:blipFill>
            <p:spPr>
              <a:xfrm>
                <a:off x="5325860" y="5451196"/>
                <a:ext cx="759352" cy="595285"/>
              </a:xfrm>
              <a:prstGeom prst="rect">
                <a:avLst/>
              </a:prstGeom>
            </p:spPr>
          </p:pic>
          <p:sp>
            <p:nvSpPr>
              <p:cNvPr id="55" name="Rectangle 54">
                <a:extLst>
                  <a:ext uri="{FF2B5EF4-FFF2-40B4-BE49-F238E27FC236}">
                    <a16:creationId xmlns:a16="http://schemas.microsoft.com/office/drawing/2014/main" id="{BF70BD83-6F82-450B-923C-E0AF65EFBB77}"/>
                  </a:ext>
                </a:extLst>
              </p:cNvPr>
              <p:cNvSpPr/>
              <p:nvPr/>
            </p:nvSpPr>
            <p:spPr>
              <a:xfrm>
                <a:off x="477719" y="3510941"/>
                <a:ext cx="5532971" cy="374846"/>
              </a:xfrm>
              <a:prstGeom prst="rect">
                <a:avLst/>
              </a:prstGeom>
            </p:spPr>
            <p:txBody>
              <a:bodyPr wrap="square">
                <a:spAutoFit/>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grpSp>
        <p:sp>
          <p:nvSpPr>
            <p:cNvPr id="58" name="Rectangle 57">
              <a:extLst>
                <a:ext uri="{FF2B5EF4-FFF2-40B4-BE49-F238E27FC236}">
                  <a16:creationId xmlns:a16="http://schemas.microsoft.com/office/drawing/2014/main" id="{3B7B9FAE-1851-4DED-A10E-87E4A9EFF874}"/>
                </a:ext>
              </a:extLst>
            </p:cNvPr>
            <p:cNvSpPr/>
            <p:nvPr/>
          </p:nvSpPr>
          <p:spPr bwMode="auto">
            <a:xfrm>
              <a:off x="5847" y="0"/>
              <a:ext cx="6096000" cy="6858000"/>
            </a:xfrm>
            <a:prstGeom prst="rect">
              <a:avLst/>
            </a:prstGeom>
            <a:solidFill>
              <a:srgbClr val="000000">
                <a:alpha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59" name="Rectangle 58">
            <a:extLst>
              <a:ext uri="{FF2B5EF4-FFF2-40B4-BE49-F238E27FC236}">
                <a16:creationId xmlns:a16="http://schemas.microsoft.com/office/drawing/2014/main" id="{4021C479-B7E2-4CA8-9BCD-B76138050BFF}"/>
              </a:ext>
            </a:extLst>
          </p:cNvPr>
          <p:cNvSpPr/>
          <p:nvPr/>
        </p:nvSpPr>
        <p:spPr>
          <a:xfrm>
            <a:off x="312738" y="2932798"/>
            <a:ext cx="5654157" cy="992404"/>
          </a:xfrm>
          <a:prstGeom prst="rect">
            <a:avLst/>
          </a:prstGeom>
        </p:spPr>
        <p:txBody>
          <a:bodyPr wrap="square" lIns="0" tIns="0" rIns="274320" bIns="0" anchor="ctr">
            <a:noAutofit/>
          </a:bodyPr>
          <a:lstStyle/>
          <a:p>
            <a:pPr marL="0" marR="0" lvl="0" indent="0" algn="r" defTabSz="932688"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FFFFFF"/>
                </a:solidFill>
                <a:effectLst/>
                <a:uLnTx/>
                <a:uFillTx/>
                <a:latin typeface="Segoe UI Semilight (Headings)"/>
                <a:ea typeface="+mn-ea"/>
                <a:cs typeface="+mn-cs"/>
              </a:rPr>
              <a:t>Azure</a:t>
            </a:r>
            <a:r>
              <a:rPr kumimoji="0" lang="en-US" sz="3600" b="0" i="0" u="none" strike="noStrike" kern="1200" cap="none" spc="0" normalizeH="0" baseline="0" noProof="0">
                <a:ln>
                  <a:noFill/>
                </a:ln>
                <a:solidFill>
                  <a:srgbClr val="FFFFFF"/>
                </a:solidFill>
                <a:effectLst/>
                <a:uLnTx/>
                <a:uFillTx/>
                <a:latin typeface="Segoe UI Semibold"/>
                <a:ea typeface="+mn-ea"/>
                <a:cs typeface="+mn-cs"/>
              </a:rPr>
              <a:t> </a:t>
            </a:r>
            <a:r>
              <a:rPr kumimoji="0" lang="en-US" sz="36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Sphere</a:t>
            </a:r>
          </a:p>
        </p:txBody>
      </p:sp>
      <p:grpSp>
        <p:nvGrpSpPr>
          <p:cNvPr id="114" name="Group 113">
            <a:extLst>
              <a:ext uri="{FF2B5EF4-FFF2-40B4-BE49-F238E27FC236}">
                <a16:creationId xmlns:a16="http://schemas.microsoft.com/office/drawing/2014/main" id="{9816A7AA-CFBD-41CB-A51D-D5497BC4036D}"/>
              </a:ext>
            </a:extLst>
          </p:cNvPr>
          <p:cNvGrpSpPr/>
          <p:nvPr/>
        </p:nvGrpSpPr>
        <p:grpSpPr>
          <a:xfrm>
            <a:off x="6738779" y="598125"/>
            <a:ext cx="4870609" cy="6030054"/>
            <a:chOff x="6738779" y="598125"/>
            <a:chExt cx="4870609" cy="6030054"/>
          </a:xfrm>
        </p:grpSpPr>
        <p:sp>
          <p:nvSpPr>
            <p:cNvPr id="63" name="Rectangle: Single Corner Snipped 24">
              <a:extLst>
                <a:ext uri="{FF2B5EF4-FFF2-40B4-BE49-F238E27FC236}">
                  <a16:creationId xmlns:a16="http://schemas.microsoft.com/office/drawing/2014/main" id="{C7798080-27B3-46D4-8A85-297A09186B34}"/>
                </a:ext>
              </a:extLst>
            </p:cNvPr>
            <p:cNvSpPr/>
            <p:nvPr/>
          </p:nvSpPr>
          <p:spPr>
            <a:xfrm>
              <a:off x="6738779" y="2462337"/>
              <a:ext cx="2563634" cy="1696875"/>
            </a:xfrm>
            <a:prstGeom prst="rect">
              <a:avLst/>
            </a:prstGeom>
          </p:spPr>
          <p:txBody>
            <a:bodyPr wrap="square">
              <a:spAutoFit/>
            </a:bodyPr>
            <a:lstStyle/>
            <a:p>
              <a:pPr marL="0" marR="0" lvl="0" indent="0" algn="l" defTabSz="932418" rtl="0" eaLnBrk="1" fontAlgn="auto" latinLnBrk="0" hangingPunct="1">
                <a:lnSpc>
                  <a:spcPct val="90000"/>
                </a:lnSpc>
                <a:spcBef>
                  <a:spcPts val="0"/>
                </a:spcBef>
                <a:spcAft>
                  <a:spcPts val="200"/>
                </a:spcAft>
                <a:buClrTx/>
                <a:buSzTx/>
                <a:buFontTx/>
                <a:buNone/>
                <a:tabLst/>
                <a:defRPr/>
              </a:pPr>
              <a:r>
                <a:rPr kumimoji="0" lang="en-US" sz="1400" b="0" i="0" u="none" strike="noStrike" kern="0" cap="none" spc="0" normalizeH="0" baseline="0" noProof="0">
                  <a:ln>
                    <a:noFill/>
                  </a:ln>
                  <a:gradFill>
                    <a:gsLst>
                      <a:gs pos="1250">
                        <a:srgbClr val="1A1A1A"/>
                      </a:gs>
                      <a:gs pos="100000">
                        <a:srgbClr val="1A1A1A"/>
                      </a:gs>
                    </a:gsLst>
                    <a:lin ang="5400000" scaled="0"/>
                  </a:gradFill>
                  <a:effectLst/>
                  <a:uLnTx/>
                  <a:uFillTx/>
                  <a:latin typeface="Segoe UI"/>
                  <a:ea typeface="+mn-ea"/>
                  <a:cs typeface="Segoe UI" panose="020B0502040204020203" pitchFamily="34" charset="0"/>
                </a:rPr>
                <a:t>A new </a:t>
              </a:r>
              <a:r>
                <a:rPr kumimoji="0" lang="en-US" sz="1400" b="1" i="0" u="none" strike="noStrike" kern="0" cap="none" spc="0" normalizeH="0" baseline="0" noProof="0">
                  <a:ln>
                    <a:noFill/>
                  </a:ln>
                  <a:gradFill>
                    <a:gsLst>
                      <a:gs pos="1250">
                        <a:srgbClr val="1A1A1A"/>
                      </a:gs>
                      <a:gs pos="100000">
                        <a:srgbClr val="1A1A1A"/>
                      </a:gs>
                    </a:gsLst>
                    <a:lin ang="5400000" scaled="0"/>
                  </a:gradFill>
                  <a:effectLst/>
                  <a:uLnTx/>
                  <a:uFillTx/>
                  <a:latin typeface="Segoe UI"/>
                  <a:ea typeface="+mn-ea"/>
                  <a:cs typeface="Segoe UI" panose="020B0502040204020203" pitchFamily="34" charset="0"/>
                </a:rPr>
                <a:t>Azure Sphere class of MCUs, </a:t>
              </a:r>
              <a:r>
                <a:rPr kumimoji="0" lang="en-US" sz="1400" b="0" i="0" u="none" strike="noStrike" kern="0" cap="none" spc="0" normalizeH="0" baseline="0" noProof="0">
                  <a:ln>
                    <a:noFill/>
                  </a:ln>
                  <a:gradFill>
                    <a:gsLst>
                      <a:gs pos="1250">
                        <a:srgbClr val="1A1A1A"/>
                      </a:gs>
                      <a:gs pos="100000">
                        <a:srgbClr val="1A1A1A"/>
                      </a:gs>
                    </a:gsLst>
                    <a:lin ang="5400000" scaled="0"/>
                  </a:gradFill>
                  <a:effectLst/>
                  <a:uLnTx/>
                  <a:uFillTx/>
                  <a:latin typeface="Segoe UI"/>
                  <a:ea typeface="+mn-ea"/>
                  <a:cs typeface="Segoe UI" panose="020B0502040204020203" pitchFamily="34" charset="0"/>
                </a:rPr>
                <a:t>from silicon partners, </a:t>
              </a:r>
              <a:br>
                <a:rPr kumimoji="0" lang="en-US" sz="1400" b="0" i="0" u="none" strike="noStrike" kern="0" cap="none" spc="0" normalizeH="0" baseline="0" noProof="0">
                  <a:ln>
                    <a:noFill/>
                  </a:ln>
                  <a:gradFill>
                    <a:gsLst>
                      <a:gs pos="1250">
                        <a:srgbClr val="1A1A1A"/>
                      </a:gs>
                      <a:gs pos="100000">
                        <a:srgbClr val="1A1A1A"/>
                      </a:gs>
                    </a:gsLst>
                    <a:lin ang="5400000" scaled="0"/>
                  </a:gradFill>
                  <a:effectLst/>
                  <a:uLnTx/>
                  <a:uFillTx/>
                  <a:latin typeface="Segoe UI"/>
                  <a:ea typeface="+mn-ea"/>
                  <a:cs typeface="Segoe UI" panose="020B0502040204020203" pitchFamily="34" charset="0"/>
                </a:rPr>
              </a:br>
              <a:r>
                <a:rPr kumimoji="0" lang="en-US" sz="1400" b="0" i="0" u="none" strike="noStrike" kern="0" cap="none" spc="0" normalizeH="0" baseline="0" noProof="0">
                  <a:ln>
                    <a:noFill/>
                  </a:ln>
                  <a:gradFill>
                    <a:gsLst>
                      <a:gs pos="1250">
                        <a:srgbClr val="1A1A1A"/>
                      </a:gs>
                      <a:gs pos="100000">
                        <a:srgbClr val="1A1A1A"/>
                      </a:gs>
                    </a:gsLst>
                    <a:lin ang="5400000" scaled="0"/>
                  </a:gradFill>
                  <a:effectLst/>
                  <a:uLnTx/>
                  <a:uFillTx/>
                  <a:latin typeface="Segoe UI"/>
                  <a:ea typeface="+mn-ea"/>
                  <a:cs typeface="Segoe UI" panose="020B0502040204020203" pitchFamily="34" charset="0"/>
                </a:rPr>
                <a:t>with built-in Microsoft security technology provide connectivity and a dependable </a:t>
              </a:r>
              <a:r>
                <a:rPr kumimoji="0" lang="en-US" sz="1400" b="1" i="0" u="none" strike="noStrike" kern="0" cap="none" spc="0" normalizeH="0" baseline="0" noProof="0">
                  <a:ln>
                    <a:noFill/>
                  </a:ln>
                  <a:gradFill>
                    <a:gsLst>
                      <a:gs pos="1250">
                        <a:srgbClr val="1A1A1A"/>
                      </a:gs>
                      <a:gs pos="100000">
                        <a:srgbClr val="1A1A1A"/>
                      </a:gs>
                    </a:gsLst>
                    <a:lin ang="5400000" scaled="0"/>
                  </a:gradFill>
                  <a:effectLst/>
                  <a:uLnTx/>
                  <a:uFillTx/>
                  <a:latin typeface="Segoe UI"/>
                  <a:ea typeface="+mn-ea"/>
                  <a:cs typeface="Segoe UI" panose="020B0502040204020203" pitchFamily="34" charset="0"/>
                </a:rPr>
                <a:t>hardware </a:t>
              </a:r>
              <a:br>
                <a:rPr kumimoji="0" lang="en-US" sz="1400" b="1" i="0" u="none" strike="noStrike" kern="0" cap="none" spc="0" normalizeH="0" baseline="0" noProof="0">
                  <a:ln>
                    <a:noFill/>
                  </a:ln>
                  <a:gradFill>
                    <a:gsLst>
                      <a:gs pos="1250">
                        <a:srgbClr val="1A1A1A"/>
                      </a:gs>
                      <a:gs pos="100000">
                        <a:srgbClr val="1A1A1A"/>
                      </a:gs>
                    </a:gsLst>
                    <a:lin ang="5400000" scaled="0"/>
                  </a:gradFill>
                  <a:effectLst/>
                  <a:uLnTx/>
                  <a:uFillTx/>
                  <a:latin typeface="Segoe UI"/>
                  <a:ea typeface="+mn-ea"/>
                  <a:cs typeface="Segoe UI" panose="020B0502040204020203" pitchFamily="34" charset="0"/>
                </a:rPr>
              </a:br>
              <a:r>
                <a:rPr kumimoji="0" lang="en-US" sz="1400" b="1" i="0" u="none" strike="noStrike" kern="0" cap="none" spc="0" normalizeH="0" baseline="0" noProof="0">
                  <a:ln>
                    <a:noFill/>
                  </a:ln>
                  <a:gradFill>
                    <a:gsLst>
                      <a:gs pos="1250">
                        <a:srgbClr val="1A1A1A"/>
                      </a:gs>
                      <a:gs pos="100000">
                        <a:srgbClr val="1A1A1A"/>
                      </a:gs>
                    </a:gsLst>
                    <a:lin ang="5400000" scaled="0"/>
                  </a:gradFill>
                  <a:effectLst/>
                  <a:uLnTx/>
                  <a:uFillTx/>
                  <a:latin typeface="Segoe UI"/>
                  <a:ea typeface="+mn-ea"/>
                  <a:cs typeface="Segoe UI" panose="020B0502040204020203" pitchFamily="34" charset="0"/>
                </a:rPr>
                <a:t>root of trust</a:t>
              </a:r>
              <a:endParaRPr kumimoji="0" lang="en-US" sz="1400" b="0" i="0" u="none" strike="noStrike" kern="0" cap="none" spc="0" normalizeH="0" baseline="0" noProof="0">
                <a:ln>
                  <a:noFill/>
                </a:ln>
                <a:gradFill>
                  <a:gsLst>
                    <a:gs pos="1250">
                      <a:srgbClr val="1A1A1A"/>
                    </a:gs>
                    <a:gs pos="100000">
                      <a:srgbClr val="1A1A1A"/>
                    </a:gs>
                  </a:gsLst>
                  <a:lin ang="5400000" scaled="0"/>
                </a:gradFill>
                <a:effectLst/>
                <a:uLnTx/>
                <a:uFillTx/>
                <a:latin typeface="Segoe UI"/>
                <a:ea typeface="Calibri" panose="020F0502020204030204" pitchFamily="34" charset="0"/>
                <a:cs typeface="Segoe UI" panose="020B0502040204020203" pitchFamily="34" charset="0"/>
              </a:endParaRPr>
            </a:p>
            <a:p>
              <a:pPr marL="0" marR="0" lvl="0" indent="0" algn="r" defTabSz="932418" rtl="0" eaLnBrk="1" fontAlgn="auto" latinLnBrk="0" hangingPunct="1">
                <a:lnSpc>
                  <a:spcPct val="90000"/>
                </a:lnSpc>
                <a:spcBef>
                  <a:spcPts val="0"/>
                </a:spcBef>
                <a:spcAft>
                  <a:spcPts val="200"/>
                </a:spcAft>
                <a:buClrTx/>
                <a:buSzTx/>
                <a:buFontTx/>
                <a:buNone/>
                <a:tabLst/>
                <a:defRPr/>
              </a:pPr>
              <a:endParaRPr kumimoji="0" lang="en-US" sz="1400" b="0" i="0" u="none" strike="noStrike" kern="0" cap="none" spc="0" normalizeH="0" baseline="0" noProof="0">
                <a:ln>
                  <a:noFill/>
                </a:ln>
                <a:gradFill>
                  <a:gsLst>
                    <a:gs pos="1250">
                      <a:srgbClr val="1A1A1A"/>
                    </a:gs>
                    <a:gs pos="100000">
                      <a:srgbClr val="1A1A1A"/>
                    </a:gs>
                  </a:gsLst>
                  <a:lin ang="5400000" scaled="0"/>
                </a:gradFill>
                <a:effectLst/>
                <a:uLnTx/>
                <a:uFillTx/>
                <a:latin typeface="Segoe UI"/>
                <a:ea typeface="Calibri" panose="020F0502020204030204" pitchFamily="34" charset="0"/>
                <a:cs typeface="Segoe UI" panose="020B0502040204020203" pitchFamily="34" charset="0"/>
              </a:endParaRPr>
            </a:p>
          </p:txBody>
        </p:sp>
        <p:sp>
          <p:nvSpPr>
            <p:cNvPr id="64" name="Rectangle 63">
              <a:extLst>
                <a:ext uri="{FF2B5EF4-FFF2-40B4-BE49-F238E27FC236}">
                  <a16:creationId xmlns:a16="http://schemas.microsoft.com/office/drawing/2014/main" id="{C426454A-AF91-4D43-9BA7-C88FB864A077}"/>
                </a:ext>
              </a:extLst>
            </p:cNvPr>
            <p:cNvSpPr/>
            <p:nvPr/>
          </p:nvSpPr>
          <p:spPr>
            <a:xfrm>
              <a:off x="8668701" y="5005171"/>
              <a:ext cx="2940687" cy="1623008"/>
            </a:xfrm>
            <a:prstGeom prst="rect">
              <a:avLst/>
            </a:prstGeom>
          </p:spPr>
          <p:txBody>
            <a:bodyPr wrap="square" tIns="0">
              <a:spAutoFit/>
            </a:bodyPr>
            <a:lstStyle/>
            <a:p>
              <a:pPr marL="0" marR="0" lvl="0" indent="0" algn="l" defTabSz="932418" rtl="0" eaLnBrk="1" fontAlgn="auto" latinLnBrk="0" hangingPunct="1">
                <a:lnSpc>
                  <a:spcPct val="90000"/>
                </a:lnSpc>
                <a:spcBef>
                  <a:spcPts val="0"/>
                </a:spcBef>
                <a:spcAft>
                  <a:spcPts val="200"/>
                </a:spcAft>
                <a:buClrTx/>
                <a:buSzTx/>
                <a:buFontTx/>
                <a:buNone/>
                <a:tabLst/>
                <a:defRPr/>
              </a:pPr>
              <a:r>
                <a:rPr kumimoji="0" lang="en-IN" sz="1400" b="0" i="0" u="none" strike="noStrike" kern="0" cap="none" spc="0" normalizeH="0" baseline="0" noProof="0">
                  <a:ln>
                    <a:noFill/>
                  </a:ln>
                  <a:gradFill>
                    <a:gsLst>
                      <a:gs pos="1250">
                        <a:srgbClr val="1A1A1A"/>
                      </a:gs>
                      <a:gs pos="100000">
                        <a:srgbClr val="1A1A1A"/>
                      </a:gs>
                    </a:gsLst>
                    <a:lin ang="5400000" scaled="0"/>
                  </a:gradFill>
                  <a:effectLst/>
                  <a:uLnTx/>
                  <a:uFillTx/>
                  <a:latin typeface="Segoe UI"/>
                  <a:ea typeface="+mn-ea"/>
                  <a:cs typeface="Segoe UI" panose="020B0502040204020203" pitchFamily="34" charset="0"/>
                </a:rPr>
                <a:t>The</a:t>
              </a:r>
              <a:r>
                <a:rPr kumimoji="0" lang="en-IN" sz="1400" b="0" i="0" u="none" strike="noStrike" kern="0" cap="none" spc="0" normalizeH="0" baseline="0" noProof="0">
                  <a:ln>
                    <a:noFill/>
                  </a:ln>
                  <a:gradFill>
                    <a:gsLst>
                      <a:gs pos="1250">
                        <a:srgbClr val="1A1A1A"/>
                      </a:gs>
                      <a:gs pos="100000">
                        <a:srgbClr val="1A1A1A"/>
                      </a:gs>
                    </a:gsLst>
                    <a:lin ang="5400000" scaled="0"/>
                  </a:gradFill>
                  <a:effectLst/>
                  <a:uLnTx/>
                  <a:uFillTx/>
                  <a:latin typeface="Segoe UI"/>
                  <a:ea typeface="Calibri" panose="020F0502020204030204" pitchFamily="34" charset="0"/>
                  <a:cs typeface="Segoe UI" panose="020B0502040204020203" pitchFamily="34" charset="0"/>
                </a:rPr>
                <a:t> </a:t>
              </a:r>
              <a:r>
                <a:rPr kumimoji="0" lang="en-IN" sz="1400" b="1" i="0" u="none" strike="noStrike" kern="0" cap="none" spc="0" normalizeH="0" baseline="0" noProof="0">
                  <a:ln>
                    <a:noFill/>
                  </a:ln>
                  <a:gradFill>
                    <a:gsLst>
                      <a:gs pos="1250">
                        <a:srgbClr val="1A1A1A"/>
                      </a:gs>
                      <a:gs pos="100000">
                        <a:srgbClr val="1A1A1A"/>
                      </a:gs>
                    </a:gsLst>
                    <a:lin ang="5400000" scaled="0"/>
                  </a:gradFill>
                  <a:effectLst/>
                  <a:uLnTx/>
                  <a:uFillTx/>
                  <a:latin typeface="Segoe UI"/>
                  <a:ea typeface="+mn-ea"/>
                  <a:cs typeface="Segoe UI" panose="020B0502040204020203" pitchFamily="34" charset="0"/>
                </a:rPr>
                <a:t>Azure Sphere Security Service </a:t>
              </a:r>
              <a:r>
                <a:rPr kumimoji="0" lang="en-IN" sz="1400" b="0" i="0" u="none" strike="noStrike" kern="0" cap="none" spc="0" normalizeH="0" baseline="0" noProof="0">
                  <a:ln>
                    <a:noFill/>
                  </a:ln>
                  <a:gradFill>
                    <a:gsLst>
                      <a:gs pos="1250">
                        <a:srgbClr val="1A1A1A"/>
                      </a:gs>
                      <a:gs pos="100000">
                        <a:srgbClr val="1A1A1A"/>
                      </a:gs>
                    </a:gsLst>
                    <a:lin ang="5400000" scaled="0"/>
                  </a:gradFill>
                  <a:effectLst/>
                  <a:uLnTx/>
                  <a:uFillTx/>
                  <a:latin typeface="Segoe UI"/>
                  <a:ea typeface="+mn-ea"/>
                  <a:cs typeface="Segoe UI" panose="020B0502040204020203" pitchFamily="34" charset="0"/>
                </a:rPr>
                <a:t>guards every Azure Sphere device; it </a:t>
              </a:r>
              <a:r>
                <a:rPr kumimoji="0" lang="en-IN" sz="1400" b="1" i="0" u="none" strike="noStrike" kern="0" cap="none" spc="0" normalizeH="0" baseline="0" noProof="0">
                  <a:ln>
                    <a:noFill/>
                  </a:ln>
                  <a:gradFill>
                    <a:gsLst>
                      <a:gs pos="1250">
                        <a:srgbClr val="1A1A1A"/>
                      </a:gs>
                      <a:gs pos="100000">
                        <a:srgbClr val="1A1A1A"/>
                      </a:gs>
                    </a:gsLst>
                    <a:lin ang="5400000" scaled="0"/>
                  </a:gradFill>
                  <a:effectLst/>
                  <a:uLnTx/>
                  <a:uFillTx/>
                  <a:latin typeface="Segoe UI"/>
                  <a:ea typeface="+mn-ea"/>
                  <a:cs typeface="Segoe UI" panose="020B0502040204020203" pitchFamily="34" charset="0"/>
                </a:rPr>
                <a:t>brokers trust </a:t>
              </a:r>
              <a:r>
                <a:rPr kumimoji="0" lang="en-IN" sz="1400" b="0" i="0" u="none" strike="noStrike" kern="0" cap="none" spc="0" normalizeH="0" baseline="0" noProof="0">
                  <a:ln>
                    <a:noFill/>
                  </a:ln>
                  <a:gradFill>
                    <a:gsLst>
                      <a:gs pos="1250">
                        <a:srgbClr val="1A1A1A"/>
                      </a:gs>
                      <a:gs pos="100000">
                        <a:srgbClr val="1A1A1A"/>
                      </a:gs>
                    </a:gsLst>
                    <a:lin ang="5400000" scaled="0"/>
                  </a:gradFill>
                  <a:effectLst/>
                  <a:uLnTx/>
                  <a:uFillTx/>
                  <a:latin typeface="Segoe UI"/>
                  <a:ea typeface="+mn-ea"/>
                  <a:cs typeface="Segoe UI" panose="020B0502040204020203" pitchFamily="34" charset="0"/>
                </a:rPr>
                <a:t>for device-to-device and device-to-cloud communication, </a:t>
              </a:r>
              <a:r>
                <a:rPr kumimoji="0" lang="en-IN" sz="1400" b="1" i="0" u="none" strike="noStrike" kern="0" cap="none" spc="0" normalizeH="0" baseline="0" noProof="0">
                  <a:ln>
                    <a:noFill/>
                  </a:ln>
                  <a:gradFill>
                    <a:gsLst>
                      <a:gs pos="1250">
                        <a:srgbClr val="1A1A1A"/>
                      </a:gs>
                      <a:gs pos="100000">
                        <a:srgbClr val="1A1A1A"/>
                      </a:gs>
                    </a:gsLst>
                    <a:lin ang="5400000" scaled="0"/>
                  </a:gradFill>
                  <a:effectLst/>
                  <a:uLnTx/>
                  <a:uFillTx/>
                  <a:latin typeface="Segoe UI"/>
                  <a:ea typeface="+mn-ea"/>
                  <a:cs typeface="Segoe UI" panose="020B0502040204020203" pitchFamily="34" charset="0"/>
                </a:rPr>
                <a:t>detects emerging threats, </a:t>
              </a:r>
              <a:r>
                <a:rPr kumimoji="0" lang="en-IN" sz="1400" b="0" i="0" u="none" strike="noStrike" kern="0" cap="none" spc="0" normalizeH="0" baseline="0" noProof="0">
                  <a:ln>
                    <a:noFill/>
                  </a:ln>
                  <a:gradFill>
                    <a:gsLst>
                      <a:gs pos="1250">
                        <a:srgbClr val="1A1A1A"/>
                      </a:gs>
                      <a:gs pos="100000">
                        <a:srgbClr val="1A1A1A"/>
                      </a:gs>
                    </a:gsLst>
                    <a:lin ang="5400000" scaled="0"/>
                  </a:gradFill>
                  <a:effectLst/>
                  <a:uLnTx/>
                  <a:uFillTx/>
                  <a:latin typeface="Segoe UI"/>
                  <a:ea typeface="+mn-ea"/>
                  <a:cs typeface="Segoe UI" panose="020B0502040204020203" pitchFamily="34" charset="0"/>
                </a:rPr>
                <a:t>and</a:t>
              </a:r>
              <a:r>
                <a:rPr kumimoji="0" lang="en-IN" sz="1400" b="0" i="0" u="none" strike="noStrike" kern="0" cap="none" spc="0" normalizeH="0" baseline="0" noProof="0">
                  <a:ln>
                    <a:noFill/>
                  </a:ln>
                  <a:gradFill>
                    <a:gsLst>
                      <a:gs pos="1250">
                        <a:srgbClr val="1A1A1A"/>
                      </a:gs>
                      <a:gs pos="100000">
                        <a:srgbClr val="1A1A1A"/>
                      </a:gs>
                    </a:gsLst>
                    <a:lin ang="5400000" scaled="0"/>
                  </a:gradFill>
                  <a:effectLst/>
                  <a:uLnTx/>
                  <a:uFillTx/>
                  <a:latin typeface="Segoe UI"/>
                  <a:ea typeface="Calibri" panose="020F0502020204030204" pitchFamily="34" charset="0"/>
                  <a:cs typeface="Segoe UI" panose="020B0502040204020203" pitchFamily="34" charset="0"/>
                </a:rPr>
                <a:t> </a:t>
              </a:r>
              <a:br>
                <a:rPr kumimoji="0" lang="en-IN" sz="1400" b="0" i="0" u="none" strike="noStrike" kern="0" cap="none" spc="0" normalizeH="0" baseline="0" noProof="0">
                  <a:ln>
                    <a:noFill/>
                  </a:ln>
                  <a:gradFill>
                    <a:gsLst>
                      <a:gs pos="1250">
                        <a:srgbClr val="1A1A1A"/>
                      </a:gs>
                      <a:gs pos="100000">
                        <a:srgbClr val="1A1A1A"/>
                      </a:gs>
                    </a:gsLst>
                    <a:lin ang="5400000" scaled="0"/>
                  </a:gradFill>
                  <a:effectLst/>
                  <a:uLnTx/>
                  <a:uFillTx/>
                  <a:latin typeface="Segoe UI"/>
                  <a:ea typeface="Calibri" panose="020F0502020204030204" pitchFamily="34" charset="0"/>
                  <a:cs typeface="Segoe UI" panose="020B0502040204020203" pitchFamily="34" charset="0"/>
                </a:rPr>
              </a:br>
              <a:r>
                <a:rPr kumimoji="0" lang="en-IN" sz="1400" b="1" i="0" u="none" strike="noStrike" kern="0" cap="none" spc="0" normalizeH="0" baseline="0" noProof="0">
                  <a:ln>
                    <a:noFill/>
                  </a:ln>
                  <a:gradFill>
                    <a:gsLst>
                      <a:gs pos="1250">
                        <a:srgbClr val="1A1A1A"/>
                      </a:gs>
                      <a:gs pos="100000">
                        <a:srgbClr val="1A1A1A"/>
                      </a:gs>
                    </a:gsLst>
                    <a:lin ang="5400000" scaled="0"/>
                  </a:gradFill>
                  <a:effectLst/>
                  <a:uLnTx/>
                  <a:uFillTx/>
                  <a:latin typeface="Segoe UI"/>
                  <a:ea typeface="+mn-ea"/>
                  <a:cs typeface="Segoe UI" panose="020B0502040204020203" pitchFamily="34" charset="0"/>
                </a:rPr>
                <a:t>renews device security</a:t>
              </a:r>
              <a:endParaRPr kumimoji="0" lang="en-US" sz="1400" b="1" i="0" u="none" strike="noStrike" kern="0" cap="none" spc="0" normalizeH="0" baseline="0" noProof="0">
                <a:ln>
                  <a:noFill/>
                </a:ln>
                <a:gradFill>
                  <a:gsLst>
                    <a:gs pos="1250">
                      <a:srgbClr val="1A1A1A"/>
                    </a:gs>
                    <a:gs pos="100000">
                      <a:srgbClr val="1A1A1A"/>
                    </a:gs>
                  </a:gsLst>
                  <a:lin ang="5400000" scaled="0"/>
                </a:gradFill>
                <a:effectLst/>
                <a:uLnTx/>
                <a:uFillTx/>
                <a:latin typeface="Segoe UI"/>
                <a:ea typeface="+mn-ea"/>
                <a:cs typeface="Segoe UI" panose="020B0502040204020203" pitchFamily="34" charset="0"/>
              </a:endParaRPr>
            </a:p>
            <a:p>
              <a:pPr marL="0" marR="0" lvl="0" indent="0" algn="l" defTabSz="932418" rtl="0" eaLnBrk="1" fontAlgn="auto" latinLnBrk="0" hangingPunct="1">
                <a:lnSpc>
                  <a:spcPct val="90000"/>
                </a:lnSpc>
                <a:spcBef>
                  <a:spcPts val="0"/>
                </a:spcBef>
                <a:spcAft>
                  <a:spcPts val="200"/>
                </a:spcAft>
                <a:buClrTx/>
                <a:buSzTx/>
                <a:buFontTx/>
                <a:buNone/>
                <a:tabLst/>
                <a:defRPr/>
              </a:pPr>
              <a:endParaRPr kumimoji="0" lang="en-US" sz="1400" b="0" i="0" u="none" strike="noStrike" kern="0" cap="none" spc="0" normalizeH="0" baseline="0" noProof="0">
                <a:ln>
                  <a:noFill/>
                </a:ln>
                <a:gradFill>
                  <a:gsLst>
                    <a:gs pos="1250">
                      <a:srgbClr val="1A1A1A"/>
                    </a:gs>
                    <a:gs pos="100000">
                      <a:srgbClr val="1A1A1A"/>
                    </a:gs>
                  </a:gsLst>
                  <a:lin ang="5400000" scaled="0"/>
                </a:gradFill>
                <a:effectLst/>
                <a:uLnTx/>
                <a:uFillTx/>
                <a:latin typeface="Segoe UI"/>
                <a:ea typeface="Calibri" panose="020F0502020204030204" pitchFamily="34" charset="0"/>
                <a:cs typeface="Segoe UI" panose="020B0502040204020203" pitchFamily="34" charset="0"/>
              </a:endParaRPr>
            </a:p>
          </p:txBody>
        </p:sp>
        <p:grpSp>
          <p:nvGrpSpPr>
            <p:cNvPr id="65" name="Group 64">
              <a:extLst>
                <a:ext uri="{FF2B5EF4-FFF2-40B4-BE49-F238E27FC236}">
                  <a16:creationId xmlns:a16="http://schemas.microsoft.com/office/drawing/2014/main" id="{5FFA8898-57AA-45A1-B651-6CAD3600746A}"/>
                </a:ext>
              </a:extLst>
            </p:cNvPr>
            <p:cNvGrpSpPr/>
            <p:nvPr/>
          </p:nvGrpSpPr>
          <p:grpSpPr>
            <a:xfrm>
              <a:off x="6738779" y="1692269"/>
              <a:ext cx="764276" cy="764276"/>
              <a:chOff x="6618643" y="1471808"/>
              <a:chExt cx="764276" cy="764276"/>
            </a:xfrm>
          </p:grpSpPr>
          <p:sp>
            <p:nvSpPr>
              <p:cNvPr id="102" name="Oval 101">
                <a:extLst>
                  <a:ext uri="{FF2B5EF4-FFF2-40B4-BE49-F238E27FC236}">
                    <a16:creationId xmlns:a16="http://schemas.microsoft.com/office/drawing/2014/main" id="{DD6E9A49-AA48-474B-BDBA-431D115751FF}"/>
                  </a:ext>
                </a:extLst>
              </p:cNvPr>
              <p:cNvSpPr/>
              <p:nvPr/>
            </p:nvSpPr>
            <p:spPr bwMode="auto">
              <a:xfrm>
                <a:off x="6618643" y="1471808"/>
                <a:ext cx="764276" cy="764276"/>
              </a:xfrm>
              <a:prstGeom prst="ellipse">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3" name="Group 14">
                <a:extLst>
                  <a:ext uri="{FF2B5EF4-FFF2-40B4-BE49-F238E27FC236}">
                    <a16:creationId xmlns:a16="http://schemas.microsoft.com/office/drawing/2014/main" id="{E2DEDAC8-CB50-4E22-94E5-84EA32F5B50A}"/>
                  </a:ext>
                </a:extLst>
              </p:cNvPr>
              <p:cNvGrpSpPr>
                <a:grpSpLocks noChangeAspect="1"/>
              </p:cNvGrpSpPr>
              <p:nvPr/>
            </p:nvGrpSpPr>
            <p:grpSpPr bwMode="auto">
              <a:xfrm>
                <a:off x="6778394" y="1631560"/>
                <a:ext cx="444774" cy="444772"/>
                <a:chOff x="2584" y="2298"/>
                <a:chExt cx="608" cy="608"/>
              </a:xfrm>
            </p:grpSpPr>
            <p:sp>
              <p:nvSpPr>
                <p:cNvPr id="104" name="AutoShape 13">
                  <a:extLst>
                    <a:ext uri="{FF2B5EF4-FFF2-40B4-BE49-F238E27FC236}">
                      <a16:creationId xmlns:a16="http://schemas.microsoft.com/office/drawing/2014/main" id="{4E84B3FC-E389-4D18-83F0-9CD35B7C73D8}"/>
                    </a:ext>
                  </a:extLst>
                </p:cNvPr>
                <p:cNvSpPr>
                  <a:spLocks noChangeAspect="1" noChangeArrowheads="1" noTextEdit="1"/>
                </p:cNvSpPr>
                <p:nvPr/>
              </p:nvSpPr>
              <p:spPr bwMode="auto">
                <a:xfrm>
                  <a:off x="2584" y="2298"/>
                  <a:ext cx="608" cy="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000000"/>
                    </a:solidFill>
                    <a:effectLst/>
                    <a:uLnTx/>
                    <a:uFillTx/>
                    <a:latin typeface="Segoe UI"/>
                    <a:ea typeface="+mn-ea"/>
                    <a:cs typeface="+mn-cs"/>
                  </a:endParaRPr>
                </a:p>
              </p:txBody>
            </p:sp>
            <p:sp>
              <p:nvSpPr>
                <p:cNvPr id="105" name="Freeform 15">
                  <a:extLst>
                    <a:ext uri="{FF2B5EF4-FFF2-40B4-BE49-F238E27FC236}">
                      <a16:creationId xmlns:a16="http://schemas.microsoft.com/office/drawing/2014/main" id="{9792BB0F-07ED-47F3-8F0B-3DE152098DFA}"/>
                    </a:ext>
                  </a:extLst>
                </p:cNvPr>
                <p:cNvSpPr>
                  <a:spLocks/>
                </p:cNvSpPr>
                <p:nvPr/>
              </p:nvSpPr>
              <p:spPr bwMode="auto">
                <a:xfrm>
                  <a:off x="2707" y="2419"/>
                  <a:ext cx="369" cy="370"/>
                </a:xfrm>
                <a:custGeom>
                  <a:avLst/>
                  <a:gdLst>
                    <a:gd name="T0" fmla="*/ 0 w 612"/>
                    <a:gd name="T1" fmla="*/ 612 h 612"/>
                    <a:gd name="T2" fmla="*/ 0 w 612"/>
                    <a:gd name="T3" fmla="*/ 612 h 612"/>
                    <a:gd name="T4" fmla="*/ 612 w 612"/>
                    <a:gd name="T5" fmla="*/ 612 h 612"/>
                    <a:gd name="T6" fmla="*/ 612 w 612"/>
                    <a:gd name="T7" fmla="*/ 0 h 612"/>
                    <a:gd name="T8" fmla="*/ 0 w 612"/>
                    <a:gd name="T9" fmla="*/ 0 h 612"/>
                    <a:gd name="T10" fmla="*/ 0 w 612"/>
                    <a:gd name="T11" fmla="*/ 612 h 612"/>
                  </a:gdLst>
                  <a:ahLst/>
                  <a:cxnLst>
                    <a:cxn ang="0">
                      <a:pos x="T0" y="T1"/>
                    </a:cxn>
                    <a:cxn ang="0">
                      <a:pos x="T2" y="T3"/>
                    </a:cxn>
                    <a:cxn ang="0">
                      <a:pos x="T4" y="T5"/>
                    </a:cxn>
                    <a:cxn ang="0">
                      <a:pos x="T6" y="T7"/>
                    </a:cxn>
                    <a:cxn ang="0">
                      <a:pos x="T8" y="T9"/>
                    </a:cxn>
                    <a:cxn ang="0">
                      <a:pos x="T10" y="T11"/>
                    </a:cxn>
                  </a:cxnLst>
                  <a:rect l="0" t="0" r="r" b="b"/>
                  <a:pathLst>
                    <a:path w="612" h="612">
                      <a:moveTo>
                        <a:pt x="0" y="612"/>
                      </a:moveTo>
                      <a:lnTo>
                        <a:pt x="0" y="612"/>
                      </a:lnTo>
                      <a:lnTo>
                        <a:pt x="612" y="612"/>
                      </a:lnTo>
                      <a:lnTo>
                        <a:pt x="612" y="0"/>
                      </a:lnTo>
                      <a:lnTo>
                        <a:pt x="0" y="0"/>
                      </a:lnTo>
                      <a:lnTo>
                        <a:pt x="0" y="612"/>
                      </a:lnTo>
                      <a:close/>
                    </a:path>
                  </a:pathLst>
                </a:custGeom>
                <a:noFill/>
                <a:ln w="0">
                  <a:solidFill>
                    <a:srgbClr val="000000"/>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000000"/>
                    </a:solidFill>
                    <a:effectLst/>
                    <a:uLnTx/>
                    <a:uFillTx/>
                    <a:latin typeface="Segoe UI"/>
                    <a:ea typeface="+mn-ea"/>
                    <a:cs typeface="+mn-cs"/>
                  </a:endParaRPr>
                </a:p>
              </p:txBody>
            </p:sp>
            <p:sp>
              <p:nvSpPr>
                <p:cNvPr id="106" name="Freeform 16">
                  <a:extLst>
                    <a:ext uri="{FF2B5EF4-FFF2-40B4-BE49-F238E27FC236}">
                      <a16:creationId xmlns:a16="http://schemas.microsoft.com/office/drawing/2014/main" id="{4297914F-4E8D-4E24-B707-25C134961568}"/>
                    </a:ext>
                  </a:extLst>
                </p:cNvPr>
                <p:cNvSpPr>
                  <a:spLocks/>
                </p:cNvSpPr>
                <p:nvPr/>
              </p:nvSpPr>
              <p:spPr bwMode="auto">
                <a:xfrm>
                  <a:off x="2707" y="2419"/>
                  <a:ext cx="369" cy="370"/>
                </a:xfrm>
                <a:custGeom>
                  <a:avLst/>
                  <a:gdLst>
                    <a:gd name="T0" fmla="*/ 0 w 612"/>
                    <a:gd name="T1" fmla="*/ 612 h 612"/>
                    <a:gd name="T2" fmla="*/ 0 w 612"/>
                    <a:gd name="T3" fmla="*/ 612 h 612"/>
                    <a:gd name="T4" fmla="*/ 612 w 612"/>
                    <a:gd name="T5" fmla="*/ 612 h 612"/>
                    <a:gd name="T6" fmla="*/ 612 w 612"/>
                    <a:gd name="T7" fmla="*/ 0 h 612"/>
                    <a:gd name="T8" fmla="*/ 0 w 612"/>
                    <a:gd name="T9" fmla="*/ 0 h 612"/>
                    <a:gd name="T10" fmla="*/ 0 w 612"/>
                    <a:gd name="T11" fmla="*/ 612 h 612"/>
                  </a:gdLst>
                  <a:ahLst/>
                  <a:cxnLst>
                    <a:cxn ang="0">
                      <a:pos x="T0" y="T1"/>
                    </a:cxn>
                    <a:cxn ang="0">
                      <a:pos x="T2" y="T3"/>
                    </a:cxn>
                    <a:cxn ang="0">
                      <a:pos x="T4" y="T5"/>
                    </a:cxn>
                    <a:cxn ang="0">
                      <a:pos x="T6" y="T7"/>
                    </a:cxn>
                    <a:cxn ang="0">
                      <a:pos x="T8" y="T9"/>
                    </a:cxn>
                    <a:cxn ang="0">
                      <a:pos x="T10" y="T11"/>
                    </a:cxn>
                  </a:cxnLst>
                  <a:rect l="0" t="0" r="r" b="b"/>
                  <a:pathLst>
                    <a:path w="612" h="612">
                      <a:moveTo>
                        <a:pt x="0" y="612"/>
                      </a:moveTo>
                      <a:lnTo>
                        <a:pt x="0" y="612"/>
                      </a:lnTo>
                      <a:lnTo>
                        <a:pt x="612" y="612"/>
                      </a:lnTo>
                      <a:lnTo>
                        <a:pt x="612" y="0"/>
                      </a:lnTo>
                      <a:lnTo>
                        <a:pt x="0" y="0"/>
                      </a:lnTo>
                      <a:lnTo>
                        <a:pt x="0" y="612"/>
                      </a:ln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Segoe UI"/>
                    <a:ea typeface="+mn-ea"/>
                    <a:cs typeface="+mn-cs"/>
                  </a:endParaRPr>
                </a:p>
              </p:txBody>
            </p:sp>
            <p:sp>
              <p:nvSpPr>
                <p:cNvPr id="107" name="Freeform 17">
                  <a:extLst>
                    <a:ext uri="{FF2B5EF4-FFF2-40B4-BE49-F238E27FC236}">
                      <a16:creationId xmlns:a16="http://schemas.microsoft.com/office/drawing/2014/main" id="{3FE6106D-CB1C-446E-9D27-280FADBCCAC2}"/>
                    </a:ext>
                  </a:extLst>
                </p:cNvPr>
                <p:cNvSpPr>
                  <a:spLocks/>
                </p:cNvSpPr>
                <p:nvPr/>
              </p:nvSpPr>
              <p:spPr bwMode="auto">
                <a:xfrm>
                  <a:off x="2707" y="2734"/>
                  <a:ext cx="55" cy="55"/>
                </a:xfrm>
                <a:custGeom>
                  <a:avLst/>
                  <a:gdLst>
                    <a:gd name="T0" fmla="*/ 0 w 91"/>
                    <a:gd name="T1" fmla="*/ 91 h 91"/>
                    <a:gd name="T2" fmla="*/ 0 w 91"/>
                    <a:gd name="T3" fmla="*/ 91 h 91"/>
                    <a:gd name="T4" fmla="*/ 91 w 91"/>
                    <a:gd name="T5" fmla="*/ 91 h 91"/>
                    <a:gd name="T6" fmla="*/ 91 w 91"/>
                    <a:gd name="T7" fmla="*/ 0 h 91"/>
                    <a:gd name="T8" fmla="*/ 0 w 91"/>
                    <a:gd name="T9" fmla="*/ 0 h 91"/>
                    <a:gd name="T10" fmla="*/ 0 w 91"/>
                    <a:gd name="T11" fmla="*/ 91 h 91"/>
                  </a:gdLst>
                  <a:ahLst/>
                  <a:cxnLst>
                    <a:cxn ang="0">
                      <a:pos x="T0" y="T1"/>
                    </a:cxn>
                    <a:cxn ang="0">
                      <a:pos x="T2" y="T3"/>
                    </a:cxn>
                    <a:cxn ang="0">
                      <a:pos x="T4" y="T5"/>
                    </a:cxn>
                    <a:cxn ang="0">
                      <a:pos x="T6" y="T7"/>
                    </a:cxn>
                    <a:cxn ang="0">
                      <a:pos x="T8" y="T9"/>
                    </a:cxn>
                    <a:cxn ang="0">
                      <a:pos x="T10" y="T11"/>
                    </a:cxn>
                  </a:cxnLst>
                  <a:rect l="0" t="0" r="r" b="b"/>
                  <a:pathLst>
                    <a:path w="91" h="91">
                      <a:moveTo>
                        <a:pt x="0" y="91"/>
                      </a:moveTo>
                      <a:lnTo>
                        <a:pt x="0" y="91"/>
                      </a:lnTo>
                      <a:lnTo>
                        <a:pt x="91" y="91"/>
                      </a:lnTo>
                      <a:lnTo>
                        <a:pt x="91" y="0"/>
                      </a:lnTo>
                      <a:lnTo>
                        <a:pt x="0" y="0"/>
                      </a:lnTo>
                      <a:lnTo>
                        <a:pt x="0" y="91"/>
                      </a:ln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Segoe UI"/>
                    <a:ea typeface="+mn-ea"/>
                    <a:cs typeface="+mn-cs"/>
                  </a:endParaRPr>
                </a:p>
              </p:txBody>
            </p:sp>
            <p:sp>
              <p:nvSpPr>
                <p:cNvPr id="108" name="Freeform 18">
                  <a:extLst>
                    <a:ext uri="{FF2B5EF4-FFF2-40B4-BE49-F238E27FC236}">
                      <a16:creationId xmlns:a16="http://schemas.microsoft.com/office/drawing/2014/main" id="{777EB696-0B25-42C3-9BFB-73F9E672DA8A}"/>
                    </a:ext>
                  </a:extLst>
                </p:cNvPr>
                <p:cNvSpPr>
                  <a:spLocks/>
                </p:cNvSpPr>
                <p:nvPr/>
              </p:nvSpPr>
              <p:spPr bwMode="auto">
                <a:xfrm>
                  <a:off x="2707" y="2419"/>
                  <a:ext cx="55" cy="54"/>
                </a:xfrm>
                <a:custGeom>
                  <a:avLst/>
                  <a:gdLst>
                    <a:gd name="T0" fmla="*/ 0 w 91"/>
                    <a:gd name="T1" fmla="*/ 91 h 91"/>
                    <a:gd name="T2" fmla="*/ 0 w 91"/>
                    <a:gd name="T3" fmla="*/ 91 h 91"/>
                    <a:gd name="T4" fmla="*/ 91 w 91"/>
                    <a:gd name="T5" fmla="*/ 91 h 91"/>
                    <a:gd name="T6" fmla="*/ 91 w 91"/>
                    <a:gd name="T7" fmla="*/ 0 h 91"/>
                    <a:gd name="T8" fmla="*/ 0 w 91"/>
                    <a:gd name="T9" fmla="*/ 0 h 91"/>
                    <a:gd name="T10" fmla="*/ 0 w 91"/>
                    <a:gd name="T11" fmla="*/ 91 h 91"/>
                  </a:gdLst>
                  <a:ahLst/>
                  <a:cxnLst>
                    <a:cxn ang="0">
                      <a:pos x="T0" y="T1"/>
                    </a:cxn>
                    <a:cxn ang="0">
                      <a:pos x="T2" y="T3"/>
                    </a:cxn>
                    <a:cxn ang="0">
                      <a:pos x="T4" y="T5"/>
                    </a:cxn>
                    <a:cxn ang="0">
                      <a:pos x="T6" y="T7"/>
                    </a:cxn>
                    <a:cxn ang="0">
                      <a:pos x="T8" y="T9"/>
                    </a:cxn>
                    <a:cxn ang="0">
                      <a:pos x="T10" y="T11"/>
                    </a:cxn>
                  </a:cxnLst>
                  <a:rect l="0" t="0" r="r" b="b"/>
                  <a:pathLst>
                    <a:path w="91" h="91">
                      <a:moveTo>
                        <a:pt x="0" y="91"/>
                      </a:moveTo>
                      <a:lnTo>
                        <a:pt x="0" y="91"/>
                      </a:lnTo>
                      <a:lnTo>
                        <a:pt x="91" y="91"/>
                      </a:lnTo>
                      <a:lnTo>
                        <a:pt x="91" y="0"/>
                      </a:lnTo>
                      <a:lnTo>
                        <a:pt x="0" y="0"/>
                      </a:lnTo>
                      <a:lnTo>
                        <a:pt x="0" y="91"/>
                      </a:ln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Segoe UI"/>
                    <a:ea typeface="+mn-ea"/>
                    <a:cs typeface="+mn-cs"/>
                  </a:endParaRPr>
                </a:p>
              </p:txBody>
            </p:sp>
            <p:sp>
              <p:nvSpPr>
                <p:cNvPr id="109" name="Freeform 19">
                  <a:extLst>
                    <a:ext uri="{FF2B5EF4-FFF2-40B4-BE49-F238E27FC236}">
                      <a16:creationId xmlns:a16="http://schemas.microsoft.com/office/drawing/2014/main" id="{80D6E3A7-2056-4704-AD47-35594F1487D4}"/>
                    </a:ext>
                  </a:extLst>
                </p:cNvPr>
                <p:cNvSpPr>
                  <a:spLocks/>
                </p:cNvSpPr>
                <p:nvPr/>
              </p:nvSpPr>
              <p:spPr bwMode="auto">
                <a:xfrm>
                  <a:off x="3021" y="2419"/>
                  <a:ext cx="55" cy="55"/>
                </a:xfrm>
                <a:custGeom>
                  <a:avLst/>
                  <a:gdLst>
                    <a:gd name="T0" fmla="*/ 0 w 91"/>
                    <a:gd name="T1" fmla="*/ 91 h 91"/>
                    <a:gd name="T2" fmla="*/ 0 w 91"/>
                    <a:gd name="T3" fmla="*/ 91 h 91"/>
                    <a:gd name="T4" fmla="*/ 91 w 91"/>
                    <a:gd name="T5" fmla="*/ 91 h 91"/>
                    <a:gd name="T6" fmla="*/ 91 w 91"/>
                    <a:gd name="T7" fmla="*/ 0 h 91"/>
                    <a:gd name="T8" fmla="*/ 0 w 91"/>
                    <a:gd name="T9" fmla="*/ 0 h 91"/>
                    <a:gd name="T10" fmla="*/ 0 w 91"/>
                    <a:gd name="T11" fmla="*/ 91 h 91"/>
                  </a:gdLst>
                  <a:ahLst/>
                  <a:cxnLst>
                    <a:cxn ang="0">
                      <a:pos x="T0" y="T1"/>
                    </a:cxn>
                    <a:cxn ang="0">
                      <a:pos x="T2" y="T3"/>
                    </a:cxn>
                    <a:cxn ang="0">
                      <a:pos x="T4" y="T5"/>
                    </a:cxn>
                    <a:cxn ang="0">
                      <a:pos x="T6" y="T7"/>
                    </a:cxn>
                    <a:cxn ang="0">
                      <a:pos x="T8" y="T9"/>
                    </a:cxn>
                    <a:cxn ang="0">
                      <a:pos x="T10" y="T11"/>
                    </a:cxn>
                  </a:cxnLst>
                  <a:rect l="0" t="0" r="r" b="b"/>
                  <a:pathLst>
                    <a:path w="91" h="91">
                      <a:moveTo>
                        <a:pt x="0" y="91"/>
                      </a:moveTo>
                      <a:lnTo>
                        <a:pt x="0" y="91"/>
                      </a:lnTo>
                      <a:lnTo>
                        <a:pt x="91" y="91"/>
                      </a:lnTo>
                      <a:lnTo>
                        <a:pt x="91" y="0"/>
                      </a:lnTo>
                      <a:lnTo>
                        <a:pt x="0" y="0"/>
                      </a:lnTo>
                      <a:lnTo>
                        <a:pt x="0" y="91"/>
                      </a:ln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Segoe UI"/>
                    <a:ea typeface="+mn-ea"/>
                    <a:cs typeface="+mn-cs"/>
                  </a:endParaRPr>
                </a:p>
              </p:txBody>
            </p:sp>
            <p:sp>
              <p:nvSpPr>
                <p:cNvPr id="110" name="Freeform 20">
                  <a:extLst>
                    <a:ext uri="{FF2B5EF4-FFF2-40B4-BE49-F238E27FC236}">
                      <a16:creationId xmlns:a16="http://schemas.microsoft.com/office/drawing/2014/main" id="{E0A5685F-B369-481E-9D8E-C8871EB4C462}"/>
                    </a:ext>
                  </a:extLst>
                </p:cNvPr>
                <p:cNvSpPr>
                  <a:spLocks/>
                </p:cNvSpPr>
                <p:nvPr/>
              </p:nvSpPr>
              <p:spPr bwMode="auto">
                <a:xfrm>
                  <a:off x="3021" y="2734"/>
                  <a:ext cx="55" cy="55"/>
                </a:xfrm>
                <a:custGeom>
                  <a:avLst/>
                  <a:gdLst>
                    <a:gd name="T0" fmla="*/ 0 w 91"/>
                    <a:gd name="T1" fmla="*/ 90 h 90"/>
                    <a:gd name="T2" fmla="*/ 0 w 91"/>
                    <a:gd name="T3" fmla="*/ 90 h 90"/>
                    <a:gd name="T4" fmla="*/ 91 w 91"/>
                    <a:gd name="T5" fmla="*/ 90 h 90"/>
                    <a:gd name="T6" fmla="*/ 91 w 91"/>
                    <a:gd name="T7" fmla="*/ 0 h 90"/>
                    <a:gd name="T8" fmla="*/ 0 w 91"/>
                    <a:gd name="T9" fmla="*/ 0 h 90"/>
                    <a:gd name="T10" fmla="*/ 0 w 91"/>
                    <a:gd name="T11" fmla="*/ 90 h 90"/>
                  </a:gdLst>
                  <a:ahLst/>
                  <a:cxnLst>
                    <a:cxn ang="0">
                      <a:pos x="T0" y="T1"/>
                    </a:cxn>
                    <a:cxn ang="0">
                      <a:pos x="T2" y="T3"/>
                    </a:cxn>
                    <a:cxn ang="0">
                      <a:pos x="T4" y="T5"/>
                    </a:cxn>
                    <a:cxn ang="0">
                      <a:pos x="T6" y="T7"/>
                    </a:cxn>
                    <a:cxn ang="0">
                      <a:pos x="T8" y="T9"/>
                    </a:cxn>
                    <a:cxn ang="0">
                      <a:pos x="T10" y="T11"/>
                    </a:cxn>
                  </a:cxnLst>
                  <a:rect l="0" t="0" r="r" b="b"/>
                  <a:pathLst>
                    <a:path w="91" h="90">
                      <a:moveTo>
                        <a:pt x="0" y="90"/>
                      </a:moveTo>
                      <a:lnTo>
                        <a:pt x="0" y="90"/>
                      </a:lnTo>
                      <a:lnTo>
                        <a:pt x="91" y="90"/>
                      </a:lnTo>
                      <a:lnTo>
                        <a:pt x="91" y="0"/>
                      </a:lnTo>
                      <a:lnTo>
                        <a:pt x="0" y="0"/>
                      </a:lnTo>
                      <a:lnTo>
                        <a:pt x="0" y="90"/>
                      </a:ln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Segoe UI"/>
                    <a:ea typeface="+mn-ea"/>
                    <a:cs typeface="+mn-cs"/>
                  </a:endParaRPr>
                </a:p>
              </p:txBody>
            </p:sp>
            <p:sp>
              <p:nvSpPr>
                <p:cNvPr id="111" name="Freeform 21">
                  <a:extLst>
                    <a:ext uri="{FF2B5EF4-FFF2-40B4-BE49-F238E27FC236}">
                      <a16:creationId xmlns:a16="http://schemas.microsoft.com/office/drawing/2014/main" id="{DFC8E2BB-0010-4D0C-8A3E-D41014183146}"/>
                    </a:ext>
                  </a:extLst>
                </p:cNvPr>
                <p:cNvSpPr>
                  <a:spLocks/>
                </p:cNvSpPr>
                <p:nvPr/>
              </p:nvSpPr>
              <p:spPr bwMode="auto">
                <a:xfrm>
                  <a:off x="2595" y="2308"/>
                  <a:ext cx="592" cy="592"/>
                </a:xfrm>
                <a:custGeom>
                  <a:avLst/>
                  <a:gdLst>
                    <a:gd name="T0" fmla="*/ 0 w 980"/>
                    <a:gd name="T1" fmla="*/ 980 h 980"/>
                    <a:gd name="T2" fmla="*/ 0 w 980"/>
                    <a:gd name="T3" fmla="*/ 980 h 980"/>
                    <a:gd name="T4" fmla="*/ 980 w 980"/>
                    <a:gd name="T5" fmla="*/ 980 h 980"/>
                    <a:gd name="T6" fmla="*/ 980 w 980"/>
                    <a:gd name="T7" fmla="*/ 0 h 980"/>
                    <a:gd name="T8" fmla="*/ 0 w 980"/>
                    <a:gd name="T9" fmla="*/ 0 h 980"/>
                    <a:gd name="T10" fmla="*/ 0 w 980"/>
                    <a:gd name="T11" fmla="*/ 980 h 980"/>
                  </a:gdLst>
                  <a:ahLst/>
                  <a:cxnLst>
                    <a:cxn ang="0">
                      <a:pos x="T0" y="T1"/>
                    </a:cxn>
                    <a:cxn ang="0">
                      <a:pos x="T2" y="T3"/>
                    </a:cxn>
                    <a:cxn ang="0">
                      <a:pos x="T4" y="T5"/>
                    </a:cxn>
                    <a:cxn ang="0">
                      <a:pos x="T6" y="T7"/>
                    </a:cxn>
                    <a:cxn ang="0">
                      <a:pos x="T8" y="T9"/>
                    </a:cxn>
                    <a:cxn ang="0">
                      <a:pos x="T10" y="T11"/>
                    </a:cxn>
                  </a:cxnLst>
                  <a:rect l="0" t="0" r="r" b="b"/>
                  <a:pathLst>
                    <a:path w="980" h="980">
                      <a:moveTo>
                        <a:pt x="0" y="980"/>
                      </a:moveTo>
                      <a:lnTo>
                        <a:pt x="0" y="980"/>
                      </a:lnTo>
                      <a:lnTo>
                        <a:pt x="980" y="980"/>
                      </a:lnTo>
                      <a:lnTo>
                        <a:pt x="980" y="0"/>
                      </a:lnTo>
                      <a:lnTo>
                        <a:pt x="0" y="0"/>
                      </a:lnTo>
                      <a:lnTo>
                        <a:pt x="0" y="980"/>
                      </a:ln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Segoe UI"/>
                    <a:ea typeface="+mn-ea"/>
                    <a:cs typeface="+mn-cs"/>
                  </a:endParaRPr>
                </a:p>
              </p:txBody>
            </p:sp>
          </p:grpSp>
        </p:grpSp>
        <p:grpSp>
          <p:nvGrpSpPr>
            <p:cNvPr id="113" name="Group 112">
              <a:extLst>
                <a:ext uri="{FF2B5EF4-FFF2-40B4-BE49-F238E27FC236}">
                  <a16:creationId xmlns:a16="http://schemas.microsoft.com/office/drawing/2014/main" id="{30C98074-0BEA-4986-AA0F-A0A0990EE1E0}"/>
                </a:ext>
              </a:extLst>
            </p:cNvPr>
            <p:cNvGrpSpPr/>
            <p:nvPr/>
          </p:nvGrpSpPr>
          <p:grpSpPr>
            <a:xfrm>
              <a:off x="9292128" y="598125"/>
              <a:ext cx="2154787" cy="2081742"/>
              <a:chOff x="9454601" y="598125"/>
              <a:chExt cx="2154787" cy="2081742"/>
            </a:xfrm>
          </p:grpSpPr>
          <p:sp>
            <p:nvSpPr>
              <p:cNvPr id="61" name="Rectangle 60">
                <a:extLst>
                  <a:ext uri="{FF2B5EF4-FFF2-40B4-BE49-F238E27FC236}">
                    <a16:creationId xmlns:a16="http://schemas.microsoft.com/office/drawing/2014/main" id="{270766A6-3C67-4457-890C-DD718F2B2B1B}"/>
                  </a:ext>
                </a:extLst>
              </p:cNvPr>
              <p:cNvSpPr/>
              <p:nvPr/>
            </p:nvSpPr>
            <p:spPr>
              <a:xfrm>
                <a:off x="9454601" y="1442605"/>
                <a:ext cx="2154787" cy="1237262"/>
              </a:xfrm>
              <a:prstGeom prst="rect">
                <a:avLst/>
              </a:prstGeom>
            </p:spPr>
            <p:txBody>
              <a:bodyPr wrap="square" tIns="0">
                <a:spAutoFit/>
              </a:bodyPr>
              <a:lstStyle/>
              <a:p>
                <a:pPr marL="0" marR="0" lvl="0" indent="0" algn="l" defTabSz="932418" rtl="0" eaLnBrk="1" fontAlgn="auto" latinLnBrk="0" hangingPunct="1">
                  <a:lnSpc>
                    <a:spcPct val="90000"/>
                  </a:lnSpc>
                  <a:spcBef>
                    <a:spcPts val="0"/>
                  </a:spcBef>
                  <a:spcAft>
                    <a:spcPts val="200"/>
                  </a:spcAft>
                  <a:buClrTx/>
                  <a:buSzTx/>
                  <a:buFontTx/>
                  <a:buNone/>
                  <a:tabLst/>
                  <a:defRPr/>
                </a:pPr>
                <a:r>
                  <a:rPr kumimoji="0" lang="en-US" sz="1400" b="0" i="0" u="none" strike="noStrike" kern="0" cap="none" spc="0" normalizeH="0" baseline="0" noProof="0">
                    <a:ln>
                      <a:noFill/>
                    </a:ln>
                    <a:gradFill>
                      <a:gsLst>
                        <a:gs pos="1250">
                          <a:srgbClr val="1A1A1A"/>
                        </a:gs>
                        <a:gs pos="100000">
                          <a:srgbClr val="1A1A1A"/>
                        </a:gs>
                      </a:gsLst>
                      <a:lin ang="5400000" scaled="0"/>
                    </a:gradFill>
                    <a:effectLst/>
                    <a:uLnTx/>
                    <a:uFillTx/>
                    <a:latin typeface="Segoe UI"/>
                    <a:ea typeface="+mn-ea"/>
                    <a:cs typeface="Segoe UI" panose="020B0502040204020203" pitchFamily="34" charset="0"/>
                  </a:rPr>
                  <a:t>A new </a:t>
                </a:r>
                <a:r>
                  <a:rPr kumimoji="0" lang="en-US" sz="1400" b="1" i="0" u="none" strike="noStrike" kern="0" cap="none" spc="0" normalizeH="0" baseline="0" noProof="0">
                    <a:ln>
                      <a:noFill/>
                    </a:ln>
                    <a:gradFill>
                      <a:gsLst>
                        <a:gs pos="1250">
                          <a:srgbClr val="1A1A1A"/>
                        </a:gs>
                        <a:gs pos="100000">
                          <a:srgbClr val="1A1A1A"/>
                        </a:gs>
                      </a:gsLst>
                      <a:lin ang="5400000" scaled="0"/>
                    </a:gradFill>
                    <a:effectLst/>
                    <a:uLnTx/>
                    <a:uFillTx/>
                    <a:latin typeface="Segoe UI"/>
                    <a:ea typeface="+mn-ea"/>
                    <a:cs typeface="Segoe UI" panose="020B0502040204020203" pitchFamily="34" charset="0"/>
                  </a:rPr>
                  <a:t>Azure Sphere OS </a:t>
                </a:r>
                <a:br>
                  <a:rPr kumimoji="0" lang="en-US" sz="1400" b="1" i="0" u="none" strike="noStrike" kern="0" cap="none" spc="0" normalizeH="0" baseline="0" noProof="0">
                    <a:ln>
                      <a:noFill/>
                    </a:ln>
                    <a:gradFill>
                      <a:gsLst>
                        <a:gs pos="1250">
                          <a:srgbClr val="1A1A1A"/>
                        </a:gs>
                        <a:gs pos="100000">
                          <a:srgbClr val="1A1A1A"/>
                        </a:gs>
                      </a:gsLst>
                      <a:lin ang="5400000" scaled="0"/>
                    </a:gradFill>
                    <a:effectLst/>
                    <a:uLnTx/>
                    <a:uFillTx/>
                    <a:latin typeface="Segoe UI"/>
                    <a:ea typeface="+mn-ea"/>
                    <a:cs typeface="Segoe UI" panose="020B0502040204020203" pitchFamily="34" charset="0"/>
                  </a:rPr>
                </a:br>
                <a:r>
                  <a:rPr kumimoji="0" lang="en-US" sz="1400" b="0" i="0" u="none" strike="noStrike" kern="0" cap="none" spc="0" normalizeH="0" baseline="0" noProof="0">
                    <a:ln>
                      <a:noFill/>
                    </a:ln>
                    <a:gradFill>
                      <a:gsLst>
                        <a:gs pos="1250">
                          <a:srgbClr val="1A1A1A"/>
                        </a:gs>
                        <a:gs pos="100000">
                          <a:srgbClr val="1A1A1A"/>
                        </a:gs>
                      </a:gsLst>
                      <a:lin ang="5400000" scaled="0"/>
                    </a:gradFill>
                    <a:effectLst/>
                    <a:uLnTx/>
                    <a:uFillTx/>
                    <a:latin typeface="Segoe UI"/>
                    <a:ea typeface="+mn-ea"/>
                    <a:cs typeface="Segoe UI" panose="020B0502040204020203" pitchFamily="34" charset="0"/>
                  </a:rPr>
                  <a:t>secured by Microsoft </a:t>
                </a:r>
                <a:br>
                  <a:rPr kumimoji="0" lang="en-US" sz="1400" b="0" i="0" u="none" strike="noStrike" kern="0" cap="none" spc="0" normalizeH="0" baseline="0" noProof="0">
                    <a:ln>
                      <a:noFill/>
                    </a:ln>
                    <a:gradFill>
                      <a:gsLst>
                        <a:gs pos="1250">
                          <a:srgbClr val="1A1A1A"/>
                        </a:gs>
                        <a:gs pos="100000">
                          <a:srgbClr val="1A1A1A"/>
                        </a:gs>
                      </a:gsLst>
                      <a:lin ang="5400000" scaled="0"/>
                    </a:gradFill>
                    <a:effectLst/>
                    <a:uLnTx/>
                    <a:uFillTx/>
                    <a:latin typeface="Segoe UI"/>
                    <a:ea typeface="+mn-ea"/>
                    <a:cs typeface="Segoe UI" panose="020B0502040204020203" pitchFamily="34" charset="0"/>
                  </a:rPr>
                </a:br>
                <a:r>
                  <a:rPr kumimoji="0" lang="en-US" sz="1400" b="0" i="0" u="none" strike="noStrike" kern="0" cap="none" spc="0" normalizeH="0" baseline="0" noProof="0">
                    <a:ln>
                      <a:noFill/>
                    </a:ln>
                    <a:gradFill>
                      <a:gsLst>
                        <a:gs pos="1250">
                          <a:srgbClr val="1A1A1A"/>
                        </a:gs>
                        <a:gs pos="100000">
                          <a:srgbClr val="1A1A1A"/>
                        </a:gs>
                      </a:gsLst>
                      <a:lin ang="5400000" scaled="0"/>
                    </a:gradFill>
                    <a:effectLst/>
                    <a:uLnTx/>
                    <a:uFillTx/>
                    <a:latin typeface="Segoe UI"/>
                    <a:ea typeface="+mn-ea"/>
                    <a:cs typeface="Segoe UI" panose="020B0502040204020203" pitchFamily="34" charset="0"/>
                  </a:rPr>
                  <a:t>for the devices 10-year </a:t>
                </a:r>
                <a:br>
                  <a:rPr kumimoji="0" lang="en-US" sz="1400" b="0" i="0" u="none" strike="noStrike" kern="0" cap="none" spc="0" normalizeH="0" baseline="0" noProof="0">
                    <a:ln>
                      <a:noFill/>
                    </a:ln>
                    <a:gradFill>
                      <a:gsLst>
                        <a:gs pos="1250">
                          <a:srgbClr val="1A1A1A"/>
                        </a:gs>
                        <a:gs pos="100000">
                          <a:srgbClr val="1A1A1A"/>
                        </a:gs>
                      </a:gsLst>
                      <a:lin ang="5400000" scaled="0"/>
                    </a:gradFill>
                    <a:effectLst/>
                    <a:uLnTx/>
                    <a:uFillTx/>
                    <a:latin typeface="Segoe UI"/>
                    <a:ea typeface="+mn-ea"/>
                    <a:cs typeface="Segoe UI" panose="020B0502040204020203" pitchFamily="34" charset="0"/>
                  </a:rPr>
                </a:br>
                <a:r>
                  <a:rPr kumimoji="0" lang="en-US" sz="1400" b="0" i="0" u="none" strike="noStrike" kern="0" cap="none" spc="0" normalizeH="0" baseline="0" noProof="0">
                    <a:ln>
                      <a:noFill/>
                    </a:ln>
                    <a:gradFill>
                      <a:gsLst>
                        <a:gs pos="1250">
                          <a:srgbClr val="1A1A1A"/>
                        </a:gs>
                        <a:gs pos="100000">
                          <a:srgbClr val="1A1A1A"/>
                        </a:gs>
                      </a:gsLst>
                      <a:lin ang="5400000" scaled="0"/>
                    </a:gradFill>
                    <a:effectLst/>
                    <a:uLnTx/>
                    <a:uFillTx/>
                    <a:latin typeface="Segoe UI"/>
                    <a:ea typeface="+mn-ea"/>
                    <a:cs typeface="Segoe UI" panose="020B0502040204020203" pitchFamily="34" charset="0"/>
                  </a:rPr>
                  <a:t>lifetime to create </a:t>
                </a:r>
                <a:r>
                  <a:rPr kumimoji="0" lang="en-US" sz="1400" b="1" i="0" u="none" strike="noStrike" kern="0" cap="none" spc="0" normalizeH="0" baseline="0" noProof="0">
                    <a:ln>
                      <a:noFill/>
                    </a:ln>
                    <a:gradFill>
                      <a:gsLst>
                        <a:gs pos="1250">
                          <a:srgbClr val="1A1A1A"/>
                        </a:gs>
                        <a:gs pos="100000">
                          <a:srgbClr val="1A1A1A"/>
                        </a:gs>
                      </a:gsLst>
                      <a:lin ang="5400000" scaled="0"/>
                    </a:gradFill>
                    <a:effectLst/>
                    <a:uLnTx/>
                    <a:uFillTx/>
                    <a:latin typeface="Segoe UI"/>
                    <a:ea typeface="+mn-ea"/>
                    <a:cs typeface="Segoe UI" panose="020B0502040204020203" pitchFamily="34" charset="0"/>
                  </a:rPr>
                  <a:t>a</a:t>
                </a:r>
                <a:r>
                  <a:rPr kumimoji="0" lang="en-US" sz="1400" b="1" i="0" u="none" strike="noStrike" kern="0" cap="none" spc="0" normalizeH="0" baseline="0" noProof="0">
                    <a:ln>
                      <a:noFill/>
                    </a:ln>
                    <a:gradFill>
                      <a:gsLst>
                        <a:gs pos="1250">
                          <a:srgbClr val="1A1A1A"/>
                        </a:gs>
                        <a:gs pos="100000">
                          <a:srgbClr val="1A1A1A"/>
                        </a:gs>
                      </a:gsLst>
                      <a:lin ang="5400000" scaled="0"/>
                    </a:gradFill>
                    <a:effectLst/>
                    <a:uLnTx/>
                    <a:uFillTx/>
                    <a:latin typeface="Segoe UI"/>
                    <a:ea typeface="Calibri" panose="020F0502020204030204" pitchFamily="34" charset="0"/>
                    <a:cs typeface="Segoe UI" panose="020B0502040204020203" pitchFamily="34" charset="0"/>
                  </a:rPr>
                  <a:t> </a:t>
                </a:r>
                <a:r>
                  <a:rPr kumimoji="0" lang="en-US" sz="1400" b="1" i="0" u="none" strike="noStrike" kern="0" cap="none" spc="0" normalizeH="0" baseline="0" noProof="0">
                    <a:ln>
                      <a:noFill/>
                    </a:ln>
                    <a:gradFill>
                      <a:gsLst>
                        <a:gs pos="1250">
                          <a:srgbClr val="1A1A1A"/>
                        </a:gs>
                        <a:gs pos="100000">
                          <a:srgbClr val="1A1A1A"/>
                        </a:gs>
                      </a:gsLst>
                      <a:lin ang="5400000" scaled="0"/>
                    </a:gradFill>
                    <a:effectLst/>
                    <a:uLnTx/>
                    <a:uFillTx/>
                    <a:latin typeface="Segoe UI"/>
                    <a:ea typeface="+mn-ea"/>
                    <a:cs typeface="Segoe UI" panose="020B0502040204020203" pitchFamily="34" charset="0"/>
                  </a:rPr>
                  <a:t>trustworthy platform </a:t>
                </a:r>
                <a:br>
                  <a:rPr kumimoji="0" lang="en-US" sz="1400" b="1" i="0" u="none" strike="noStrike" kern="0" cap="none" spc="0" normalizeH="0" baseline="0" noProof="0">
                    <a:ln>
                      <a:noFill/>
                    </a:ln>
                    <a:gradFill>
                      <a:gsLst>
                        <a:gs pos="1250">
                          <a:srgbClr val="1A1A1A"/>
                        </a:gs>
                        <a:gs pos="100000">
                          <a:srgbClr val="1A1A1A"/>
                        </a:gs>
                      </a:gsLst>
                      <a:lin ang="5400000" scaled="0"/>
                    </a:gradFill>
                    <a:effectLst/>
                    <a:uLnTx/>
                    <a:uFillTx/>
                    <a:latin typeface="Segoe UI"/>
                    <a:ea typeface="+mn-ea"/>
                    <a:cs typeface="Segoe UI" panose="020B0502040204020203" pitchFamily="34" charset="0"/>
                  </a:rPr>
                </a:br>
                <a:r>
                  <a:rPr kumimoji="0" lang="en-US" sz="1400" b="0" i="0" u="none" strike="noStrike" kern="0" cap="none" spc="0" normalizeH="0" baseline="0" noProof="0">
                    <a:ln>
                      <a:noFill/>
                    </a:ln>
                    <a:gradFill>
                      <a:gsLst>
                        <a:gs pos="1250">
                          <a:srgbClr val="1A1A1A"/>
                        </a:gs>
                        <a:gs pos="100000">
                          <a:srgbClr val="1A1A1A"/>
                        </a:gs>
                      </a:gsLst>
                      <a:lin ang="5400000" scaled="0"/>
                    </a:gradFill>
                    <a:effectLst/>
                    <a:uLnTx/>
                    <a:uFillTx/>
                    <a:latin typeface="Segoe UI"/>
                    <a:ea typeface="+mn-ea"/>
                    <a:cs typeface="Segoe UI" panose="020B0502040204020203" pitchFamily="34" charset="0"/>
                  </a:rPr>
                  <a:t>for new IoT experiences</a:t>
                </a:r>
              </a:p>
            </p:txBody>
          </p:sp>
          <p:grpSp>
            <p:nvGrpSpPr>
              <p:cNvPr id="66" name="Group 65">
                <a:extLst>
                  <a:ext uri="{FF2B5EF4-FFF2-40B4-BE49-F238E27FC236}">
                    <a16:creationId xmlns:a16="http://schemas.microsoft.com/office/drawing/2014/main" id="{D6420D15-0241-4858-BE82-53D662E1E1F5}"/>
                  </a:ext>
                </a:extLst>
              </p:cNvPr>
              <p:cNvGrpSpPr/>
              <p:nvPr/>
            </p:nvGrpSpPr>
            <p:grpSpPr>
              <a:xfrm>
                <a:off x="9454601" y="598125"/>
                <a:ext cx="764276" cy="764276"/>
                <a:chOff x="9576837" y="516677"/>
                <a:chExt cx="764276" cy="764276"/>
              </a:xfrm>
            </p:grpSpPr>
            <p:sp>
              <p:nvSpPr>
                <p:cNvPr id="92" name="Oval 91">
                  <a:extLst>
                    <a:ext uri="{FF2B5EF4-FFF2-40B4-BE49-F238E27FC236}">
                      <a16:creationId xmlns:a16="http://schemas.microsoft.com/office/drawing/2014/main" id="{7E37BE3B-F116-4665-A78A-E6D862CDB82F}"/>
                    </a:ext>
                  </a:extLst>
                </p:cNvPr>
                <p:cNvSpPr/>
                <p:nvPr/>
              </p:nvSpPr>
              <p:spPr bwMode="auto">
                <a:xfrm>
                  <a:off x="9576837" y="516677"/>
                  <a:ext cx="764276" cy="764276"/>
                </a:xfrm>
                <a:prstGeom prst="ellipse">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93" name="Group 24">
                  <a:extLst>
                    <a:ext uri="{FF2B5EF4-FFF2-40B4-BE49-F238E27FC236}">
                      <a16:creationId xmlns:a16="http://schemas.microsoft.com/office/drawing/2014/main" id="{C5E1D343-E8C2-45B8-AA7C-59F8973AD13A}"/>
                    </a:ext>
                  </a:extLst>
                </p:cNvPr>
                <p:cNvGrpSpPr>
                  <a:grpSpLocks noChangeAspect="1"/>
                </p:cNvGrpSpPr>
                <p:nvPr/>
              </p:nvGrpSpPr>
              <p:grpSpPr bwMode="auto">
                <a:xfrm>
                  <a:off x="9695676" y="635517"/>
                  <a:ext cx="526598" cy="526596"/>
                  <a:chOff x="4104" y="1504"/>
                  <a:chExt cx="674" cy="674"/>
                </a:xfrm>
              </p:grpSpPr>
              <p:sp>
                <p:nvSpPr>
                  <p:cNvPr id="94" name="AutoShape 23">
                    <a:extLst>
                      <a:ext uri="{FF2B5EF4-FFF2-40B4-BE49-F238E27FC236}">
                        <a16:creationId xmlns:a16="http://schemas.microsoft.com/office/drawing/2014/main" id="{D05B6036-3AC6-4FCB-B9E8-9499724E5EA8}"/>
                      </a:ext>
                    </a:extLst>
                  </p:cNvPr>
                  <p:cNvSpPr>
                    <a:spLocks noChangeAspect="1" noChangeArrowheads="1" noTextEdit="1"/>
                  </p:cNvSpPr>
                  <p:nvPr/>
                </p:nvSpPr>
                <p:spPr bwMode="auto">
                  <a:xfrm>
                    <a:off x="4104" y="1504"/>
                    <a:ext cx="674" cy="6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000000"/>
                      </a:solidFill>
                      <a:effectLst/>
                      <a:uLnTx/>
                      <a:uFillTx/>
                      <a:latin typeface="Segoe UI"/>
                      <a:ea typeface="+mn-ea"/>
                      <a:cs typeface="+mn-cs"/>
                    </a:endParaRPr>
                  </a:p>
                </p:txBody>
              </p:sp>
              <p:sp>
                <p:nvSpPr>
                  <p:cNvPr id="95" name="Freeform 25">
                    <a:extLst>
                      <a:ext uri="{FF2B5EF4-FFF2-40B4-BE49-F238E27FC236}">
                        <a16:creationId xmlns:a16="http://schemas.microsoft.com/office/drawing/2014/main" id="{01500850-DB84-405D-930B-AF1DA84AC2B6}"/>
                      </a:ext>
                    </a:extLst>
                  </p:cNvPr>
                  <p:cNvSpPr>
                    <a:spLocks/>
                  </p:cNvSpPr>
                  <p:nvPr/>
                </p:nvSpPr>
                <p:spPr bwMode="auto">
                  <a:xfrm>
                    <a:off x="4220" y="1617"/>
                    <a:ext cx="451" cy="451"/>
                  </a:xfrm>
                  <a:custGeom>
                    <a:avLst/>
                    <a:gdLst>
                      <a:gd name="T0" fmla="*/ 132 w 745"/>
                      <a:gd name="T1" fmla="*/ 132 h 745"/>
                      <a:gd name="T2" fmla="*/ 132 w 745"/>
                      <a:gd name="T3" fmla="*/ 132 h 745"/>
                      <a:gd name="T4" fmla="*/ 132 w 745"/>
                      <a:gd name="T5" fmla="*/ 613 h 745"/>
                      <a:gd name="T6" fmla="*/ 613 w 745"/>
                      <a:gd name="T7" fmla="*/ 613 h 745"/>
                      <a:gd name="T8" fmla="*/ 613 w 745"/>
                      <a:gd name="T9" fmla="*/ 132 h 745"/>
                      <a:gd name="T10" fmla="*/ 132 w 745"/>
                      <a:gd name="T11" fmla="*/ 132 h 745"/>
                    </a:gdLst>
                    <a:ahLst/>
                    <a:cxnLst>
                      <a:cxn ang="0">
                        <a:pos x="T0" y="T1"/>
                      </a:cxn>
                      <a:cxn ang="0">
                        <a:pos x="T2" y="T3"/>
                      </a:cxn>
                      <a:cxn ang="0">
                        <a:pos x="T4" y="T5"/>
                      </a:cxn>
                      <a:cxn ang="0">
                        <a:pos x="T6" y="T7"/>
                      </a:cxn>
                      <a:cxn ang="0">
                        <a:pos x="T8" y="T9"/>
                      </a:cxn>
                      <a:cxn ang="0">
                        <a:pos x="T10" y="T11"/>
                      </a:cxn>
                    </a:cxnLst>
                    <a:rect l="0" t="0" r="r" b="b"/>
                    <a:pathLst>
                      <a:path w="745" h="745">
                        <a:moveTo>
                          <a:pt x="132" y="132"/>
                        </a:moveTo>
                        <a:lnTo>
                          <a:pt x="132" y="132"/>
                        </a:lnTo>
                        <a:cubicBezTo>
                          <a:pt x="0" y="265"/>
                          <a:pt x="0" y="480"/>
                          <a:pt x="132" y="613"/>
                        </a:cubicBezTo>
                        <a:cubicBezTo>
                          <a:pt x="265" y="745"/>
                          <a:pt x="480" y="745"/>
                          <a:pt x="613" y="613"/>
                        </a:cubicBezTo>
                        <a:cubicBezTo>
                          <a:pt x="745" y="480"/>
                          <a:pt x="745" y="265"/>
                          <a:pt x="613" y="132"/>
                        </a:cubicBezTo>
                        <a:cubicBezTo>
                          <a:pt x="480" y="0"/>
                          <a:pt x="265" y="0"/>
                          <a:pt x="132" y="132"/>
                        </a:cubicBezTo>
                        <a:close/>
                      </a:path>
                    </a:pathLst>
                  </a:custGeom>
                  <a:noFill/>
                  <a:ln w="0">
                    <a:solidFill>
                      <a:srgbClr val="E6E6E6"/>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000000"/>
                      </a:solidFill>
                      <a:effectLst/>
                      <a:uLnTx/>
                      <a:uFillTx/>
                      <a:latin typeface="Segoe UI"/>
                      <a:ea typeface="+mn-ea"/>
                      <a:cs typeface="+mn-cs"/>
                    </a:endParaRPr>
                  </a:p>
                </p:txBody>
              </p:sp>
              <p:sp>
                <p:nvSpPr>
                  <p:cNvPr id="96" name="Freeform 26">
                    <a:extLst>
                      <a:ext uri="{FF2B5EF4-FFF2-40B4-BE49-F238E27FC236}">
                        <a16:creationId xmlns:a16="http://schemas.microsoft.com/office/drawing/2014/main" id="{EA4F0CBA-37AC-44A2-AEB4-6C142284B344}"/>
                      </a:ext>
                    </a:extLst>
                  </p:cNvPr>
                  <p:cNvSpPr>
                    <a:spLocks/>
                  </p:cNvSpPr>
                  <p:nvPr/>
                </p:nvSpPr>
                <p:spPr bwMode="auto">
                  <a:xfrm>
                    <a:off x="4220" y="1617"/>
                    <a:ext cx="451" cy="451"/>
                  </a:xfrm>
                  <a:custGeom>
                    <a:avLst/>
                    <a:gdLst>
                      <a:gd name="T0" fmla="*/ 132 w 745"/>
                      <a:gd name="T1" fmla="*/ 132 h 745"/>
                      <a:gd name="T2" fmla="*/ 132 w 745"/>
                      <a:gd name="T3" fmla="*/ 132 h 745"/>
                      <a:gd name="T4" fmla="*/ 132 w 745"/>
                      <a:gd name="T5" fmla="*/ 613 h 745"/>
                      <a:gd name="T6" fmla="*/ 613 w 745"/>
                      <a:gd name="T7" fmla="*/ 613 h 745"/>
                      <a:gd name="T8" fmla="*/ 613 w 745"/>
                      <a:gd name="T9" fmla="*/ 132 h 745"/>
                      <a:gd name="T10" fmla="*/ 132 w 745"/>
                      <a:gd name="T11" fmla="*/ 132 h 745"/>
                      <a:gd name="T12" fmla="*/ 132 w 745"/>
                      <a:gd name="T13" fmla="*/ 132 h 745"/>
                    </a:gdLst>
                    <a:ahLst/>
                    <a:cxnLst>
                      <a:cxn ang="0">
                        <a:pos x="T0" y="T1"/>
                      </a:cxn>
                      <a:cxn ang="0">
                        <a:pos x="T2" y="T3"/>
                      </a:cxn>
                      <a:cxn ang="0">
                        <a:pos x="T4" y="T5"/>
                      </a:cxn>
                      <a:cxn ang="0">
                        <a:pos x="T6" y="T7"/>
                      </a:cxn>
                      <a:cxn ang="0">
                        <a:pos x="T8" y="T9"/>
                      </a:cxn>
                      <a:cxn ang="0">
                        <a:pos x="T10" y="T11"/>
                      </a:cxn>
                      <a:cxn ang="0">
                        <a:pos x="T12" y="T13"/>
                      </a:cxn>
                    </a:cxnLst>
                    <a:rect l="0" t="0" r="r" b="b"/>
                    <a:pathLst>
                      <a:path w="745" h="745">
                        <a:moveTo>
                          <a:pt x="132" y="132"/>
                        </a:moveTo>
                        <a:lnTo>
                          <a:pt x="132" y="132"/>
                        </a:lnTo>
                        <a:cubicBezTo>
                          <a:pt x="0" y="265"/>
                          <a:pt x="0" y="480"/>
                          <a:pt x="132" y="613"/>
                        </a:cubicBezTo>
                        <a:cubicBezTo>
                          <a:pt x="265" y="745"/>
                          <a:pt x="480" y="745"/>
                          <a:pt x="613" y="613"/>
                        </a:cubicBezTo>
                        <a:cubicBezTo>
                          <a:pt x="745" y="480"/>
                          <a:pt x="745" y="265"/>
                          <a:pt x="613" y="132"/>
                        </a:cubicBezTo>
                        <a:cubicBezTo>
                          <a:pt x="480" y="0"/>
                          <a:pt x="265" y="0"/>
                          <a:pt x="132" y="132"/>
                        </a:cubicBezTo>
                        <a:lnTo>
                          <a:pt x="132" y="132"/>
                        </a:ln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Segoe UI"/>
                      <a:ea typeface="+mn-ea"/>
                      <a:cs typeface="+mn-cs"/>
                    </a:endParaRPr>
                  </a:p>
                </p:txBody>
              </p:sp>
              <p:sp>
                <p:nvSpPr>
                  <p:cNvPr id="97" name="Freeform 27">
                    <a:extLst>
                      <a:ext uri="{FF2B5EF4-FFF2-40B4-BE49-F238E27FC236}">
                        <a16:creationId xmlns:a16="http://schemas.microsoft.com/office/drawing/2014/main" id="{D0A78FD2-8F14-4DBB-B5D8-200C487FA542}"/>
                      </a:ext>
                    </a:extLst>
                  </p:cNvPr>
                  <p:cNvSpPr>
                    <a:spLocks/>
                  </p:cNvSpPr>
                  <p:nvPr/>
                </p:nvSpPr>
                <p:spPr bwMode="auto">
                  <a:xfrm>
                    <a:off x="4557" y="1662"/>
                    <a:ext cx="68" cy="68"/>
                  </a:xfrm>
                  <a:custGeom>
                    <a:avLst/>
                    <a:gdLst>
                      <a:gd name="T0" fmla="*/ 20 w 112"/>
                      <a:gd name="T1" fmla="*/ 20 h 112"/>
                      <a:gd name="T2" fmla="*/ 20 w 112"/>
                      <a:gd name="T3" fmla="*/ 20 h 112"/>
                      <a:gd name="T4" fmla="*/ 20 w 112"/>
                      <a:gd name="T5" fmla="*/ 92 h 112"/>
                      <a:gd name="T6" fmla="*/ 92 w 112"/>
                      <a:gd name="T7" fmla="*/ 92 h 112"/>
                      <a:gd name="T8" fmla="*/ 92 w 112"/>
                      <a:gd name="T9" fmla="*/ 20 h 112"/>
                      <a:gd name="T10" fmla="*/ 20 w 112"/>
                      <a:gd name="T11" fmla="*/ 20 h 112"/>
                    </a:gdLst>
                    <a:ahLst/>
                    <a:cxnLst>
                      <a:cxn ang="0">
                        <a:pos x="T0" y="T1"/>
                      </a:cxn>
                      <a:cxn ang="0">
                        <a:pos x="T2" y="T3"/>
                      </a:cxn>
                      <a:cxn ang="0">
                        <a:pos x="T4" y="T5"/>
                      </a:cxn>
                      <a:cxn ang="0">
                        <a:pos x="T6" y="T7"/>
                      </a:cxn>
                      <a:cxn ang="0">
                        <a:pos x="T8" y="T9"/>
                      </a:cxn>
                      <a:cxn ang="0">
                        <a:pos x="T10" y="T11"/>
                      </a:cxn>
                    </a:cxnLst>
                    <a:rect l="0" t="0" r="r" b="b"/>
                    <a:pathLst>
                      <a:path w="112" h="112">
                        <a:moveTo>
                          <a:pt x="20" y="20"/>
                        </a:moveTo>
                        <a:lnTo>
                          <a:pt x="20" y="20"/>
                        </a:lnTo>
                        <a:cubicBezTo>
                          <a:pt x="0" y="40"/>
                          <a:pt x="0" y="72"/>
                          <a:pt x="20" y="92"/>
                        </a:cubicBezTo>
                        <a:cubicBezTo>
                          <a:pt x="40" y="112"/>
                          <a:pt x="72" y="112"/>
                          <a:pt x="92" y="92"/>
                        </a:cubicBezTo>
                        <a:cubicBezTo>
                          <a:pt x="112" y="72"/>
                          <a:pt x="112" y="40"/>
                          <a:pt x="92" y="20"/>
                        </a:cubicBezTo>
                        <a:cubicBezTo>
                          <a:pt x="72" y="0"/>
                          <a:pt x="40" y="0"/>
                          <a:pt x="20" y="20"/>
                        </a:cubicBezTo>
                        <a:close/>
                      </a:path>
                    </a:pathLst>
                  </a:custGeom>
                  <a:solidFill>
                    <a:srgbClr val="E6E6E6"/>
                  </a:solidFill>
                  <a:ln w="0">
                    <a:solidFill>
                      <a:srgbClr val="000000"/>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000000"/>
                      </a:solidFill>
                      <a:effectLst/>
                      <a:uLnTx/>
                      <a:uFillTx/>
                      <a:latin typeface="Segoe UI"/>
                      <a:ea typeface="+mn-ea"/>
                      <a:cs typeface="+mn-cs"/>
                    </a:endParaRPr>
                  </a:p>
                </p:txBody>
              </p:sp>
              <p:sp>
                <p:nvSpPr>
                  <p:cNvPr id="98" name="Freeform 28">
                    <a:extLst>
                      <a:ext uri="{FF2B5EF4-FFF2-40B4-BE49-F238E27FC236}">
                        <a16:creationId xmlns:a16="http://schemas.microsoft.com/office/drawing/2014/main" id="{7323A1FC-1E6B-4950-BCB9-E4982F8F518C}"/>
                      </a:ext>
                    </a:extLst>
                  </p:cNvPr>
                  <p:cNvSpPr>
                    <a:spLocks/>
                  </p:cNvSpPr>
                  <p:nvPr/>
                </p:nvSpPr>
                <p:spPr bwMode="auto">
                  <a:xfrm>
                    <a:off x="4557" y="1662"/>
                    <a:ext cx="68" cy="68"/>
                  </a:xfrm>
                  <a:custGeom>
                    <a:avLst/>
                    <a:gdLst>
                      <a:gd name="T0" fmla="*/ 20 w 112"/>
                      <a:gd name="T1" fmla="*/ 20 h 112"/>
                      <a:gd name="T2" fmla="*/ 20 w 112"/>
                      <a:gd name="T3" fmla="*/ 20 h 112"/>
                      <a:gd name="T4" fmla="*/ 20 w 112"/>
                      <a:gd name="T5" fmla="*/ 92 h 112"/>
                      <a:gd name="T6" fmla="*/ 92 w 112"/>
                      <a:gd name="T7" fmla="*/ 92 h 112"/>
                      <a:gd name="T8" fmla="*/ 92 w 112"/>
                      <a:gd name="T9" fmla="*/ 20 h 112"/>
                      <a:gd name="T10" fmla="*/ 20 w 112"/>
                      <a:gd name="T11" fmla="*/ 20 h 112"/>
                      <a:gd name="T12" fmla="*/ 20 w 112"/>
                      <a:gd name="T13" fmla="*/ 20 h 112"/>
                    </a:gdLst>
                    <a:ahLst/>
                    <a:cxnLst>
                      <a:cxn ang="0">
                        <a:pos x="T0" y="T1"/>
                      </a:cxn>
                      <a:cxn ang="0">
                        <a:pos x="T2" y="T3"/>
                      </a:cxn>
                      <a:cxn ang="0">
                        <a:pos x="T4" y="T5"/>
                      </a:cxn>
                      <a:cxn ang="0">
                        <a:pos x="T6" y="T7"/>
                      </a:cxn>
                      <a:cxn ang="0">
                        <a:pos x="T8" y="T9"/>
                      </a:cxn>
                      <a:cxn ang="0">
                        <a:pos x="T10" y="T11"/>
                      </a:cxn>
                      <a:cxn ang="0">
                        <a:pos x="T12" y="T13"/>
                      </a:cxn>
                    </a:cxnLst>
                    <a:rect l="0" t="0" r="r" b="b"/>
                    <a:pathLst>
                      <a:path w="112" h="112">
                        <a:moveTo>
                          <a:pt x="20" y="20"/>
                        </a:moveTo>
                        <a:lnTo>
                          <a:pt x="20" y="20"/>
                        </a:lnTo>
                        <a:cubicBezTo>
                          <a:pt x="0" y="40"/>
                          <a:pt x="0" y="72"/>
                          <a:pt x="20" y="92"/>
                        </a:cubicBezTo>
                        <a:cubicBezTo>
                          <a:pt x="40" y="112"/>
                          <a:pt x="72" y="112"/>
                          <a:pt x="92" y="92"/>
                        </a:cubicBezTo>
                        <a:cubicBezTo>
                          <a:pt x="112" y="72"/>
                          <a:pt x="112" y="40"/>
                          <a:pt x="92" y="20"/>
                        </a:cubicBezTo>
                        <a:cubicBezTo>
                          <a:pt x="72" y="0"/>
                          <a:pt x="40" y="0"/>
                          <a:pt x="20" y="20"/>
                        </a:cubicBezTo>
                        <a:lnTo>
                          <a:pt x="20" y="20"/>
                        </a:lnTo>
                        <a:close/>
                      </a:path>
                    </a:pathLst>
                  </a:custGeom>
                  <a:solidFill>
                    <a:schemeClr val="accent1"/>
                  </a:solidFill>
                  <a:ln w="15875" cap="sq">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Segoe UI"/>
                      <a:ea typeface="+mn-ea"/>
                      <a:cs typeface="+mn-cs"/>
                    </a:endParaRPr>
                  </a:p>
                </p:txBody>
              </p:sp>
              <p:sp>
                <p:nvSpPr>
                  <p:cNvPr id="99" name="Freeform 29">
                    <a:extLst>
                      <a:ext uri="{FF2B5EF4-FFF2-40B4-BE49-F238E27FC236}">
                        <a16:creationId xmlns:a16="http://schemas.microsoft.com/office/drawing/2014/main" id="{51EEE308-4018-4209-99AD-5006712ACB85}"/>
                      </a:ext>
                    </a:extLst>
                  </p:cNvPr>
                  <p:cNvSpPr>
                    <a:spLocks/>
                  </p:cNvSpPr>
                  <p:nvPr/>
                </p:nvSpPr>
                <p:spPr bwMode="auto">
                  <a:xfrm>
                    <a:off x="4116" y="1513"/>
                    <a:ext cx="658" cy="659"/>
                  </a:xfrm>
                  <a:custGeom>
                    <a:avLst/>
                    <a:gdLst>
                      <a:gd name="T0" fmla="*/ 0 w 1088"/>
                      <a:gd name="T1" fmla="*/ 544 h 1088"/>
                      <a:gd name="T2" fmla="*/ 0 w 1088"/>
                      <a:gd name="T3" fmla="*/ 544 h 1088"/>
                      <a:gd name="T4" fmla="*/ 544 w 1088"/>
                      <a:gd name="T5" fmla="*/ 1088 h 1088"/>
                      <a:gd name="T6" fmla="*/ 1088 w 1088"/>
                      <a:gd name="T7" fmla="*/ 544 h 1088"/>
                      <a:gd name="T8" fmla="*/ 544 w 1088"/>
                      <a:gd name="T9" fmla="*/ 0 h 1088"/>
                      <a:gd name="T10" fmla="*/ 0 w 1088"/>
                      <a:gd name="T11" fmla="*/ 544 h 1088"/>
                      <a:gd name="T12" fmla="*/ 0 w 1088"/>
                      <a:gd name="T13" fmla="*/ 544 h 1088"/>
                    </a:gdLst>
                    <a:ahLst/>
                    <a:cxnLst>
                      <a:cxn ang="0">
                        <a:pos x="T0" y="T1"/>
                      </a:cxn>
                      <a:cxn ang="0">
                        <a:pos x="T2" y="T3"/>
                      </a:cxn>
                      <a:cxn ang="0">
                        <a:pos x="T4" y="T5"/>
                      </a:cxn>
                      <a:cxn ang="0">
                        <a:pos x="T6" y="T7"/>
                      </a:cxn>
                      <a:cxn ang="0">
                        <a:pos x="T8" y="T9"/>
                      </a:cxn>
                      <a:cxn ang="0">
                        <a:pos x="T10" y="T11"/>
                      </a:cxn>
                      <a:cxn ang="0">
                        <a:pos x="T12" y="T13"/>
                      </a:cxn>
                    </a:cxnLst>
                    <a:rect l="0" t="0" r="r" b="b"/>
                    <a:pathLst>
                      <a:path w="1088" h="1088">
                        <a:moveTo>
                          <a:pt x="0" y="544"/>
                        </a:moveTo>
                        <a:lnTo>
                          <a:pt x="0" y="544"/>
                        </a:lnTo>
                        <a:cubicBezTo>
                          <a:pt x="0" y="844"/>
                          <a:pt x="244" y="1088"/>
                          <a:pt x="544" y="1088"/>
                        </a:cubicBezTo>
                        <a:cubicBezTo>
                          <a:pt x="845" y="1088"/>
                          <a:pt x="1088" y="844"/>
                          <a:pt x="1088" y="544"/>
                        </a:cubicBezTo>
                        <a:cubicBezTo>
                          <a:pt x="1088" y="243"/>
                          <a:pt x="845" y="0"/>
                          <a:pt x="544" y="0"/>
                        </a:cubicBezTo>
                        <a:cubicBezTo>
                          <a:pt x="244" y="0"/>
                          <a:pt x="0" y="243"/>
                          <a:pt x="0" y="544"/>
                        </a:cubicBezTo>
                        <a:lnTo>
                          <a:pt x="0" y="544"/>
                        </a:ln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Segoe UI"/>
                      <a:ea typeface="+mn-ea"/>
                      <a:cs typeface="+mn-cs"/>
                    </a:endParaRPr>
                  </a:p>
                </p:txBody>
              </p:sp>
              <p:sp>
                <p:nvSpPr>
                  <p:cNvPr id="100" name="Freeform 30">
                    <a:extLst>
                      <a:ext uri="{FF2B5EF4-FFF2-40B4-BE49-F238E27FC236}">
                        <a16:creationId xmlns:a16="http://schemas.microsoft.com/office/drawing/2014/main" id="{478EA0B0-7037-45D5-B907-D26433A6642E}"/>
                      </a:ext>
                    </a:extLst>
                  </p:cNvPr>
                  <p:cNvSpPr>
                    <a:spLocks/>
                  </p:cNvSpPr>
                  <p:nvPr/>
                </p:nvSpPr>
                <p:spPr bwMode="auto">
                  <a:xfrm>
                    <a:off x="4265" y="1955"/>
                    <a:ext cx="67" cy="67"/>
                  </a:xfrm>
                  <a:custGeom>
                    <a:avLst/>
                    <a:gdLst>
                      <a:gd name="T0" fmla="*/ 92 w 111"/>
                      <a:gd name="T1" fmla="*/ 91 h 111"/>
                      <a:gd name="T2" fmla="*/ 92 w 111"/>
                      <a:gd name="T3" fmla="*/ 91 h 111"/>
                      <a:gd name="T4" fmla="*/ 92 w 111"/>
                      <a:gd name="T5" fmla="*/ 19 h 111"/>
                      <a:gd name="T6" fmla="*/ 20 w 111"/>
                      <a:gd name="T7" fmla="*/ 19 h 111"/>
                      <a:gd name="T8" fmla="*/ 20 w 111"/>
                      <a:gd name="T9" fmla="*/ 91 h 111"/>
                      <a:gd name="T10" fmla="*/ 92 w 111"/>
                      <a:gd name="T11" fmla="*/ 91 h 111"/>
                    </a:gdLst>
                    <a:ahLst/>
                    <a:cxnLst>
                      <a:cxn ang="0">
                        <a:pos x="T0" y="T1"/>
                      </a:cxn>
                      <a:cxn ang="0">
                        <a:pos x="T2" y="T3"/>
                      </a:cxn>
                      <a:cxn ang="0">
                        <a:pos x="T4" y="T5"/>
                      </a:cxn>
                      <a:cxn ang="0">
                        <a:pos x="T6" y="T7"/>
                      </a:cxn>
                      <a:cxn ang="0">
                        <a:pos x="T8" y="T9"/>
                      </a:cxn>
                      <a:cxn ang="0">
                        <a:pos x="T10" y="T11"/>
                      </a:cxn>
                    </a:cxnLst>
                    <a:rect l="0" t="0" r="r" b="b"/>
                    <a:pathLst>
                      <a:path w="111" h="111">
                        <a:moveTo>
                          <a:pt x="92" y="91"/>
                        </a:moveTo>
                        <a:lnTo>
                          <a:pt x="92" y="91"/>
                        </a:lnTo>
                        <a:cubicBezTo>
                          <a:pt x="111" y="71"/>
                          <a:pt x="111" y="39"/>
                          <a:pt x="92" y="19"/>
                        </a:cubicBezTo>
                        <a:cubicBezTo>
                          <a:pt x="72" y="0"/>
                          <a:pt x="40" y="0"/>
                          <a:pt x="20" y="19"/>
                        </a:cubicBezTo>
                        <a:cubicBezTo>
                          <a:pt x="0" y="39"/>
                          <a:pt x="0" y="71"/>
                          <a:pt x="20" y="91"/>
                        </a:cubicBezTo>
                        <a:cubicBezTo>
                          <a:pt x="40" y="111"/>
                          <a:pt x="72" y="111"/>
                          <a:pt x="92" y="91"/>
                        </a:cubicBezTo>
                        <a:close/>
                      </a:path>
                    </a:pathLst>
                  </a:custGeom>
                  <a:solidFill>
                    <a:srgbClr val="E6E6E6"/>
                  </a:solidFill>
                  <a:ln w="0">
                    <a:solidFill>
                      <a:srgbClr val="000000"/>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000000"/>
                      </a:solidFill>
                      <a:effectLst/>
                      <a:uLnTx/>
                      <a:uFillTx/>
                      <a:latin typeface="Segoe UI"/>
                      <a:ea typeface="+mn-ea"/>
                      <a:cs typeface="+mn-cs"/>
                    </a:endParaRPr>
                  </a:p>
                </p:txBody>
              </p:sp>
              <p:sp>
                <p:nvSpPr>
                  <p:cNvPr id="101" name="Freeform 31">
                    <a:extLst>
                      <a:ext uri="{FF2B5EF4-FFF2-40B4-BE49-F238E27FC236}">
                        <a16:creationId xmlns:a16="http://schemas.microsoft.com/office/drawing/2014/main" id="{B451E04A-046A-4FFA-AF00-2471C7EAFDD6}"/>
                      </a:ext>
                    </a:extLst>
                  </p:cNvPr>
                  <p:cNvSpPr>
                    <a:spLocks/>
                  </p:cNvSpPr>
                  <p:nvPr/>
                </p:nvSpPr>
                <p:spPr bwMode="auto">
                  <a:xfrm>
                    <a:off x="4265" y="1955"/>
                    <a:ext cx="67" cy="67"/>
                  </a:xfrm>
                  <a:custGeom>
                    <a:avLst/>
                    <a:gdLst>
                      <a:gd name="T0" fmla="*/ 92 w 111"/>
                      <a:gd name="T1" fmla="*/ 91 h 111"/>
                      <a:gd name="T2" fmla="*/ 92 w 111"/>
                      <a:gd name="T3" fmla="*/ 91 h 111"/>
                      <a:gd name="T4" fmla="*/ 92 w 111"/>
                      <a:gd name="T5" fmla="*/ 19 h 111"/>
                      <a:gd name="T6" fmla="*/ 20 w 111"/>
                      <a:gd name="T7" fmla="*/ 19 h 111"/>
                      <a:gd name="T8" fmla="*/ 20 w 111"/>
                      <a:gd name="T9" fmla="*/ 91 h 111"/>
                      <a:gd name="T10" fmla="*/ 92 w 111"/>
                      <a:gd name="T11" fmla="*/ 91 h 111"/>
                      <a:gd name="T12" fmla="*/ 92 w 111"/>
                      <a:gd name="T13" fmla="*/ 91 h 111"/>
                    </a:gdLst>
                    <a:ahLst/>
                    <a:cxnLst>
                      <a:cxn ang="0">
                        <a:pos x="T0" y="T1"/>
                      </a:cxn>
                      <a:cxn ang="0">
                        <a:pos x="T2" y="T3"/>
                      </a:cxn>
                      <a:cxn ang="0">
                        <a:pos x="T4" y="T5"/>
                      </a:cxn>
                      <a:cxn ang="0">
                        <a:pos x="T6" y="T7"/>
                      </a:cxn>
                      <a:cxn ang="0">
                        <a:pos x="T8" y="T9"/>
                      </a:cxn>
                      <a:cxn ang="0">
                        <a:pos x="T10" y="T11"/>
                      </a:cxn>
                      <a:cxn ang="0">
                        <a:pos x="T12" y="T13"/>
                      </a:cxn>
                    </a:cxnLst>
                    <a:rect l="0" t="0" r="r" b="b"/>
                    <a:pathLst>
                      <a:path w="111" h="111">
                        <a:moveTo>
                          <a:pt x="92" y="91"/>
                        </a:moveTo>
                        <a:lnTo>
                          <a:pt x="92" y="91"/>
                        </a:lnTo>
                        <a:cubicBezTo>
                          <a:pt x="111" y="71"/>
                          <a:pt x="111" y="39"/>
                          <a:pt x="92" y="19"/>
                        </a:cubicBezTo>
                        <a:cubicBezTo>
                          <a:pt x="72" y="0"/>
                          <a:pt x="40" y="0"/>
                          <a:pt x="20" y="19"/>
                        </a:cubicBezTo>
                        <a:cubicBezTo>
                          <a:pt x="0" y="39"/>
                          <a:pt x="0" y="71"/>
                          <a:pt x="20" y="91"/>
                        </a:cubicBezTo>
                        <a:cubicBezTo>
                          <a:pt x="40" y="111"/>
                          <a:pt x="72" y="111"/>
                          <a:pt x="92" y="91"/>
                        </a:cubicBezTo>
                        <a:lnTo>
                          <a:pt x="92" y="91"/>
                        </a:lnTo>
                        <a:close/>
                      </a:path>
                    </a:pathLst>
                  </a:custGeom>
                  <a:solidFill>
                    <a:schemeClr val="accent1"/>
                  </a:solidFill>
                  <a:ln w="15875" cap="sq">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Segoe UI"/>
                      <a:ea typeface="+mn-ea"/>
                      <a:cs typeface="+mn-cs"/>
                    </a:endParaRPr>
                  </a:p>
                </p:txBody>
              </p:sp>
            </p:grpSp>
          </p:grpSp>
        </p:grpSp>
        <p:grpSp>
          <p:nvGrpSpPr>
            <p:cNvPr id="67" name="Group 66">
              <a:extLst>
                <a:ext uri="{FF2B5EF4-FFF2-40B4-BE49-F238E27FC236}">
                  <a16:creationId xmlns:a16="http://schemas.microsoft.com/office/drawing/2014/main" id="{46333364-A4F9-4B0A-A117-64701EDFCECE}"/>
                </a:ext>
              </a:extLst>
            </p:cNvPr>
            <p:cNvGrpSpPr/>
            <p:nvPr/>
          </p:nvGrpSpPr>
          <p:grpSpPr>
            <a:xfrm>
              <a:off x="8668701" y="4182802"/>
              <a:ext cx="764276" cy="764276"/>
              <a:chOff x="8790937" y="4251064"/>
              <a:chExt cx="764276" cy="764276"/>
            </a:xfrm>
          </p:grpSpPr>
          <p:sp>
            <p:nvSpPr>
              <p:cNvPr id="71" name="Oval 70">
                <a:extLst>
                  <a:ext uri="{FF2B5EF4-FFF2-40B4-BE49-F238E27FC236}">
                    <a16:creationId xmlns:a16="http://schemas.microsoft.com/office/drawing/2014/main" id="{B47EC070-949F-4F31-9466-B3802A1864E4}"/>
                  </a:ext>
                </a:extLst>
              </p:cNvPr>
              <p:cNvSpPr/>
              <p:nvPr/>
            </p:nvSpPr>
            <p:spPr bwMode="auto">
              <a:xfrm>
                <a:off x="8790937" y="4251064"/>
                <a:ext cx="764276" cy="764276"/>
              </a:xfrm>
              <a:prstGeom prst="ellipse">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2" name="Group 34">
                <a:extLst>
                  <a:ext uri="{FF2B5EF4-FFF2-40B4-BE49-F238E27FC236}">
                    <a16:creationId xmlns:a16="http://schemas.microsoft.com/office/drawing/2014/main" id="{F02D110C-CB1C-4D75-BFF2-27C5D4C47E98}"/>
                  </a:ext>
                </a:extLst>
              </p:cNvPr>
              <p:cNvGrpSpPr>
                <a:grpSpLocks noChangeAspect="1"/>
              </p:cNvGrpSpPr>
              <p:nvPr/>
            </p:nvGrpSpPr>
            <p:grpSpPr bwMode="auto">
              <a:xfrm>
                <a:off x="8930834" y="4347857"/>
                <a:ext cx="484482" cy="570690"/>
                <a:chOff x="4139" y="3292"/>
                <a:chExt cx="680" cy="801"/>
              </a:xfrm>
            </p:grpSpPr>
            <p:sp>
              <p:nvSpPr>
                <p:cNvPr id="73" name="AutoShape 33">
                  <a:extLst>
                    <a:ext uri="{FF2B5EF4-FFF2-40B4-BE49-F238E27FC236}">
                      <a16:creationId xmlns:a16="http://schemas.microsoft.com/office/drawing/2014/main" id="{83AFF7CC-780D-4DCF-A1D1-5A0B90DECFA8}"/>
                    </a:ext>
                  </a:extLst>
                </p:cNvPr>
                <p:cNvSpPr>
                  <a:spLocks noChangeAspect="1" noChangeArrowheads="1" noTextEdit="1"/>
                </p:cNvSpPr>
                <p:nvPr/>
              </p:nvSpPr>
              <p:spPr bwMode="auto">
                <a:xfrm>
                  <a:off x="4139" y="3292"/>
                  <a:ext cx="680" cy="801"/>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000000"/>
                    </a:solidFill>
                    <a:effectLst/>
                    <a:uLnTx/>
                    <a:uFillTx/>
                    <a:latin typeface="Segoe UI"/>
                    <a:ea typeface="+mn-ea"/>
                    <a:cs typeface="+mn-cs"/>
                  </a:endParaRPr>
                </a:p>
              </p:txBody>
            </p:sp>
            <p:sp>
              <p:nvSpPr>
                <p:cNvPr id="74" name="Freeform 35">
                  <a:extLst>
                    <a:ext uri="{FF2B5EF4-FFF2-40B4-BE49-F238E27FC236}">
                      <a16:creationId xmlns:a16="http://schemas.microsoft.com/office/drawing/2014/main" id="{D65FFB3C-1E4E-4233-BAF3-9D170E2D3790}"/>
                    </a:ext>
                  </a:extLst>
                </p:cNvPr>
                <p:cNvSpPr>
                  <a:spLocks/>
                </p:cNvSpPr>
                <p:nvPr/>
              </p:nvSpPr>
              <p:spPr bwMode="auto">
                <a:xfrm>
                  <a:off x="4151" y="3302"/>
                  <a:ext cx="664" cy="782"/>
                </a:xfrm>
                <a:custGeom>
                  <a:avLst/>
                  <a:gdLst>
                    <a:gd name="T0" fmla="*/ 1077 w 1077"/>
                    <a:gd name="T1" fmla="*/ 365 h 1273"/>
                    <a:gd name="T2" fmla="*/ 1077 w 1077"/>
                    <a:gd name="T3" fmla="*/ 365 h 1273"/>
                    <a:gd name="T4" fmla="*/ 539 w 1077"/>
                    <a:gd name="T5" fmla="*/ 0 h 1273"/>
                    <a:gd name="T6" fmla="*/ 2 w 1077"/>
                    <a:gd name="T7" fmla="*/ 365 h 1273"/>
                    <a:gd name="T8" fmla="*/ 0 w 1077"/>
                    <a:gd name="T9" fmla="*/ 909 h 1273"/>
                    <a:gd name="T10" fmla="*/ 539 w 1077"/>
                    <a:gd name="T11" fmla="*/ 1273 h 1273"/>
                    <a:gd name="T12" fmla="*/ 1077 w 1077"/>
                    <a:gd name="T13" fmla="*/ 909 h 1273"/>
                    <a:gd name="T14" fmla="*/ 1077 w 1077"/>
                    <a:gd name="T15" fmla="*/ 365 h 1273"/>
                    <a:gd name="T16" fmla="*/ 1077 w 1077"/>
                    <a:gd name="T17" fmla="*/ 365 h 1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77" h="1273">
                      <a:moveTo>
                        <a:pt x="1077" y="365"/>
                      </a:moveTo>
                      <a:lnTo>
                        <a:pt x="1077" y="365"/>
                      </a:lnTo>
                      <a:lnTo>
                        <a:pt x="539" y="0"/>
                      </a:lnTo>
                      <a:lnTo>
                        <a:pt x="2" y="365"/>
                      </a:lnTo>
                      <a:lnTo>
                        <a:pt x="0" y="909"/>
                      </a:lnTo>
                      <a:lnTo>
                        <a:pt x="539" y="1273"/>
                      </a:lnTo>
                      <a:lnTo>
                        <a:pt x="1077" y="909"/>
                      </a:lnTo>
                      <a:lnTo>
                        <a:pt x="1077" y="365"/>
                      </a:lnTo>
                      <a:lnTo>
                        <a:pt x="1077" y="365"/>
                      </a:ln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Segoe UI"/>
                    <a:ea typeface="+mn-ea"/>
                    <a:cs typeface="+mn-cs"/>
                  </a:endParaRPr>
                </a:p>
              </p:txBody>
            </p:sp>
            <p:sp>
              <p:nvSpPr>
                <p:cNvPr id="75" name="Freeform 36">
                  <a:extLst>
                    <a:ext uri="{FF2B5EF4-FFF2-40B4-BE49-F238E27FC236}">
                      <a16:creationId xmlns:a16="http://schemas.microsoft.com/office/drawing/2014/main" id="{BD9F95C1-E0BB-4087-A893-0BE0DB7966E9}"/>
                    </a:ext>
                  </a:extLst>
                </p:cNvPr>
                <p:cNvSpPr>
                  <a:spLocks/>
                </p:cNvSpPr>
                <p:nvPr/>
              </p:nvSpPr>
              <p:spPr bwMode="auto">
                <a:xfrm>
                  <a:off x="4252" y="3585"/>
                  <a:ext cx="1" cy="0"/>
                </a:xfrm>
                <a:custGeom>
                  <a:avLst/>
                  <a:gdLst>
                    <a:gd name="T0" fmla="*/ 0 w 2"/>
                    <a:gd name="T1" fmla="*/ 0 w 2"/>
                    <a:gd name="T2" fmla="*/ 2 w 2"/>
                    <a:gd name="T3" fmla="*/ 0 w 2"/>
                  </a:gdLst>
                  <a:ahLst/>
                  <a:cxnLst>
                    <a:cxn ang="0">
                      <a:pos x="T0" y="0"/>
                    </a:cxn>
                    <a:cxn ang="0">
                      <a:pos x="T1" y="0"/>
                    </a:cxn>
                    <a:cxn ang="0">
                      <a:pos x="T2" y="0"/>
                    </a:cxn>
                    <a:cxn ang="0">
                      <a:pos x="T3" y="0"/>
                    </a:cxn>
                  </a:cxnLst>
                  <a:rect l="0" t="0" r="r" b="b"/>
                  <a:pathLst>
                    <a:path w="2">
                      <a:moveTo>
                        <a:pt x="0" y="0"/>
                      </a:moveTo>
                      <a:lnTo>
                        <a:pt x="0" y="0"/>
                      </a:lnTo>
                      <a:lnTo>
                        <a:pt x="2" y="0"/>
                      </a:lnTo>
                      <a:lnTo>
                        <a:pt x="0" y="0"/>
                      </a:lnTo>
                      <a:close/>
                    </a:path>
                  </a:pathLst>
                </a:custGeom>
                <a:solidFill>
                  <a:srgbClr val="0078D7"/>
                </a:solidFill>
                <a:ln w="0">
                  <a:solidFill>
                    <a:srgbClr val="000000"/>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000000"/>
                    </a:solidFill>
                    <a:effectLst/>
                    <a:uLnTx/>
                    <a:uFillTx/>
                    <a:latin typeface="Segoe UI"/>
                    <a:ea typeface="+mn-ea"/>
                    <a:cs typeface="+mn-cs"/>
                  </a:endParaRPr>
                </a:p>
              </p:txBody>
            </p:sp>
            <p:sp>
              <p:nvSpPr>
                <p:cNvPr id="76" name="Freeform 37">
                  <a:extLst>
                    <a:ext uri="{FF2B5EF4-FFF2-40B4-BE49-F238E27FC236}">
                      <a16:creationId xmlns:a16="http://schemas.microsoft.com/office/drawing/2014/main" id="{E87FE71A-838C-4850-8391-F124FFA896FF}"/>
                    </a:ext>
                  </a:extLst>
                </p:cNvPr>
                <p:cNvSpPr>
                  <a:spLocks/>
                </p:cNvSpPr>
                <p:nvPr/>
              </p:nvSpPr>
              <p:spPr bwMode="auto">
                <a:xfrm>
                  <a:off x="4252" y="3585"/>
                  <a:ext cx="1" cy="0"/>
                </a:xfrm>
                <a:custGeom>
                  <a:avLst/>
                  <a:gdLst>
                    <a:gd name="T0" fmla="*/ 2 w 2"/>
                    <a:gd name="T1" fmla="*/ 2 w 2"/>
                    <a:gd name="T2" fmla="*/ 0 w 2"/>
                  </a:gdLst>
                  <a:ahLst/>
                  <a:cxnLst>
                    <a:cxn ang="0">
                      <a:pos x="T0" y="0"/>
                    </a:cxn>
                    <a:cxn ang="0">
                      <a:pos x="T1" y="0"/>
                    </a:cxn>
                    <a:cxn ang="0">
                      <a:pos x="T2" y="0"/>
                    </a:cxn>
                  </a:cxnLst>
                  <a:rect l="0" t="0" r="r" b="b"/>
                  <a:pathLst>
                    <a:path w="2">
                      <a:moveTo>
                        <a:pt x="2" y="0"/>
                      </a:moveTo>
                      <a:lnTo>
                        <a:pt x="2" y="0"/>
                      </a:lnTo>
                      <a:lnTo>
                        <a:pt x="0" y="0"/>
                      </a:ln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000000"/>
                    </a:solidFill>
                    <a:effectLst/>
                    <a:uLnTx/>
                    <a:uFillTx/>
                    <a:latin typeface="Segoe UI"/>
                    <a:ea typeface="+mn-ea"/>
                    <a:cs typeface="+mn-cs"/>
                  </a:endParaRPr>
                </a:p>
              </p:txBody>
            </p:sp>
            <p:sp>
              <p:nvSpPr>
                <p:cNvPr id="77" name="Freeform 38">
                  <a:extLst>
                    <a:ext uri="{FF2B5EF4-FFF2-40B4-BE49-F238E27FC236}">
                      <a16:creationId xmlns:a16="http://schemas.microsoft.com/office/drawing/2014/main" id="{A6053EA3-B9AF-4C8F-9D73-879BE87E23CA}"/>
                    </a:ext>
                  </a:extLst>
                </p:cNvPr>
                <p:cNvSpPr>
                  <a:spLocks/>
                </p:cNvSpPr>
                <p:nvPr/>
              </p:nvSpPr>
              <p:spPr bwMode="auto">
                <a:xfrm>
                  <a:off x="4715" y="3585"/>
                  <a:ext cx="0"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lnTo>
                        <a:pt x="0" y="0"/>
                      </a:lnTo>
                      <a:close/>
                    </a:path>
                  </a:pathLst>
                </a:custGeom>
                <a:solidFill>
                  <a:srgbClr val="0078D7"/>
                </a:solidFill>
                <a:ln w="0">
                  <a:solidFill>
                    <a:srgbClr val="000000"/>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000000"/>
                    </a:solidFill>
                    <a:effectLst/>
                    <a:uLnTx/>
                    <a:uFillTx/>
                    <a:latin typeface="Segoe UI"/>
                    <a:ea typeface="+mn-ea"/>
                    <a:cs typeface="+mn-cs"/>
                  </a:endParaRPr>
                </a:p>
              </p:txBody>
            </p:sp>
            <p:sp>
              <p:nvSpPr>
                <p:cNvPr id="78" name="Freeform 39">
                  <a:extLst>
                    <a:ext uri="{FF2B5EF4-FFF2-40B4-BE49-F238E27FC236}">
                      <a16:creationId xmlns:a16="http://schemas.microsoft.com/office/drawing/2014/main" id="{0BA69EA4-1CB1-4710-8253-5EB32C4BD396}"/>
                    </a:ext>
                  </a:extLst>
                </p:cNvPr>
                <p:cNvSpPr>
                  <a:spLocks/>
                </p:cNvSpPr>
                <p:nvPr/>
              </p:nvSpPr>
              <p:spPr bwMode="auto">
                <a:xfrm>
                  <a:off x="4715" y="3585"/>
                  <a:ext cx="0" cy="0"/>
                </a:xfrm>
                <a:custGeom>
                  <a:avLst/>
                  <a:gdLst>
                    <a:gd name="T0" fmla="*/ 1 w 1"/>
                    <a:gd name="T1" fmla="*/ 1 w 1"/>
                    <a:gd name="T2" fmla="*/ 0 w 1"/>
                  </a:gdLst>
                  <a:ahLst/>
                  <a:cxnLst>
                    <a:cxn ang="0">
                      <a:pos x="T0" y="0"/>
                    </a:cxn>
                    <a:cxn ang="0">
                      <a:pos x="T1" y="0"/>
                    </a:cxn>
                    <a:cxn ang="0">
                      <a:pos x="T2" y="0"/>
                    </a:cxn>
                  </a:cxnLst>
                  <a:rect l="0" t="0" r="r" b="b"/>
                  <a:pathLst>
                    <a:path w="1">
                      <a:moveTo>
                        <a:pt x="1" y="0"/>
                      </a:moveTo>
                      <a:lnTo>
                        <a:pt x="1" y="0"/>
                      </a:lnTo>
                      <a:lnTo>
                        <a:pt x="0" y="0"/>
                      </a:ln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000000"/>
                    </a:solidFill>
                    <a:effectLst/>
                    <a:uLnTx/>
                    <a:uFillTx/>
                    <a:latin typeface="Segoe UI"/>
                    <a:ea typeface="+mn-ea"/>
                    <a:cs typeface="+mn-cs"/>
                  </a:endParaRPr>
                </a:p>
              </p:txBody>
            </p:sp>
            <p:sp>
              <p:nvSpPr>
                <p:cNvPr id="79" name="Freeform 40">
                  <a:extLst>
                    <a:ext uri="{FF2B5EF4-FFF2-40B4-BE49-F238E27FC236}">
                      <a16:creationId xmlns:a16="http://schemas.microsoft.com/office/drawing/2014/main" id="{C32A104E-B125-4049-8FA4-27D8355BCB21}"/>
                    </a:ext>
                  </a:extLst>
                </p:cNvPr>
                <p:cNvSpPr>
                  <a:spLocks/>
                </p:cNvSpPr>
                <p:nvPr/>
              </p:nvSpPr>
              <p:spPr bwMode="auto">
                <a:xfrm>
                  <a:off x="4252" y="3585"/>
                  <a:ext cx="1" cy="0"/>
                </a:xfrm>
                <a:custGeom>
                  <a:avLst/>
                  <a:gdLst>
                    <a:gd name="T0" fmla="*/ 2 w 2"/>
                    <a:gd name="T1" fmla="*/ 2 w 2"/>
                    <a:gd name="T2" fmla="*/ 0 w 2"/>
                  </a:gdLst>
                  <a:ahLst/>
                  <a:cxnLst>
                    <a:cxn ang="0">
                      <a:pos x="T0" y="0"/>
                    </a:cxn>
                    <a:cxn ang="0">
                      <a:pos x="T1" y="0"/>
                    </a:cxn>
                    <a:cxn ang="0">
                      <a:pos x="T2" y="0"/>
                    </a:cxn>
                  </a:cxnLst>
                  <a:rect l="0" t="0" r="r" b="b"/>
                  <a:pathLst>
                    <a:path w="2">
                      <a:moveTo>
                        <a:pt x="2" y="0"/>
                      </a:moveTo>
                      <a:lnTo>
                        <a:pt x="2" y="0"/>
                      </a:lnTo>
                      <a:lnTo>
                        <a:pt x="0" y="0"/>
                      </a:ln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000000"/>
                    </a:solidFill>
                    <a:effectLst/>
                    <a:uLnTx/>
                    <a:uFillTx/>
                    <a:latin typeface="Segoe UI"/>
                    <a:ea typeface="+mn-ea"/>
                    <a:cs typeface="+mn-cs"/>
                  </a:endParaRPr>
                </a:p>
              </p:txBody>
            </p:sp>
            <p:sp>
              <p:nvSpPr>
                <p:cNvPr id="80" name="Freeform 41">
                  <a:extLst>
                    <a:ext uri="{FF2B5EF4-FFF2-40B4-BE49-F238E27FC236}">
                      <a16:creationId xmlns:a16="http://schemas.microsoft.com/office/drawing/2014/main" id="{6510DB31-4212-4265-AEF4-FB7A06195276}"/>
                    </a:ext>
                  </a:extLst>
                </p:cNvPr>
                <p:cNvSpPr>
                  <a:spLocks/>
                </p:cNvSpPr>
                <p:nvPr/>
              </p:nvSpPr>
              <p:spPr bwMode="auto">
                <a:xfrm>
                  <a:off x="4262" y="3592"/>
                  <a:ext cx="200" cy="133"/>
                </a:xfrm>
                <a:custGeom>
                  <a:avLst/>
                  <a:gdLst>
                    <a:gd name="T0" fmla="*/ 0 w 325"/>
                    <a:gd name="T1" fmla="*/ 0 h 217"/>
                    <a:gd name="T2" fmla="*/ 0 w 325"/>
                    <a:gd name="T3" fmla="*/ 0 h 217"/>
                    <a:gd name="T4" fmla="*/ 325 w 325"/>
                    <a:gd name="T5" fmla="*/ 217 h 217"/>
                  </a:gdLst>
                  <a:ahLst/>
                  <a:cxnLst>
                    <a:cxn ang="0">
                      <a:pos x="T0" y="T1"/>
                    </a:cxn>
                    <a:cxn ang="0">
                      <a:pos x="T2" y="T3"/>
                    </a:cxn>
                    <a:cxn ang="0">
                      <a:pos x="T4" y="T5"/>
                    </a:cxn>
                  </a:cxnLst>
                  <a:rect l="0" t="0" r="r" b="b"/>
                  <a:pathLst>
                    <a:path w="325" h="217">
                      <a:moveTo>
                        <a:pt x="0" y="0"/>
                      </a:moveTo>
                      <a:lnTo>
                        <a:pt x="0" y="0"/>
                      </a:lnTo>
                      <a:lnTo>
                        <a:pt x="325" y="217"/>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Segoe UI"/>
                    <a:ea typeface="+mn-ea"/>
                    <a:cs typeface="+mn-cs"/>
                  </a:endParaRPr>
                </a:p>
              </p:txBody>
            </p:sp>
            <p:sp>
              <p:nvSpPr>
                <p:cNvPr id="81" name="Freeform 42">
                  <a:extLst>
                    <a:ext uri="{FF2B5EF4-FFF2-40B4-BE49-F238E27FC236}">
                      <a16:creationId xmlns:a16="http://schemas.microsoft.com/office/drawing/2014/main" id="{EDDFAC20-96AF-421D-B3FE-0B33BE378DC9}"/>
                    </a:ext>
                  </a:extLst>
                </p:cNvPr>
                <p:cNvSpPr>
                  <a:spLocks/>
                </p:cNvSpPr>
                <p:nvPr/>
              </p:nvSpPr>
              <p:spPr bwMode="auto">
                <a:xfrm>
                  <a:off x="4506" y="3585"/>
                  <a:ext cx="209" cy="140"/>
                </a:xfrm>
                <a:custGeom>
                  <a:avLst/>
                  <a:gdLst>
                    <a:gd name="T0" fmla="*/ 0 w 338"/>
                    <a:gd name="T1" fmla="*/ 227 h 227"/>
                    <a:gd name="T2" fmla="*/ 0 w 338"/>
                    <a:gd name="T3" fmla="*/ 227 h 227"/>
                    <a:gd name="T4" fmla="*/ 338 w 338"/>
                    <a:gd name="T5" fmla="*/ 0 h 227"/>
                  </a:gdLst>
                  <a:ahLst/>
                  <a:cxnLst>
                    <a:cxn ang="0">
                      <a:pos x="T0" y="T1"/>
                    </a:cxn>
                    <a:cxn ang="0">
                      <a:pos x="T2" y="T3"/>
                    </a:cxn>
                    <a:cxn ang="0">
                      <a:pos x="T4" y="T5"/>
                    </a:cxn>
                  </a:cxnLst>
                  <a:rect l="0" t="0" r="r" b="b"/>
                  <a:pathLst>
                    <a:path w="338" h="227">
                      <a:moveTo>
                        <a:pt x="0" y="227"/>
                      </a:moveTo>
                      <a:lnTo>
                        <a:pt x="0" y="227"/>
                      </a:lnTo>
                      <a:lnTo>
                        <a:pt x="338" y="0"/>
                      </a:lnTo>
                    </a:path>
                  </a:pathLst>
                </a:custGeom>
                <a:solidFill>
                  <a:srgbClr val="0078D7"/>
                </a:solidFill>
                <a:ln w="0">
                  <a:solidFill>
                    <a:srgbClr val="000000"/>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000000"/>
                    </a:solidFill>
                    <a:effectLst/>
                    <a:uLnTx/>
                    <a:uFillTx/>
                    <a:latin typeface="Segoe UI"/>
                    <a:ea typeface="+mn-ea"/>
                    <a:cs typeface="+mn-cs"/>
                  </a:endParaRPr>
                </a:p>
              </p:txBody>
            </p:sp>
            <p:sp>
              <p:nvSpPr>
                <p:cNvPr id="82" name="Freeform 43">
                  <a:extLst>
                    <a:ext uri="{FF2B5EF4-FFF2-40B4-BE49-F238E27FC236}">
                      <a16:creationId xmlns:a16="http://schemas.microsoft.com/office/drawing/2014/main" id="{47F53985-F60D-4201-B756-18B5BBEEE30D}"/>
                    </a:ext>
                  </a:extLst>
                </p:cNvPr>
                <p:cNvSpPr>
                  <a:spLocks/>
                </p:cNvSpPr>
                <p:nvPr/>
              </p:nvSpPr>
              <p:spPr bwMode="auto">
                <a:xfrm>
                  <a:off x="4506" y="3585"/>
                  <a:ext cx="209" cy="140"/>
                </a:xfrm>
                <a:custGeom>
                  <a:avLst/>
                  <a:gdLst>
                    <a:gd name="T0" fmla="*/ 0 w 338"/>
                    <a:gd name="T1" fmla="*/ 227 h 227"/>
                    <a:gd name="T2" fmla="*/ 0 w 338"/>
                    <a:gd name="T3" fmla="*/ 227 h 227"/>
                    <a:gd name="T4" fmla="*/ 338 w 338"/>
                    <a:gd name="T5" fmla="*/ 0 h 227"/>
                  </a:gdLst>
                  <a:ahLst/>
                  <a:cxnLst>
                    <a:cxn ang="0">
                      <a:pos x="T0" y="T1"/>
                    </a:cxn>
                    <a:cxn ang="0">
                      <a:pos x="T2" y="T3"/>
                    </a:cxn>
                    <a:cxn ang="0">
                      <a:pos x="T4" y="T5"/>
                    </a:cxn>
                  </a:cxnLst>
                  <a:rect l="0" t="0" r="r" b="b"/>
                  <a:pathLst>
                    <a:path w="338" h="227">
                      <a:moveTo>
                        <a:pt x="0" y="227"/>
                      </a:moveTo>
                      <a:lnTo>
                        <a:pt x="0" y="227"/>
                      </a:lnTo>
                      <a:lnTo>
                        <a:pt x="338" y="0"/>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Segoe UI"/>
                    <a:ea typeface="+mn-ea"/>
                    <a:cs typeface="+mn-cs"/>
                  </a:endParaRPr>
                </a:p>
              </p:txBody>
            </p:sp>
            <p:sp>
              <p:nvSpPr>
                <p:cNvPr id="83" name="Freeform 44">
                  <a:extLst>
                    <a:ext uri="{FF2B5EF4-FFF2-40B4-BE49-F238E27FC236}">
                      <a16:creationId xmlns:a16="http://schemas.microsoft.com/office/drawing/2014/main" id="{E3E63E17-08F1-4628-AAEC-E0E0FB66250B}"/>
                    </a:ext>
                  </a:extLst>
                </p:cNvPr>
                <p:cNvSpPr>
                  <a:spLocks/>
                </p:cNvSpPr>
                <p:nvPr/>
              </p:nvSpPr>
              <p:spPr bwMode="auto">
                <a:xfrm>
                  <a:off x="4484" y="3761"/>
                  <a:ext cx="0" cy="204"/>
                </a:xfrm>
                <a:custGeom>
                  <a:avLst/>
                  <a:gdLst>
                    <a:gd name="T0" fmla="*/ 333 h 333"/>
                    <a:gd name="T1" fmla="*/ 333 h 333"/>
                    <a:gd name="T2" fmla="*/ 0 h 333"/>
                    <a:gd name="T3" fmla="*/ 333 h 333"/>
                  </a:gdLst>
                  <a:ahLst/>
                  <a:cxnLst>
                    <a:cxn ang="0">
                      <a:pos x="0" y="T0"/>
                    </a:cxn>
                    <a:cxn ang="0">
                      <a:pos x="0" y="T1"/>
                    </a:cxn>
                    <a:cxn ang="0">
                      <a:pos x="0" y="T2"/>
                    </a:cxn>
                    <a:cxn ang="0">
                      <a:pos x="0" y="T3"/>
                    </a:cxn>
                  </a:cxnLst>
                  <a:rect l="0" t="0" r="r" b="b"/>
                  <a:pathLst>
                    <a:path h="333">
                      <a:moveTo>
                        <a:pt x="0" y="333"/>
                      </a:moveTo>
                      <a:lnTo>
                        <a:pt x="0" y="333"/>
                      </a:lnTo>
                      <a:lnTo>
                        <a:pt x="0" y="0"/>
                      </a:lnTo>
                      <a:lnTo>
                        <a:pt x="0" y="333"/>
                      </a:lnTo>
                      <a:close/>
                    </a:path>
                  </a:pathLst>
                </a:custGeom>
                <a:solidFill>
                  <a:srgbClr val="0078D7"/>
                </a:solidFill>
                <a:ln w="0">
                  <a:solidFill>
                    <a:srgbClr val="000000"/>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000000"/>
                    </a:solidFill>
                    <a:effectLst/>
                    <a:uLnTx/>
                    <a:uFillTx/>
                    <a:latin typeface="Segoe UI"/>
                    <a:ea typeface="+mn-ea"/>
                    <a:cs typeface="+mn-cs"/>
                  </a:endParaRPr>
                </a:p>
              </p:txBody>
            </p:sp>
            <p:sp>
              <p:nvSpPr>
                <p:cNvPr id="84" name="Freeform 45">
                  <a:extLst>
                    <a:ext uri="{FF2B5EF4-FFF2-40B4-BE49-F238E27FC236}">
                      <a16:creationId xmlns:a16="http://schemas.microsoft.com/office/drawing/2014/main" id="{86E49B85-F69C-45FA-89D0-12CBC6834A94}"/>
                    </a:ext>
                  </a:extLst>
                </p:cNvPr>
                <p:cNvSpPr>
                  <a:spLocks/>
                </p:cNvSpPr>
                <p:nvPr/>
              </p:nvSpPr>
              <p:spPr bwMode="auto">
                <a:xfrm>
                  <a:off x="4484" y="3761"/>
                  <a:ext cx="0" cy="204"/>
                </a:xfrm>
                <a:custGeom>
                  <a:avLst/>
                  <a:gdLst>
                    <a:gd name="T0" fmla="*/ 333 h 333"/>
                    <a:gd name="T1" fmla="*/ 333 h 333"/>
                    <a:gd name="T2" fmla="*/ 0 h 333"/>
                  </a:gdLst>
                  <a:ahLst/>
                  <a:cxnLst>
                    <a:cxn ang="0">
                      <a:pos x="0" y="T0"/>
                    </a:cxn>
                    <a:cxn ang="0">
                      <a:pos x="0" y="T1"/>
                    </a:cxn>
                    <a:cxn ang="0">
                      <a:pos x="0" y="T2"/>
                    </a:cxn>
                  </a:cxnLst>
                  <a:rect l="0" t="0" r="r" b="b"/>
                  <a:pathLst>
                    <a:path h="333">
                      <a:moveTo>
                        <a:pt x="0" y="333"/>
                      </a:moveTo>
                      <a:lnTo>
                        <a:pt x="0" y="333"/>
                      </a:lnTo>
                      <a:lnTo>
                        <a:pt x="0" y="0"/>
                      </a:lnTo>
                    </a:path>
                  </a:pathLst>
                </a:custGeom>
                <a:noFill/>
                <a:ln w="190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Segoe UI"/>
                    <a:ea typeface="+mn-ea"/>
                    <a:cs typeface="+mn-cs"/>
                  </a:endParaRPr>
                </a:p>
              </p:txBody>
            </p:sp>
            <p:sp>
              <p:nvSpPr>
                <p:cNvPr id="85" name="Freeform 46">
                  <a:extLst>
                    <a:ext uri="{FF2B5EF4-FFF2-40B4-BE49-F238E27FC236}">
                      <a16:creationId xmlns:a16="http://schemas.microsoft.com/office/drawing/2014/main" id="{95B8101D-D129-4B13-8212-221E16D94C7B}"/>
                    </a:ext>
                  </a:extLst>
                </p:cNvPr>
                <p:cNvSpPr>
                  <a:spLocks/>
                </p:cNvSpPr>
                <p:nvPr/>
              </p:nvSpPr>
              <p:spPr bwMode="auto">
                <a:xfrm>
                  <a:off x="4209" y="3545"/>
                  <a:ext cx="53" cy="61"/>
                </a:xfrm>
                <a:custGeom>
                  <a:avLst/>
                  <a:gdLst>
                    <a:gd name="T0" fmla="*/ 85 w 85"/>
                    <a:gd name="T1" fmla="*/ 74 h 99"/>
                    <a:gd name="T2" fmla="*/ 85 w 85"/>
                    <a:gd name="T3" fmla="*/ 74 h 99"/>
                    <a:gd name="T4" fmla="*/ 85 w 85"/>
                    <a:gd name="T5" fmla="*/ 25 h 99"/>
                    <a:gd name="T6" fmla="*/ 43 w 85"/>
                    <a:gd name="T7" fmla="*/ 0 h 99"/>
                    <a:gd name="T8" fmla="*/ 0 w 85"/>
                    <a:gd name="T9" fmla="*/ 25 h 99"/>
                    <a:gd name="T10" fmla="*/ 0 w 85"/>
                    <a:gd name="T11" fmla="*/ 74 h 99"/>
                    <a:gd name="T12" fmla="*/ 43 w 85"/>
                    <a:gd name="T13" fmla="*/ 99 h 99"/>
                    <a:gd name="T14" fmla="*/ 85 w 85"/>
                    <a:gd name="T15" fmla="*/ 74 h 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5" h="99">
                      <a:moveTo>
                        <a:pt x="85" y="74"/>
                      </a:moveTo>
                      <a:lnTo>
                        <a:pt x="85" y="74"/>
                      </a:lnTo>
                      <a:lnTo>
                        <a:pt x="85" y="25"/>
                      </a:lnTo>
                      <a:lnTo>
                        <a:pt x="43" y="0"/>
                      </a:lnTo>
                      <a:lnTo>
                        <a:pt x="0" y="25"/>
                      </a:lnTo>
                      <a:lnTo>
                        <a:pt x="0" y="74"/>
                      </a:lnTo>
                      <a:lnTo>
                        <a:pt x="43" y="99"/>
                      </a:lnTo>
                      <a:lnTo>
                        <a:pt x="85" y="74"/>
                      </a:lnTo>
                      <a:close/>
                    </a:path>
                  </a:pathLst>
                </a:custGeom>
                <a:solidFill>
                  <a:srgbClr val="0078D7"/>
                </a:solidFill>
                <a:ln w="0">
                  <a:solidFill>
                    <a:srgbClr val="000000"/>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000000"/>
                    </a:solidFill>
                    <a:effectLst/>
                    <a:uLnTx/>
                    <a:uFillTx/>
                    <a:latin typeface="Segoe UI"/>
                    <a:ea typeface="+mn-ea"/>
                    <a:cs typeface="+mn-cs"/>
                  </a:endParaRPr>
                </a:p>
              </p:txBody>
            </p:sp>
            <p:sp>
              <p:nvSpPr>
                <p:cNvPr id="86" name="Freeform 47">
                  <a:extLst>
                    <a:ext uri="{FF2B5EF4-FFF2-40B4-BE49-F238E27FC236}">
                      <a16:creationId xmlns:a16="http://schemas.microsoft.com/office/drawing/2014/main" id="{11E696D7-880A-4937-AF68-9C77E9FE4D99}"/>
                    </a:ext>
                  </a:extLst>
                </p:cNvPr>
                <p:cNvSpPr>
                  <a:spLocks/>
                </p:cNvSpPr>
                <p:nvPr/>
              </p:nvSpPr>
              <p:spPr bwMode="auto">
                <a:xfrm>
                  <a:off x="4209" y="3545"/>
                  <a:ext cx="53" cy="61"/>
                </a:xfrm>
                <a:custGeom>
                  <a:avLst/>
                  <a:gdLst>
                    <a:gd name="T0" fmla="*/ 85 w 85"/>
                    <a:gd name="T1" fmla="*/ 74 h 99"/>
                    <a:gd name="T2" fmla="*/ 85 w 85"/>
                    <a:gd name="T3" fmla="*/ 74 h 99"/>
                    <a:gd name="T4" fmla="*/ 85 w 85"/>
                    <a:gd name="T5" fmla="*/ 25 h 99"/>
                    <a:gd name="T6" fmla="*/ 43 w 85"/>
                    <a:gd name="T7" fmla="*/ 0 h 99"/>
                    <a:gd name="T8" fmla="*/ 0 w 85"/>
                    <a:gd name="T9" fmla="*/ 25 h 99"/>
                    <a:gd name="T10" fmla="*/ 0 w 85"/>
                    <a:gd name="T11" fmla="*/ 74 h 99"/>
                    <a:gd name="T12" fmla="*/ 43 w 85"/>
                    <a:gd name="T13" fmla="*/ 99 h 99"/>
                    <a:gd name="T14" fmla="*/ 85 w 85"/>
                    <a:gd name="T15" fmla="*/ 74 h 99"/>
                    <a:gd name="T16" fmla="*/ 85 w 85"/>
                    <a:gd name="T17" fmla="*/ 74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99">
                      <a:moveTo>
                        <a:pt x="85" y="74"/>
                      </a:moveTo>
                      <a:lnTo>
                        <a:pt x="85" y="74"/>
                      </a:lnTo>
                      <a:lnTo>
                        <a:pt x="85" y="25"/>
                      </a:lnTo>
                      <a:lnTo>
                        <a:pt x="43" y="0"/>
                      </a:lnTo>
                      <a:lnTo>
                        <a:pt x="0" y="25"/>
                      </a:lnTo>
                      <a:lnTo>
                        <a:pt x="0" y="74"/>
                      </a:lnTo>
                      <a:lnTo>
                        <a:pt x="43" y="99"/>
                      </a:lnTo>
                      <a:lnTo>
                        <a:pt x="85" y="74"/>
                      </a:lnTo>
                      <a:lnTo>
                        <a:pt x="85" y="74"/>
                      </a:lnTo>
                      <a:close/>
                    </a:path>
                  </a:pathLst>
                </a:custGeom>
                <a:solidFill>
                  <a:schemeClr val="accent1"/>
                </a:solidFill>
                <a:ln w="15875" cap="sq">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Segoe UI"/>
                    <a:ea typeface="+mn-ea"/>
                    <a:cs typeface="+mn-cs"/>
                  </a:endParaRPr>
                </a:p>
              </p:txBody>
            </p:sp>
            <p:sp>
              <p:nvSpPr>
                <p:cNvPr id="87" name="Freeform 48">
                  <a:extLst>
                    <a:ext uri="{FF2B5EF4-FFF2-40B4-BE49-F238E27FC236}">
                      <a16:creationId xmlns:a16="http://schemas.microsoft.com/office/drawing/2014/main" id="{5A07C51D-EF0F-47A2-A6C8-A84C8964C664}"/>
                    </a:ext>
                  </a:extLst>
                </p:cNvPr>
                <p:cNvSpPr>
                  <a:spLocks/>
                </p:cNvSpPr>
                <p:nvPr/>
              </p:nvSpPr>
              <p:spPr bwMode="auto">
                <a:xfrm>
                  <a:off x="4704" y="3545"/>
                  <a:ext cx="53" cy="61"/>
                </a:xfrm>
                <a:custGeom>
                  <a:avLst/>
                  <a:gdLst>
                    <a:gd name="T0" fmla="*/ 85 w 85"/>
                    <a:gd name="T1" fmla="*/ 74 h 99"/>
                    <a:gd name="T2" fmla="*/ 85 w 85"/>
                    <a:gd name="T3" fmla="*/ 74 h 99"/>
                    <a:gd name="T4" fmla="*/ 85 w 85"/>
                    <a:gd name="T5" fmla="*/ 25 h 99"/>
                    <a:gd name="T6" fmla="*/ 43 w 85"/>
                    <a:gd name="T7" fmla="*/ 0 h 99"/>
                    <a:gd name="T8" fmla="*/ 0 w 85"/>
                    <a:gd name="T9" fmla="*/ 25 h 99"/>
                    <a:gd name="T10" fmla="*/ 0 w 85"/>
                    <a:gd name="T11" fmla="*/ 74 h 99"/>
                    <a:gd name="T12" fmla="*/ 43 w 85"/>
                    <a:gd name="T13" fmla="*/ 99 h 99"/>
                    <a:gd name="T14" fmla="*/ 85 w 85"/>
                    <a:gd name="T15" fmla="*/ 74 h 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5" h="99">
                      <a:moveTo>
                        <a:pt x="85" y="74"/>
                      </a:moveTo>
                      <a:lnTo>
                        <a:pt x="85" y="74"/>
                      </a:lnTo>
                      <a:lnTo>
                        <a:pt x="85" y="25"/>
                      </a:lnTo>
                      <a:lnTo>
                        <a:pt x="43" y="0"/>
                      </a:lnTo>
                      <a:lnTo>
                        <a:pt x="0" y="25"/>
                      </a:lnTo>
                      <a:lnTo>
                        <a:pt x="0" y="74"/>
                      </a:lnTo>
                      <a:lnTo>
                        <a:pt x="43" y="99"/>
                      </a:lnTo>
                      <a:lnTo>
                        <a:pt x="85" y="74"/>
                      </a:lnTo>
                      <a:close/>
                    </a:path>
                  </a:pathLst>
                </a:custGeom>
                <a:solidFill>
                  <a:srgbClr val="0078D7"/>
                </a:solidFill>
                <a:ln w="0">
                  <a:solidFill>
                    <a:srgbClr val="000000"/>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000000"/>
                    </a:solidFill>
                    <a:effectLst/>
                    <a:uLnTx/>
                    <a:uFillTx/>
                    <a:latin typeface="Segoe UI"/>
                    <a:ea typeface="+mn-ea"/>
                    <a:cs typeface="+mn-cs"/>
                  </a:endParaRPr>
                </a:p>
              </p:txBody>
            </p:sp>
            <p:sp>
              <p:nvSpPr>
                <p:cNvPr id="88" name="Freeform 49">
                  <a:extLst>
                    <a:ext uri="{FF2B5EF4-FFF2-40B4-BE49-F238E27FC236}">
                      <a16:creationId xmlns:a16="http://schemas.microsoft.com/office/drawing/2014/main" id="{8C7FD185-98CC-43F8-8229-C1FC612A7BDB}"/>
                    </a:ext>
                  </a:extLst>
                </p:cNvPr>
                <p:cNvSpPr>
                  <a:spLocks/>
                </p:cNvSpPr>
                <p:nvPr/>
              </p:nvSpPr>
              <p:spPr bwMode="auto">
                <a:xfrm>
                  <a:off x="4704" y="3545"/>
                  <a:ext cx="53" cy="61"/>
                </a:xfrm>
                <a:custGeom>
                  <a:avLst/>
                  <a:gdLst>
                    <a:gd name="T0" fmla="*/ 85 w 85"/>
                    <a:gd name="T1" fmla="*/ 74 h 99"/>
                    <a:gd name="T2" fmla="*/ 85 w 85"/>
                    <a:gd name="T3" fmla="*/ 74 h 99"/>
                    <a:gd name="T4" fmla="*/ 85 w 85"/>
                    <a:gd name="T5" fmla="*/ 25 h 99"/>
                    <a:gd name="T6" fmla="*/ 43 w 85"/>
                    <a:gd name="T7" fmla="*/ 0 h 99"/>
                    <a:gd name="T8" fmla="*/ 0 w 85"/>
                    <a:gd name="T9" fmla="*/ 25 h 99"/>
                    <a:gd name="T10" fmla="*/ 0 w 85"/>
                    <a:gd name="T11" fmla="*/ 74 h 99"/>
                    <a:gd name="T12" fmla="*/ 43 w 85"/>
                    <a:gd name="T13" fmla="*/ 99 h 99"/>
                    <a:gd name="T14" fmla="*/ 85 w 85"/>
                    <a:gd name="T15" fmla="*/ 74 h 99"/>
                    <a:gd name="T16" fmla="*/ 85 w 85"/>
                    <a:gd name="T17" fmla="*/ 74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99">
                      <a:moveTo>
                        <a:pt x="85" y="74"/>
                      </a:moveTo>
                      <a:lnTo>
                        <a:pt x="85" y="74"/>
                      </a:lnTo>
                      <a:lnTo>
                        <a:pt x="85" y="25"/>
                      </a:lnTo>
                      <a:lnTo>
                        <a:pt x="43" y="0"/>
                      </a:lnTo>
                      <a:lnTo>
                        <a:pt x="0" y="25"/>
                      </a:lnTo>
                      <a:lnTo>
                        <a:pt x="0" y="74"/>
                      </a:lnTo>
                      <a:lnTo>
                        <a:pt x="43" y="99"/>
                      </a:lnTo>
                      <a:lnTo>
                        <a:pt x="85" y="74"/>
                      </a:lnTo>
                      <a:lnTo>
                        <a:pt x="85" y="74"/>
                      </a:lnTo>
                      <a:close/>
                    </a:path>
                  </a:pathLst>
                </a:custGeom>
                <a:solidFill>
                  <a:schemeClr val="accent1"/>
                </a:solidFill>
                <a:ln w="15875" cap="sq">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Segoe UI"/>
                    <a:ea typeface="+mn-ea"/>
                    <a:cs typeface="+mn-cs"/>
                  </a:endParaRPr>
                </a:p>
              </p:txBody>
            </p:sp>
            <p:sp>
              <p:nvSpPr>
                <p:cNvPr id="89" name="Freeform 50">
                  <a:extLst>
                    <a:ext uri="{FF2B5EF4-FFF2-40B4-BE49-F238E27FC236}">
                      <a16:creationId xmlns:a16="http://schemas.microsoft.com/office/drawing/2014/main" id="{548D0418-A5D4-4C97-A7B4-8DA8D83CC3C1}"/>
                    </a:ext>
                  </a:extLst>
                </p:cNvPr>
                <p:cNvSpPr>
                  <a:spLocks/>
                </p:cNvSpPr>
                <p:nvPr/>
              </p:nvSpPr>
              <p:spPr bwMode="auto">
                <a:xfrm>
                  <a:off x="4459" y="3950"/>
                  <a:ext cx="52" cy="61"/>
                </a:xfrm>
                <a:custGeom>
                  <a:avLst/>
                  <a:gdLst>
                    <a:gd name="T0" fmla="*/ 85 w 85"/>
                    <a:gd name="T1" fmla="*/ 74 h 99"/>
                    <a:gd name="T2" fmla="*/ 85 w 85"/>
                    <a:gd name="T3" fmla="*/ 74 h 99"/>
                    <a:gd name="T4" fmla="*/ 85 w 85"/>
                    <a:gd name="T5" fmla="*/ 25 h 99"/>
                    <a:gd name="T6" fmla="*/ 43 w 85"/>
                    <a:gd name="T7" fmla="*/ 0 h 99"/>
                    <a:gd name="T8" fmla="*/ 0 w 85"/>
                    <a:gd name="T9" fmla="*/ 25 h 99"/>
                    <a:gd name="T10" fmla="*/ 0 w 85"/>
                    <a:gd name="T11" fmla="*/ 74 h 99"/>
                    <a:gd name="T12" fmla="*/ 43 w 85"/>
                    <a:gd name="T13" fmla="*/ 99 h 99"/>
                    <a:gd name="T14" fmla="*/ 85 w 85"/>
                    <a:gd name="T15" fmla="*/ 74 h 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5" h="99">
                      <a:moveTo>
                        <a:pt x="85" y="74"/>
                      </a:moveTo>
                      <a:lnTo>
                        <a:pt x="85" y="74"/>
                      </a:lnTo>
                      <a:lnTo>
                        <a:pt x="85" y="25"/>
                      </a:lnTo>
                      <a:lnTo>
                        <a:pt x="43" y="0"/>
                      </a:lnTo>
                      <a:lnTo>
                        <a:pt x="0" y="25"/>
                      </a:lnTo>
                      <a:lnTo>
                        <a:pt x="0" y="74"/>
                      </a:lnTo>
                      <a:lnTo>
                        <a:pt x="43" y="99"/>
                      </a:lnTo>
                      <a:lnTo>
                        <a:pt x="85" y="74"/>
                      </a:lnTo>
                      <a:close/>
                    </a:path>
                  </a:pathLst>
                </a:custGeom>
                <a:solidFill>
                  <a:srgbClr val="FFFFFF"/>
                </a:solidFill>
                <a:ln w="0">
                  <a:solidFill>
                    <a:srgbClr val="000000"/>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000000"/>
                    </a:solidFill>
                    <a:effectLst/>
                    <a:uLnTx/>
                    <a:uFillTx/>
                    <a:latin typeface="Segoe UI"/>
                    <a:ea typeface="+mn-ea"/>
                    <a:cs typeface="+mn-cs"/>
                  </a:endParaRPr>
                </a:p>
              </p:txBody>
            </p:sp>
            <p:sp>
              <p:nvSpPr>
                <p:cNvPr id="90" name="Freeform 51">
                  <a:extLst>
                    <a:ext uri="{FF2B5EF4-FFF2-40B4-BE49-F238E27FC236}">
                      <a16:creationId xmlns:a16="http://schemas.microsoft.com/office/drawing/2014/main" id="{1E8170B8-9C48-446F-B6E0-3458224A3246}"/>
                    </a:ext>
                  </a:extLst>
                </p:cNvPr>
                <p:cNvSpPr>
                  <a:spLocks/>
                </p:cNvSpPr>
                <p:nvPr/>
              </p:nvSpPr>
              <p:spPr bwMode="auto">
                <a:xfrm>
                  <a:off x="4459" y="3950"/>
                  <a:ext cx="52" cy="61"/>
                </a:xfrm>
                <a:custGeom>
                  <a:avLst/>
                  <a:gdLst>
                    <a:gd name="T0" fmla="*/ 85 w 85"/>
                    <a:gd name="T1" fmla="*/ 74 h 99"/>
                    <a:gd name="T2" fmla="*/ 85 w 85"/>
                    <a:gd name="T3" fmla="*/ 74 h 99"/>
                    <a:gd name="T4" fmla="*/ 85 w 85"/>
                    <a:gd name="T5" fmla="*/ 25 h 99"/>
                    <a:gd name="T6" fmla="*/ 43 w 85"/>
                    <a:gd name="T7" fmla="*/ 0 h 99"/>
                    <a:gd name="T8" fmla="*/ 0 w 85"/>
                    <a:gd name="T9" fmla="*/ 25 h 99"/>
                    <a:gd name="T10" fmla="*/ 0 w 85"/>
                    <a:gd name="T11" fmla="*/ 74 h 99"/>
                    <a:gd name="T12" fmla="*/ 43 w 85"/>
                    <a:gd name="T13" fmla="*/ 99 h 99"/>
                    <a:gd name="T14" fmla="*/ 85 w 85"/>
                    <a:gd name="T15" fmla="*/ 74 h 99"/>
                    <a:gd name="T16" fmla="*/ 85 w 85"/>
                    <a:gd name="T17" fmla="*/ 74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99">
                      <a:moveTo>
                        <a:pt x="85" y="74"/>
                      </a:moveTo>
                      <a:lnTo>
                        <a:pt x="85" y="74"/>
                      </a:lnTo>
                      <a:lnTo>
                        <a:pt x="85" y="25"/>
                      </a:lnTo>
                      <a:lnTo>
                        <a:pt x="43" y="0"/>
                      </a:lnTo>
                      <a:lnTo>
                        <a:pt x="0" y="25"/>
                      </a:lnTo>
                      <a:lnTo>
                        <a:pt x="0" y="74"/>
                      </a:lnTo>
                      <a:lnTo>
                        <a:pt x="43" y="99"/>
                      </a:lnTo>
                      <a:lnTo>
                        <a:pt x="85" y="74"/>
                      </a:lnTo>
                      <a:lnTo>
                        <a:pt x="85" y="74"/>
                      </a:lnTo>
                      <a:close/>
                    </a:path>
                  </a:pathLst>
                </a:custGeom>
                <a:solidFill>
                  <a:schemeClr val="accent1"/>
                </a:solidFill>
                <a:ln w="15875" cap="sq">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Segoe UI"/>
                    <a:ea typeface="+mn-ea"/>
                    <a:cs typeface="+mn-cs"/>
                  </a:endParaRPr>
                </a:p>
              </p:txBody>
            </p:sp>
            <p:sp>
              <p:nvSpPr>
                <p:cNvPr id="91" name="Freeform 52">
                  <a:extLst>
                    <a:ext uri="{FF2B5EF4-FFF2-40B4-BE49-F238E27FC236}">
                      <a16:creationId xmlns:a16="http://schemas.microsoft.com/office/drawing/2014/main" id="{D37ACDC1-C41F-4671-A358-0BCA6E6D85F2}"/>
                    </a:ext>
                  </a:extLst>
                </p:cNvPr>
                <p:cNvSpPr>
                  <a:spLocks/>
                </p:cNvSpPr>
                <p:nvPr/>
              </p:nvSpPr>
              <p:spPr bwMode="auto">
                <a:xfrm>
                  <a:off x="4459" y="3702"/>
                  <a:ext cx="52" cy="61"/>
                </a:xfrm>
                <a:custGeom>
                  <a:avLst/>
                  <a:gdLst>
                    <a:gd name="T0" fmla="*/ 85 w 85"/>
                    <a:gd name="T1" fmla="*/ 74 h 98"/>
                    <a:gd name="T2" fmla="*/ 85 w 85"/>
                    <a:gd name="T3" fmla="*/ 74 h 98"/>
                    <a:gd name="T4" fmla="*/ 85 w 85"/>
                    <a:gd name="T5" fmla="*/ 24 h 98"/>
                    <a:gd name="T6" fmla="*/ 43 w 85"/>
                    <a:gd name="T7" fmla="*/ 0 h 98"/>
                    <a:gd name="T8" fmla="*/ 0 w 85"/>
                    <a:gd name="T9" fmla="*/ 24 h 98"/>
                    <a:gd name="T10" fmla="*/ 0 w 85"/>
                    <a:gd name="T11" fmla="*/ 74 h 98"/>
                    <a:gd name="T12" fmla="*/ 43 w 85"/>
                    <a:gd name="T13" fmla="*/ 98 h 98"/>
                    <a:gd name="T14" fmla="*/ 85 w 85"/>
                    <a:gd name="T15" fmla="*/ 74 h 98"/>
                    <a:gd name="T16" fmla="*/ 85 w 85"/>
                    <a:gd name="T17" fmla="*/ 7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98">
                      <a:moveTo>
                        <a:pt x="85" y="74"/>
                      </a:moveTo>
                      <a:lnTo>
                        <a:pt x="85" y="74"/>
                      </a:lnTo>
                      <a:lnTo>
                        <a:pt x="85" y="24"/>
                      </a:lnTo>
                      <a:lnTo>
                        <a:pt x="43" y="0"/>
                      </a:lnTo>
                      <a:lnTo>
                        <a:pt x="0" y="24"/>
                      </a:lnTo>
                      <a:lnTo>
                        <a:pt x="0" y="74"/>
                      </a:lnTo>
                      <a:lnTo>
                        <a:pt x="43" y="98"/>
                      </a:lnTo>
                      <a:lnTo>
                        <a:pt x="85" y="74"/>
                      </a:lnTo>
                      <a:lnTo>
                        <a:pt x="85" y="74"/>
                      </a:ln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Segoe UI"/>
                    <a:ea typeface="+mn-ea"/>
                    <a:cs typeface="+mn-cs"/>
                  </a:endParaRPr>
                </a:p>
              </p:txBody>
            </p:sp>
          </p:grpSp>
        </p:grpSp>
        <p:sp>
          <p:nvSpPr>
            <p:cNvPr id="68" name="Arc 67">
              <a:extLst>
                <a:ext uri="{FF2B5EF4-FFF2-40B4-BE49-F238E27FC236}">
                  <a16:creationId xmlns:a16="http://schemas.microsoft.com/office/drawing/2014/main" id="{855881D5-36CA-463A-9156-35747D550FC7}"/>
                </a:ext>
              </a:extLst>
            </p:cNvPr>
            <p:cNvSpPr/>
            <p:nvPr/>
          </p:nvSpPr>
          <p:spPr>
            <a:xfrm rot="17614333">
              <a:off x="7236806" y="1152207"/>
              <a:ext cx="3280845" cy="3280845"/>
            </a:xfrm>
            <a:prstGeom prst="arc">
              <a:avLst>
                <a:gd name="adj1" fmla="val 17256259"/>
                <a:gd name="adj2" fmla="val 20723640"/>
              </a:avLst>
            </a:prstGeom>
            <a:noFill/>
            <a:ln w="50800" cap="flat" cmpd="sng" algn="ctr">
              <a:solidFill>
                <a:srgbClr val="0078D7"/>
              </a:solidFill>
              <a:prstDash val="solid"/>
              <a:headEnd type="none"/>
              <a:tailEnd type="triangle"/>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69" name="Arc 68">
              <a:extLst>
                <a:ext uri="{FF2B5EF4-FFF2-40B4-BE49-F238E27FC236}">
                  <a16:creationId xmlns:a16="http://schemas.microsoft.com/office/drawing/2014/main" id="{8E7143CB-6F8C-481B-B1A2-F57755F53982}"/>
                </a:ext>
              </a:extLst>
            </p:cNvPr>
            <p:cNvSpPr/>
            <p:nvPr/>
          </p:nvSpPr>
          <p:spPr>
            <a:xfrm rot="3459297">
              <a:off x="7619981" y="1606262"/>
              <a:ext cx="3280845" cy="3280845"/>
            </a:xfrm>
            <a:prstGeom prst="arc">
              <a:avLst>
                <a:gd name="adj1" fmla="val 17194334"/>
                <a:gd name="adj2" fmla="val 437099"/>
              </a:avLst>
            </a:prstGeom>
            <a:noFill/>
            <a:ln w="50800" cap="flat" cmpd="sng" algn="ctr">
              <a:solidFill>
                <a:srgbClr val="0078D7"/>
              </a:solidFill>
              <a:prstDash val="solid"/>
              <a:headEnd type="none"/>
              <a:tailEnd type="triangle"/>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70" name="Arc 69">
              <a:extLst>
                <a:ext uri="{FF2B5EF4-FFF2-40B4-BE49-F238E27FC236}">
                  <a16:creationId xmlns:a16="http://schemas.microsoft.com/office/drawing/2014/main" id="{D231489C-DD59-4B1D-AB6F-396127C583C5}"/>
                </a:ext>
              </a:extLst>
            </p:cNvPr>
            <p:cNvSpPr/>
            <p:nvPr/>
          </p:nvSpPr>
          <p:spPr>
            <a:xfrm rot="11313135">
              <a:off x="7214763" y="1664096"/>
              <a:ext cx="3280845" cy="3280845"/>
            </a:xfrm>
            <a:prstGeom prst="arc">
              <a:avLst>
                <a:gd name="adj1" fmla="val 16385996"/>
                <a:gd name="adj2" fmla="val 19775461"/>
              </a:avLst>
            </a:prstGeom>
            <a:noFill/>
            <a:ln w="50800" cap="flat" cmpd="sng" algn="ctr">
              <a:solidFill>
                <a:srgbClr val="0078D7"/>
              </a:solidFill>
              <a:prstDash val="solid"/>
              <a:headEnd type="none"/>
              <a:tailEnd type="triangle"/>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grpSp>
      <p:grpSp>
        <p:nvGrpSpPr>
          <p:cNvPr id="115" name="Group 114">
            <a:extLst>
              <a:ext uri="{FF2B5EF4-FFF2-40B4-BE49-F238E27FC236}">
                <a16:creationId xmlns:a16="http://schemas.microsoft.com/office/drawing/2014/main" id="{49112177-FA65-44A0-A724-3DCE1F1B2402}"/>
              </a:ext>
            </a:extLst>
          </p:cNvPr>
          <p:cNvGrpSpPr/>
          <p:nvPr/>
        </p:nvGrpSpPr>
        <p:grpSpPr>
          <a:xfrm>
            <a:off x="-2624" y="0"/>
            <a:ext cx="2730501" cy="2441199"/>
            <a:chOff x="0" y="0"/>
            <a:chExt cx="2000250" cy="1838325"/>
          </a:xfrm>
        </p:grpSpPr>
        <p:sp>
          <p:nvSpPr>
            <p:cNvPr id="116" name="Diagonal Stripe 115">
              <a:extLst>
                <a:ext uri="{FF2B5EF4-FFF2-40B4-BE49-F238E27FC236}">
                  <a16:creationId xmlns:a16="http://schemas.microsoft.com/office/drawing/2014/main" id="{4B135A39-F9A6-4F89-9BEC-9E6BB7FE834A}"/>
                </a:ext>
              </a:extLst>
            </p:cNvPr>
            <p:cNvSpPr/>
            <p:nvPr/>
          </p:nvSpPr>
          <p:spPr bwMode="auto">
            <a:xfrm>
              <a:off x="0" y="0"/>
              <a:ext cx="2000250" cy="1838325"/>
            </a:xfrm>
            <a:prstGeom prst="diagStripe">
              <a:avLst>
                <a:gd name="adj" fmla="val 62953"/>
              </a:avLst>
            </a:prstGeom>
            <a:solidFill>
              <a:srgbClr val="C00000"/>
            </a:solidFill>
            <a:ln>
              <a:noFill/>
            </a:ln>
          </p:spPr>
          <p:style>
            <a:lnRef idx="0">
              <a:scrgbClr r="0" g="0" b="0"/>
            </a:lnRef>
            <a:fillRef idx="0">
              <a:scrgbClr r="0" g="0" b="0"/>
            </a:fillRef>
            <a:effectRef idx="0">
              <a:scrgbClr r="0" g="0" b="0"/>
            </a:effectRef>
            <a:fontRef idx="minor">
              <a:schemeClr val="lt1"/>
            </a:fontRef>
          </p:style>
          <p:txBody>
            <a:bodyPr vert="horz" wrap="square" lIns="0" tIns="46637" rIns="0" bIns="46637" numCol="1" rtlCol="0" anchor="ctr" anchorCtr="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prstClr val="white"/>
                </a:solidFill>
                <a:effectLst/>
                <a:uLnTx/>
                <a:uFillTx/>
                <a:latin typeface="Segoe UI"/>
                <a:ea typeface="+mn-ea"/>
                <a:cs typeface="+mn-cs"/>
              </a:endParaRPr>
            </a:p>
          </p:txBody>
        </p:sp>
        <p:sp>
          <p:nvSpPr>
            <p:cNvPr id="117" name="Rectangle 116">
              <a:extLst>
                <a:ext uri="{FF2B5EF4-FFF2-40B4-BE49-F238E27FC236}">
                  <a16:creationId xmlns:a16="http://schemas.microsoft.com/office/drawing/2014/main" id="{EF093B30-810C-43F4-AF6D-8BDEB80C6EF7}"/>
                </a:ext>
              </a:extLst>
            </p:cNvPr>
            <p:cNvSpPr/>
            <p:nvPr/>
          </p:nvSpPr>
          <p:spPr>
            <a:xfrm rot="19074741">
              <a:off x="113385" y="577088"/>
              <a:ext cx="1428597" cy="301300"/>
            </a:xfrm>
            <a:prstGeom prst="rect">
              <a:avLst/>
            </a:prstGeom>
          </p:spPr>
          <p:txBody>
            <a:bodyPr wrap="none">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white"/>
                  </a:solidFill>
                  <a:effectLst/>
                  <a:uLnTx/>
                  <a:uFillTx/>
                  <a:latin typeface="Segoe UI"/>
                  <a:ea typeface="+mn-ea"/>
                  <a:cs typeface="Segoe UI Semibold" panose="020B0702040204020203" pitchFamily="34" charset="0"/>
                </a:rPr>
                <a:t>Public preview</a:t>
              </a:r>
            </a:p>
          </p:txBody>
        </p:sp>
      </p:grpSp>
    </p:spTree>
    <p:extLst>
      <p:ext uri="{BB962C8B-B14F-4D97-AF65-F5344CB8AC3E}">
        <p14:creationId xmlns:p14="http://schemas.microsoft.com/office/powerpoint/2010/main" val="25765403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60"/>
                                        </p:tgtEl>
                                        <p:attrNameLst>
                                          <p:attrName>style.visibility</p:attrName>
                                        </p:attrNameLst>
                                      </p:cBhvr>
                                      <p:to>
                                        <p:strVal val="visible"/>
                                      </p:to>
                                    </p:set>
                                    <p:anim calcmode="lin" valueType="num">
                                      <p:cBhvr additive="base">
                                        <p:cTn id="7" dur="750" fill="hold"/>
                                        <p:tgtEl>
                                          <p:spTgt spid="60"/>
                                        </p:tgtEl>
                                        <p:attrNameLst>
                                          <p:attrName>ppt_x</p:attrName>
                                        </p:attrNameLst>
                                      </p:cBhvr>
                                      <p:tavLst>
                                        <p:tav tm="0">
                                          <p:val>
                                            <p:strVal val="0-#ppt_w/2"/>
                                          </p:val>
                                        </p:tav>
                                        <p:tav tm="100000">
                                          <p:val>
                                            <p:strVal val="#ppt_x"/>
                                          </p:val>
                                        </p:tav>
                                      </p:tavLst>
                                    </p:anim>
                                    <p:anim calcmode="lin" valueType="num">
                                      <p:cBhvr additive="base">
                                        <p:cTn id="8" dur="750" fill="hold"/>
                                        <p:tgtEl>
                                          <p:spTgt spid="60"/>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0"/>
                                  </p:stCondLst>
                                  <p:childTnLst>
                                    <p:set>
                                      <p:cBhvr>
                                        <p:cTn id="10" dur="1" fill="hold">
                                          <p:stCondLst>
                                            <p:cond delay="0"/>
                                          </p:stCondLst>
                                        </p:cTn>
                                        <p:tgtEl>
                                          <p:spTgt spid="59"/>
                                        </p:tgtEl>
                                        <p:attrNameLst>
                                          <p:attrName>style.visibility</p:attrName>
                                        </p:attrNameLst>
                                      </p:cBhvr>
                                      <p:to>
                                        <p:strVal val="visible"/>
                                      </p:to>
                                    </p:set>
                                    <p:anim calcmode="lin" valueType="num">
                                      <p:cBhvr additive="base">
                                        <p:cTn id="11" dur="750" fill="hold"/>
                                        <p:tgtEl>
                                          <p:spTgt spid="59"/>
                                        </p:tgtEl>
                                        <p:attrNameLst>
                                          <p:attrName>ppt_x</p:attrName>
                                        </p:attrNameLst>
                                      </p:cBhvr>
                                      <p:tavLst>
                                        <p:tav tm="0">
                                          <p:val>
                                            <p:strVal val="0-#ppt_w/2"/>
                                          </p:val>
                                        </p:tav>
                                        <p:tav tm="100000">
                                          <p:val>
                                            <p:strVal val="#ppt_x"/>
                                          </p:val>
                                        </p:tav>
                                      </p:tavLst>
                                    </p:anim>
                                    <p:anim calcmode="lin" valueType="num">
                                      <p:cBhvr additive="base">
                                        <p:cTn id="12" dur="750" fill="hold"/>
                                        <p:tgtEl>
                                          <p:spTgt spid="59"/>
                                        </p:tgtEl>
                                        <p:attrNameLst>
                                          <p:attrName>ppt_y</p:attrName>
                                        </p:attrNameLst>
                                      </p:cBhvr>
                                      <p:tavLst>
                                        <p:tav tm="0">
                                          <p:val>
                                            <p:strVal val="#ppt_y"/>
                                          </p:val>
                                        </p:tav>
                                        <p:tav tm="100000">
                                          <p:val>
                                            <p:strVal val="#ppt_y"/>
                                          </p:val>
                                        </p:tav>
                                      </p:tavLst>
                                    </p:anim>
                                  </p:childTnLst>
                                </p:cTn>
                              </p:par>
                              <p:par>
                                <p:cTn id="13" presetID="10" presetClass="entr" presetSubtype="0" fill="hold" nodeType="withEffect">
                                  <p:stCondLst>
                                    <p:cond delay="500"/>
                                  </p:stCondLst>
                                  <p:childTnLst>
                                    <p:set>
                                      <p:cBhvr>
                                        <p:cTn id="14" dur="1" fill="hold">
                                          <p:stCondLst>
                                            <p:cond delay="0"/>
                                          </p:stCondLst>
                                        </p:cTn>
                                        <p:tgtEl>
                                          <p:spTgt spid="115"/>
                                        </p:tgtEl>
                                        <p:attrNameLst>
                                          <p:attrName>style.visibility</p:attrName>
                                        </p:attrNameLst>
                                      </p:cBhvr>
                                      <p:to>
                                        <p:strVal val="visible"/>
                                      </p:to>
                                    </p:set>
                                    <p:animEffect transition="in" filter="fade">
                                      <p:cBhvr>
                                        <p:cTn id="15" dur="750"/>
                                        <p:tgtEl>
                                          <p:spTgt spid="115"/>
                                        </p:tgtEl>
                                      </p:cBhvr>
                                    </p:animEffect>
                                  </p:childTnLst>
                                </p:cTn>
                              </p:par>
                              <p:par>
                                <p:cTn id="16" presetID="64" presetClass="path" presetSubtype="0" decel="100000" fill="hold" nodeType="withEffect">
                                  <p:stCondLst>
                                    <p:cond delay="500"/>
                                  </p:stCondLst>
                                  <p:childTnLst>
                                    <p:animMotion origin="layout" path="M 1.25E-6 7.40741E-7 L -0.10117 -0.17801 " pathEditMode="relative" rAng="0" ptsTypes="AA">
                                      <p:cBhvr>
                                        <p:cTn id="17" dur="750" spd="-100000" fill="hold"/>
                                        <p:tgtEl>
                                          <p:spTgt spid="115"/>
                                        </p:tgtEl>
                                        <p:attrNameLst>
                                          <p:attrName>ppt_x</p:attrName>
                                          <p:attrName>ppt_y</p:attrName>
                                        </p:attrNameLst>
                                      </p:cBhvr>
                                      <p:rCtr x="-5065" y="-8912"/>
                                    </p:animMotion>
                                  </p:childTnLst>
                                </p:cTn>
                              </p:par>
                            </p:childTnLst>
                          </p:cTn>
                        </p:par>
                        <p:par>
                          <p:cTn id="18" fill="hold">
                            <p:stCondLst>
                              <p:cond delay="1250"/>
                            </p:stCondLst>
                            <p:childTnLst>
                              <p:par>
                                <p:cTn id="19" presetID="10" presetClass="entr" presetSubtype="0" fill="hold" nodeType="afterEffect">
                                  <p:stCondLst>
                                    <p:cond delay="0"/>
                                  </p:stCondLst>
                                  <p:childTnLst>
                                    <p:set>
                                      <p:cBhvr>
                                        <p:cTn id="20" dur="1" fill="hold">
                                          <p:stCondLst>
                                            <p:cond delay="0"/>
                                          </p:stCondLst>
                                        </p:cTn>
                                        <p:tgtEl>
                                          <p:spTgt spid="114"/>
                                        </p:tgtEl>
                                        <p:attrNameLst>
                                          <p:attrName>style.visibility</p:attrName>
                                        </p:attrNameLst>
                                      </p:cBhvr>
                                      <p:to>
                                        <p:strVal val="visible"/>
                                      </p:to>
                                    </p:set>
                                    <p:animEffect transition="in" filter="fade">
                                      <p:cBhvr>
                                        <p:cTn id="21" dur="500"/>
                                        <p:tgtEl>
                                          <p:spTgt spid="1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B48D482-8164-4060-933B-DF6DDF06CDFE}"/>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870646" y="1902804"/>
            <a:ext cx="4776716" cy="3582537"/>
          </a:xfrm>
          <a:prstGeom prst="rect">
            <a:avLst/>
          </a:prstGeom>
        </p:spPr>
      </p:pic>
      <p:sp>
        <p:nvSpPr>
          <p:cNvPr id="9" name="TextBox 8">
            <a:extLst>
              <a:ext uri="{FF2B5EF4-FFF2-40B4-BE49-F238E27FC236}">
                <a16:creationId xmlns:a16="http://schemas.microsoft.com/office/drawing/2014/main" id="{68B1C6A1-E55F-46DC-B168-7FDDDCA8396E}"/>
              </a:ext>
            </a:extLst>
          </p:cNvPr>
          <p:cNvSpPr txBox="1"/>
          <p:nvPr/>
        </p:nvSpPr>
        <p:spPr>
          <a:xfrm>
            <a:off x="605677" y="2257964"/>
            <a:ext cx="6648060"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gradFill>
                  <a:gsLst>
                    <a:gs pos="0">
                      <a:srgbClr val="1A1A1A"/>
                    </a:gs>
                    <a:gs pos="10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Now available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0">
                      <a:srgbClr val="1A1A1A"/>
                    </a:gs>
                    <a:gs pos="100000">
                      <a:srgbClr val="1A1A1A"/>
                    </a:gs>
                  </a:gsLst>
                  <a:lin ang="5400000" scaled="0"/>
                </a:gradFill>
                <a:effectLst/>
                <a:uLnTx/>
                <a:uFillTx/>
                <a:latin typeface="Segoe UI"/>
                <a:ea typeface="+mn-ea"/>
                <a:cs typeface="Segoe UI Semibold" panose="020B0702040204020203" pitchFamily="34" charset="0"/>
              </a:rPr>
              <a:t>Azure Sphere development kits from </a:t>
            </a:r>
            <a:r>
              <a:rPr kumimoji="0" lang="en-US" sz="2000" b="0" i="0" u="none" strike="noStrike" kern="1200" cap="none" spc="0" normalizeH="0" baseline="0" noProof="0" err="1">
                <a:ln>
                  <a:noFill/>
                </a:ln>
                <a:gradFill>
                  <a:gsLst>
                    <a:gs pos="0">
                      <a:srgbClr val="1A1A1A"/>
                    </a:gs>
                    <a:gs pos="100000">
                      <a:srgbClr val="1A1A1A"/>
                    </a:gs>
                  </a:gsLst>
                  <a:lin ang="5400000" scaled="0"/>
                </a:gradFill>
                <a:effectLst/>
                <a:uLnTx/>
                <a:uFillTx/>
                <a:latin typeface="Segoe UI"/>
                <a:ea typeface="+mn-ea"/>
                <a:cs typeface="Segoe UI Semibold" panose="020B0702040204020203" pitchFamily="34" charset="0"/>
              </a:rPr>
              <a:t>Seeed</a:t>
            </a:r>
            <a:r>
              <a:rPr kumimoji="0" lang="en-US" sz="2000" b="0" i="0" u="none" strike="noStrike" kern="1200" cap="none" spc="0" normalizeH="0" baseline="0" noProof="0">
                <a:ln>
                  <a:noFill/>
                </a:ln>
                <a:gradFill>
                  <a:gsLst>
                    <a:gs pos="0">
                      <a:srgbClr val="1A1A1A"/>
                    </a:gs>
                    <a:gs pos="100000">
                      <a:srgbClr val="1A1A1A"/>
                    </a:gs>
                  </a:gsLst>
                  <a:lin ang="5400000" scaled="0"/>
                </a:gradFill>
                <a:effectLst/>
                <a:uLnTx/>
                <a:uFillTx/>
                <a:latin typeface="Segoe UI"/>
                <a:ea typeface="+mn-ea"/>
                <a:cs typeface="Segoe UI Semibold" panose="020B0702040204020203" pitchFamily="34" charset="0"/>
              </a:rPr>
              <a:t> studios</a:t>
            </a:r>
          </a:p>
        </p:txBody>
      </p:sp>
      <p:sp>
        <p:nvSpPr>
          <p:cNvPr id="10" name="TextBox 9">
            <a:extLst>
              <a:ext uri="{FF2B5EF4-FFF2-40B4-BE49-F238E27FC236}">
                <a16:creationId xmlns:a16="http://schemas.microsoft.com/office/drawing/2014/main" id="{31CD255A-689B-4C18-89AC-D8CB21F736BF}"/>
              </a:ext>
            </a:extLst>
          </p:cNvPr>
          <p:cNvSpPr txBox="1"/>
          <p:nvPr/>
        </p:nvSpPr>
        <p:spPr>
          <a:xfrm>
            <a:off x="605677" y="3792570"/>
            <a:ext cx="6648060" cy="169277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gradFill>
                  <a:gsLst>
                    <a:gs pos="0">
                      <a:srgbClr val="1A1A1A"/>
                    </a:gs>
                    <a:gs pos="10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Public preview availability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0">
                      <a:srgbClr val="1A1A1A"/>
                    </a:gs>
                    <a:gs pos="100000">
                      <a:srgbClr val="1A1A1A"/>
                    </a:gs>
                  </a:gsLst>
                  <a:lin ang="5400000" scaled="0"/>
                </a:gradFill>
                <a:effectLst/>
                <a:uLnTx/>
                <a:uFillTx/>
                <a:latin typeface="Segoe UI"/>
                <a:ea typeface="+mn-ea"/>
                <a:cs typeface="Segoe UI Semibold" panose="020B0702040204020203" pitchFamily="34" charset="0"/>
              </a:rPr>
              <a:t>Azure Sphere OS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0">
                      <a:srgbClr val="1A1A1A"/>
                    </a:gs>
                    <a:gs pos="100000">
                      <a:srgbClr val="1A1A1A"/>
                    </a:gs>
                  </a:gsLst>
                  <a:lin ang="5400000" scaled="0"/>
                </a:gradFill>
                <a:effectLst/>
                <a:uLnTx/>
                <a:uFillTx/>
                <a:latin typeface="Segoe UI"/>
                <a:ea typeface="+mn-ea"/>
                <a:cs typeface="Segoe UI Semibold" panose="020B0702040204020203" pitchFamily="34" charset="0"/>
              </a:rPr>
              <a:t>Azure Sphere Security Service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0">
                      <a:srgbClr val="1A1A1A"/>
                    </a:gs>
                    <a:gs pos="100000">
                      <a:srgbClr val="1A1A1A"/>
                    </a:gs>
                  </a:gsLst>
                  <a:lin ang="5400000" scaled="0"/>
                </a:gradFill>
                <a:effectLst/>
                <a:uLnTx/>
                <a:uFillTx/>
                <a:latin typeface="Segoe UI"/>
                <a:ea typeface="+mn-ea"/>
                <a:cs typeface="Segoe UI Semibold" panose="020B0702040204020203" pitchFamily="34" charset="0"/>
              </a:rPr>
              <a:t>Visual Studio tools for Azure Sphere</a:t>
            </a:r>
          </a:p>
          <a:p>
            <a:pPr marL="800100" marR="0" lvl="1"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a:ln>
                <a:noFill/>
              </a:ln>
              <a:gradFill>
                <a:gsLst>
                  <a:gs pos="0">
                    <a:srgbClr val="1A1A1A"/>
                  </a:gs>
                  <a:gs pos="100000">
                    <a:srgbClr val="1A1A1A"/>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2" name="Rectangle 1">
            <a:extLst>
              <a:ext uri="{FF2B5EF4-FFF2-40B4-BE49-F238E27FC236}">
                <a16:creationId xmlns:a16="http://schemas.microsoft.com/office/drawing/2014/main" id="{E80B7D13-145B-4E4B-AA36-545BE611ABE4}"/>
              </a:ext>
            </a:extLst>
          </p:cNvPr>
          <p:cNvSpPr/>
          <p:nvPr/>
        </p:nvSpPr>
        <p:spPr>
          <a:xfrm>
            <a:off x="5402580" y="6299705"/>
            <a:ext cx="6204203" cy="261610"/>
          </a:xfrm>
          <a:prstGeom prst="rect">
            <a:avLst/>
          </a:prstGeom>
        </p:spPr>
        <p:txBody>
          <a:bodyPr wrap="square" lIns="0" rIns="0" bIns="0" anchor="b" anchorCtr="0">
            <a:spAutoFit/>
          </a:bodyPr>
          <a:lstStyle/>
          <a:p>
            <a:pPr marL="0" marR="0" lvl="0" indent="0" algn="r" defTabSz="931969" rtl="0" eaLnBrk="1" fontAlgn="auto" latinLnBrk="0" hangingPunct="1">
              <a:lnSpc>
                <a:spcPct val="100000"/>
              </a:lnSpc>
              <a:spcBef>
                <a:spcPct val="0"/>
              </a:spcBef>
              <a:spcAft>
                <a:spcPts val="1200"/>
              </a:spcAft>
              <a:buClrTx/>
              <a:buSzTx/>
              <a:buFontTx/>
              <a:buNone/>
              <a:tabLst/>
              <a:defRPr/>
            </a:pPr>
            <a:r>
              <a:rPr kumimoji="0" lang="en-US" sz="1400" b="0" i="0" u="none" strike="noStrike" kern="1200" cap="none" spc="0" normalizeH="0" baseline="0" noProof="0">
                <a:ln w="3175">
                  <a:noFill/>
                </a:ln>
                <a:gradFill>
                  <a:gsLst>
                    <a:gs pos="1250">
                      <a:srgbClr val="FFFFFF">
                        <a:lumMod val="50000"/>
                      </a:srgbClr>
                    </a:gs>
                    <a:gs pos="100000">
                      <a:srgbClr val="FFFFFF">
                        <a:lumMod val="50000"/>
                      </a:srgbClr>
                    </a:gs>
                  </a:gsLst>
                  <a:lin ang="5400000" scaled="0"/>
                </a:gradFill>
                <a:effectLst/>
                <a:uLnTx/>
                <a:uFillTx/>
                <a:latin typeface="Segoe UI" panose="020B0502040204020203" pitchFamily="34" charset="0"/>
                <a:ea typeface="+mn-ea"/>
                <a:cs typeface="Segoe UI" panose="020B0502040204020203" pitchFamily="34" charset="0"/>
                <a:sym typeface="Wingdings" panose="05000000000000000000" pitchFamily="2" charset="2"/>
              </a:rPr>
              <a:t>Try today:: </a:t>
            </a:r>
            <a:r>
              <a:rPr kumimoji="0" lang="en-US" sz="1400" b="0" i="0" u="none" strike="noStrike" kern="1200" cap="none" spc="0" normalizeH="0" baseline="0" noProof="0">
                <a:ln w="3175">
                  <a:noFill/>
                </a:ln>
                <a:gradFill>
                  <a:gsLst>
                    <a:gs pos="1250">
                      <a:srgbClr val="FFFFFF">
                        <a:lumMod val="50000"/>
                      </a:srgbClr>
                    </a:gs>
                    <a:gs pos="100000">
                      <a:srgbClr val="FFFFFF">
                        <a:lumMod val="50000"/>
                      </a:srgbClr>
                    </a:gs>
                  </a:gsLst>
                  <a:lin ang="5400000" scaled="0"/>
                </a:gradFill>
                <a:effectLst/>
                <a:uLnTx/>
                <a:uFillTx/>
                <a:latin typeface="Segoe UI" panose="020B0502040204020203" pitchFamily="34" charset="0"/>
                <a:ea typeface="+mn-ea"/>
                <a:cs typeface="Segoe UI" panose="020B0502040204020203" pitchFamily="34" charset="0"/>
                <a:sym typeface="Wingdings" panose="05000000000000000000" pitchFamily="2" charset="2"/>
                <a:hlinkClick r:id="rId4">
                  <a:extLst>
                    <a:ext uri="{A12FA001-AC4F-418D-AE19-62706E023703}">
                      <ahyp:hlinkClr xmlns:ahyp="http://schemas.microsoft.com/office/drawing/2018/hyperlinkcolor" val="tx"/>
                    </a:ext>
                  </a:extLst>
                </a:hlinkClick>
              </a:rPr>
              <a:t>http://www.azure-sphere.com</a:t>
            </a:r>
            <a:r>
              <a:rPr kumimoji="0" lang="en-US" sz="1400" b="0" i="0" u="none" strike="noStrike" kern="1200" cap="none" spc="0" normalizeH="0" baseline="0" noProof="0">
                <a:ln w="3175">
                  <a:noFill/>
                </a:ln>
                <a:gradFill>
                  <a:gsLst>
                    <a:gs pos="1250">
                      <a:srgbClr val="FFFFFF">
                        <a:lumMod val="50000"/>
                      </a:srgbClr>
                    </a:gs>
                    <a:gs pos="100000">
                      <a:srgbClr val="FFFFFF">
                        <a:lumMod val="50000"/>
                      </a:srgbClr>
                    </a:gs>
                  </a:gsLst>
                  <a:lin ang="5400000" scaled="0"/>
                </a:gradFill>
                <a:effectLst/>
                <a:uLnTx/>
                <a:uFillTx/>
                <a:latin typeface="Segoe UI" panose="020B0502040204020203" pitchFamily="34" charset="0"/>
                <a:ea typeface="+mn-ea"/>
                <a:cs typeface="Segoe UI" panose="020B0502040204020203" pitchFamily="34" charset="0"/>
                <a:sym typeface="Wingdings" panose="05000000000000000000" pitchFamily="2" charset="2"/>
              </a:rPr>
              <a:t>  </a:t>
            </a:r>
          </a:p>
        </p:txBody>
      </p:sp>
      <p:sp>
        <p:nvSpPr>
          <p:cNvPr id="4" name="Title 3">
            <a:extLst>
              <a:ext uri="{FF2B5EF4-FFF2-40B4-BE49-F238E27FC236}">
                <a16:creationId xmlns:a16="http://schemas.microsoft.com/office/drawing/2014/main" id="{32E72030-C057-48B0-A7F4-A6491CDA2783}"/>
              </a:ext>
            </a:extLst>
          </p:cNvPr>
          <p:cNvSpPr>
            <a:spLocks noGrp="1"/>
          </p:cNvSpPr>
          <p:nvPr>
            <p:ph type="title"/>
          </p:nvPr>
        </p:nvSpPr>
        <p:spPr>
          <a:xfrm>
            <a:off x="2380343" y="457200"/>
            <a:ext cx="9226440" cy="553998"/>
          </a:xfrm>
        </p:spPr>
        <p:txBody>
          <a:bodyPr/>
          <a:lstStyle/>
          <a:p>
            <a:r>
              <a:rPr lang="en-US"/>
              <a:t>Get started with Azure Sphere today!</a:t>
            </a:r>
          </a:p>
        </p:txBody>
      </p:sp>
    </p:spTree>
    <p:extLst>
      <p:ext uri="{BB962C8B-B14F-4D97-AF65-F5344CB8AC3E}">
        <p14:creationId xmlns:p14="http://schemas.microsoft.com/office/powerpoint/2010/main" val="2397869863"/>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7077307-0E3C-4C72-AB66-6F426FC49DE3}"/>
              </a:ext>
            </a:extLst>
          </p:cNvPr>
          <p:cNvSpPr>
            <a:spLocks noGrp="1"/>
          </p:cNvSpPr>
          <p:nvPr>
            <p:ph type="title"/>
          </p:nvPr>
        </p:nvSpPr>
        <p:spPr/>
        <p:txBody>
          <a:bodyPr/>
          <a:lstStyle/>
          <a:p>
            <a:r>
              <a:rPr lang="en-US" dirty="0"/>
              <a:t>https://aka.ms/iot-devkit </a:t>
            </a:r>
          </a:p>
        </p:txBody>
      </p:sp>
      <p:sp>
        <p:nvSpPr>
          <p:cNvPr id="3" name="Content Placeholder 2">
            <a:extLst>
              <a:ext uri="{FF2B5EF4-FFF2-40B4-BE49-F238E27FC236}">
                <a16:creationId xmlns:a16="http://schemas.microsoft.com/office/drawing/2014/main" id="{01DAFF23-A9C5-44D0-8FEB-17752133E526}"/>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192814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 name="Group 47">
            <a:extLst>
              <a:ext uri="{FF2B5EF4-FFF2-40B4-BE49-F238E27FC236}">
                <a16:creationId xmlns:a16="http://schemas.microsoft.com/office/drawing/2014/main" id="{4FE56278-D42D-404B-BC63-9E441F0E9A9F}"/>
              </a:ext>
            </a:extLst>
          </p:cNvPr>
          <p:cNvGrpSpPr/>
          <p:nvPr/>
        </p:nvGrpSpPr>
        <p:grpSpPr>
          <a:xfrm>
            <a:off x="-122237" y="-68262"/>
            <a:ext cx="6218237" cy="7017620"/>
            <a:chOff x="-122237" y="-68262"/>
            <a:chExt cx="6218237" cy="7017620"/>
          </a:xfrm>
        </p:grpSpPr>
        <p:pic>
          <p:nvPicPr>
            <p:cNvPr id="2" name="Picture 1">
              <a:extLst>
                <a:ext uri="{FF2B5EF4-FFF2-40B4-BE49-F238E27FC236}">
                  <a16:creationId xmlns:a16="http://schemas.microsoft.com/office/drawing/2014/main" id="{E494862A-37E1-4B11-8C4F-678ABE989ADD}"/>
                </a:ext>
              </a:extLst>
            </p:cNvPr>
            <p:cNvPicPr>
              <a:picLocks noChangeAspect="1"/>
            </p:cNvPicPr>
            <p:nvPr/>
          </p:nvPicPr>
          <p:blipFill rotWithShape="1">
            <a:blip r:embed="rId3">
              <a:extLst>
                <a:ext uri="{28A0092B-C50C-407E-A947-70E740481C1C}">
                  <a14:useLocalDpi xmlns:a14="http://schemas.microsoft.com/office/drawing/2010/main" val="0"/>
                </a:ext>
              </a:extLst>
            </a:blip>
            <a:srcRect l="33253" r="6045"/>
            <a:stretch/>
          </p:blipFill>
          <p:spPr>
            <a:xfrm>
              <a:off x="-122237" y="-68262"/>
              <a:ext cx="6218237" cy="7017620"/>
            </a:xfrm>
            <a:prstGeom prst="rect">
              <a:avLst/>
            </a:prstGeom>
          </p:spPr>
        </p:pic>
        <p:sp>
          <p:nvSpPr>
            <p:cNvPr id="3" name="Rectangle 2">
              <a:extLst>
                <a:ext uri="{FF2B5EF4-FFF2-40B4-BE49-F238E27FC236}">
                  <a16:creationId xmlns:a16="http://schemas.microsoft.com/office/drawing/2014/main" id="{AB55710E-1C4B-431C-B784-D695C68D3642}"/>
                </a:ext>
              </a:extLst>
            </p:cNvPr>
            <p:cNvSpPr/>
            <p:nvPr/>
          </p:nvSpPr>
          <p:spPr bwMode="auto">
            <a:xfrm>
              <a:off x="-122236" y="-68262"/>
              <a:ext cx="6218236" cy="7017620"/>
            </a:xfrm>
            <a:prstGeom prst="rect">
              <a:avLst/>
            </a:prstGeom>
            <a:solidFill>
              <a:schemeClr val="tx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4" name="Group 3">
            <a:extLst>
              <a:ext uri="{FF2B5EF4-FFF2-40B4-BE49-F238E27FC236}">
                <a16:creationId xmlns:a16="http://schemas.microsoft.com/office/drawing/2014/main" id="{E9EB2E50-6E2B-4E1D-BD19-00933D30DAFD}"/>
              </a:ext>
            </a:extLst>
          </p:cNvPr>
          <p:cNvGrpSpPr/>
          <p:nvPr/>
        </p:nvGrpSpPr>
        <p:grpSpPr>
          <a:xfrm>
            <a:off x="6926672" y="5676759"/>
            <a:ext cx="3810022" cy="764276"/>
            <a:chOff x="7206017" y="5745021"/>
            <a:chExt cx="3810022" cy="764276"/>
          </a:xfrm>
        </p:grpSpPr>
        <p:sp>
          <p:nvSpPr>
            <p:cNvPr id="5" name="Rectangle 4">
              <a:extLst>
                <a:ext uri="{FF2B5EF4-FFF2-40B4-BE49-F238E27FC236}">
                  <a16:creationId xmlns:a16="http://schemas.microsoft.com/office/drawing/2014/main" id="{0FBBF413-1EFB-42E0-9A9D-076B22F4B330}"/>
                </a:ext>
              </a:extLst>
            </p:cNvPr>
            <p:cNvSpPr/>
            <p:nvPr/>
          </p:nvSpPr>
          <p:spPr>
            <a:xfrm>
              <a:off x="8122618" y="6019437"/>
              <a:ext cx="2893421" cy="215444"/>
            </a:xfrm>
            <a:prstGeom prst="rect">
              <a:avLst/>
            </a:prstGeom>
          </p:spPr>
          <p:txBody>
            <a:bodyPr wrap="none" lIns="0" tIns="0" rIns="0" bIns="0" anchor="ctr" anchorCtr="0">
              <a:spAutoFit/>
            </a:bodyPr>
            <a:lstStyle/>
            <a:p>
              <a:pPr marL="0" marR="0" lvl="0" indent="0" algn="l" defTabSz="932688"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Segoe UI Semilight" panose="020B0402040204020203" pitchFamily="34" charset="0"/>
                </a:rPr>
                <a:t>Enable a more nature user interface</a:t>
              </a:r>
            </a:p>
          </p:txBody>
        </p:sp>
        <p:grpSp>
          <p:nvGrpSpPr>
            <p:cNvPr id="6" name="Group 5">
              <a:extLst>
                <a:ext uri="{FF2B5EF4-FFF2-40B4-BE49-F238E27FC236}">
                  <a16:creationId xmlns:a16="http://schemas.microsoft.com/office/drawing/2014/main" id="{4FF3FBB7-6446-4EBC-AF45-12EDE70A2377}"/>
                </a:ext>
              </a:extLst>
            </p:cNvPr>
            <p:cNvGrpSpPr/>
            <p:nvPr/>
          </p:nvGrpSpPr>
          <p:grpSpPr>
            <a:xfrm>
              <a:off x="7206017" y="5745021"/>
              <a:ext cx="764276" cy="764276"/>
              <a:chOff x="7165074" y="5319468"/>
              <a:chExt cx="846162" cy="846162"/>
            </a:xfrm>
          </p:grpSpPr>
          <p:sp>
            <p:nvSpPr>
              <p:cNvPr id="7" name="Oval 6">
                <a:extLst>
                  <a:ext uri="{FF2B5EF4-FFF2-40B4-BE49-F238E27FC236}">
                    <a16:creationId xmlns:a16="http://schemas.microsoft.com/office/drawing/2014/main" id="{111B0545-AAB6-4D74-B52D-327AFC40EF9E}"/>
                  </a:ext>
                </a:extLst>
              </p:cNvPr>
              <p:cNvSpPr/>
              <p:nvPr/>
            </p:nvSpPr>
            <p:spPr bwMode="auto">
              <a:xfrm>
                <a:off x="7165074" y="5319468"/>
                <a:ext cx="846162" cy="846162"/>
              </a:xfrm>
              <a:prstGeom prst="ellipse">
                <a:avLst/>
              </a:prstGeom>
              <a:solidFill>
                <a:srgbClr val="0078D4"/>
              </a:solidFill>
              <a:ln w="10795" cap="flat" cmpd="sng" algn="ctr">
                <a:noFill/>
                <a:prstDash val="solid"/>
              </a:ln>
              <a:effectLst>
                <a:outerShdw blurRad="254000" dist="50800" dir="2700000" sx="101000" sy="101000" algn="tl" rotWithShape="0">
                  <a:prstClr val="black">
                    <a:alpha val="3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1250">
                        <a:srgbClr val="000000"/>
                      </a:gs>
                      <a:gs pos="100000">
                        <a:srgbClr val="000000"/>
                      </a:gs>
                    </a:gsLst>
                    <a:lin ang="5400000" scaled="0"/>
                  </a:gradFill>
                  <a:effectLst/>
                  <a:uLnTx/>
                  <a:uFillTx/>
                  <a:latin typeface="Segoe UI Semilight"/>
                  <a:ea typeface="+mn-ea"/>
                  <a:cs typeface="+mn-cs"/>
                </a:endParaRPr>
              </a:p>
            </p:txBody>
          </p:sp>
          <p:sp>
            <p:nvSpPr>
              <p:cNvPr id="8" name="Touch_E815" title="Icon of a closed hand with one finger pressing a button">
                <a:extLst>
                  <a:ext uri="{FF2B5EF4-FFF2-40B4-BE49-F238E27FC236}">
                    <a16:creationId xmlns:a16="http://schemas.microsoft.com/office/drawing/2014/main" id="{5B26D9C1-F64A-4E8A-9DA5-422263F754B2}"/>
                  </a:ext>
                </a:extLst>
              </p:cNvPr>
              <p:cNvSpPr>
                <a:spLocks noChangeAspect="1" noEditPoints="1"/>
              </p:cNvSpPr>
              <p:nvPr/>
            </p:nvSpPr>
            <p:spPr bwMode="auto">
              <a:xfrm>
                <a:off x="7421945" y="5499635"/>
                <a:ext cx="332422" cy="485827"/>
              </a:xfrm>
              <a:custGeom>
                <a:avLst/>
                <a:gdLst>
                  <a:gd name="T0" fmla="*/ 1238 w 2563"/>
                  <a:gd name="T1" fmla="*/ 1510 h 3746"/>
                  <a:gd name="T2" fmla="*/ 1238 w 2563"/>
                  <a:gd name="T3" fmla="*/ 1758 h 3746"/>
                  <a:gd name="T4" fmla="*/ 1238 w 2563"/>
                  <a:gd name="T5" fmla="*/ 654 h 3746"/>
                  <a:gd name="T6" fmla="*/ 1017 w 2563"/>
                  <a:gd name="T7" fmla="*/ 433 h 3746"/>
                  <a:gd name="T8" fmla="*/ 796 w 2563"/>
                  <a:gd name="T9" fmla="*/ 654 h 3746"/>
                  <a:gd name="T10" fmla="*/ 796 w 2563"/>
                  <a:gd name="T11" fmla="*/ 669 h 3746"/>
                  <a:gd name="T12" fmla="*/ 796 w 2563"/>
                  <a:gd name="T13" fmla="*/ 2453 h 3746"/>
                  <a:gd name="T14" fmla="*/ 662 w 2563"/>
                  <a:gd name="T15" fmla="*/ 2508 h 3746"/>
                  <a:gd name="T16" fmla="*/ 423 w 2563"/>
                  <a:gd name="T17" fmla="*/ 2269 h 3746"/>
                  <a:gd name="T18" fmla="*/ 92 w 2563"/>
                  <a:gd name="T19" fmla="*/ 2269 h 3746"/>
                  <a:gd name="T20" fmla="*/ 92 w 2563"/>
                  <a:gd name="T21" fmla="*/ 2600 h 3746"/>
                  <a:gd name="T22" fmla="*/ 906 w 2563"/>
                  <a:gd name="T23" fmla="*/ 3415 h 3746"/>
                  <a:gd name="T24" fmla="*/ 1680 w 2563"/>
                  <a:gd name="T25" fmla="*/ 3746 h 3746"/>
                  <a:gd name="T26" fmla="*/ 2563 w 2563"/>
                  <a:gd name="T27" fmla="*/ 2863 h 3746"/>
                  <a:gd name="T28" fmla="*/ 2563 w 2563"/>
                  <a:gd name="T29" fmla="*/ 2013 h 3746"/>
                  <a:gd name="T30" fmla="*/ 2396 w 2563"/>
                  <a:gd name="T31" fmla="*/ 1799 h 3746"/>
                  <a:gd name="T32" fmla="*/ 1238 w 2563"/>
                  <a:gd name="T33" fmla="*/ 1510 h 3746"/>
                  <a:gd name="T34" fmla="*/ 1238 w 2563"/>
                  <a:gd name="T35" fmla="*/ 654 h 3746"/>
                  <a:gd name="T36" fmla="*/ 1238 w 2563"/>
                  <a:gd name="T37" fmla="*/ 1268 h 3746"/>
                  <a:gd name="T38" fmla="*/ 1669 w 2563"/>
                  <a:gd name="T39" fmla="*/ 654 h 3746"/>
                  <a:gd name="T40" fmla="*/ 1016 w 2563"/>
                  <a:gd name="T41" fmla="*/ 0 h 3746"/>
                  <a:gd name="T42" fmla="*/ 363 w 2563"/>
                  <a:gd name="T43" fmla="*/ 654 h 3746"/>
                  <a:gd name="T44" fmla="*/ 796 w 2563"/>
                  <a:gd name="T45" fmla="*/ 1269 h 37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63" h="3746">
                    <a:moveTo>
                      <a:pt x="1238" y="1510"/>
                    </a:moveTo>
                    <a:cubicBezTo>
                      <a:pt x="1238" y="1758"/>
                      <a:pt x="1238" y="1758"/>
                      <a:pt x="1238" y="1758"/>
                    </a:cubicBezTo>
                    <a:moveTo>
                      <a:pt x="1238" y="654"/>
                    </a:moveTo>
                    <a:cubicBezTo>
                      <a:pt x="1238" y="532"/>
                      <a:pt x="1139" y="433"/>
                      <a:pt x="1017" y="433"/>
                    </a:cubicBezTo>
                    <a:cubicBezTo>
                      <a:pt x="895" y="433"/>
                      <a:pt x="796" y="532"/>
                      <a:pt x="796" y="654"/>
                    </a:cubicBezTo>
                    <a:cubicBezTo>
                      <a:pt x="796" y="654"/>
                      <a:pt x="796" y="659"/>
                      <a:pt x="796" y="669"/>
                    </a:cubicBezTo>
                    <a:cubicBezTo>
                      <a:pt x="796" y="818"/>
                      <a:pt x="796" y="2026"/>
                      <a:pt x="796" y="2453"/>
                    </a:cubicBezTo>
                    <a:cubicBezTo>
                      <a:pt x="796" y="2523"/>
                      <a:pt x="712" y="2557"/>
                      <a:pt x="662" y="2508"/>
                    </a:cubicBezTo>
                    <a:cubicBezTo>
                      <a:pt x="423" y="2269"/>
                      <a:pt x="423" y="2269"/>
                      <a:pt x="423" y="2269"/>
                    </a:cubicBezTo>
                    <a:cubicBezTo>
                      <a:pt x="331" y="2177"/>
                      <a:pt x="183" y="2177"/>
                      <a:pt x="92" y="2269"/>
                    </a:cubicBezTo>
                    <a:cubicBezTo>
                      <a:pt x="0" y="2360"/>
                      <a:pt x="0" y="2508"/>
                      <a:pt x="92" y="2600"/>
                    </a:cubicBezTo>
                    <a:cubicBezTo>
                      <a:pt x="906" y="3415"/>
                      <a:pt x="906" y="3415"/>
                      <a:pt x="906" y="3415"/>
                    </a:cubicBezTo>
                    <a:cubicBezTo>
                      <a:pt x="1104" y="3619"/>
                      <a:pt x="1377" y="3746"/>
                      <a:pt x="1680" y="3746"/>
                    </a:cubicBezTo>
                    <a:cubicBezTo>
                      <a:pt x="2168" y="3746"/>
                      <a:pt x="2563" y="3351"/>
                      <a:pt x="2563" y="2863"/>
                    </a:cubicBezTo>
                    <a:cubicBezTo>
                      <a:pt x="2563" y="2013"/>
                      <a:pt x="2563" y="2013"/>
                      <a:pt x="2563" y="2013"/>
                    </a:cubicBezTo>
                    <a:cubicBezTo>
                      <a:pt x="2563" y="1912"/>
                      <a:pt x="2494" y="1824"/>
                      <a:pt x="2396" y="1799"/>
                    </a:cubicBezTo>
                    <a:cubicBezTo>
                      <a:pt x="1238" y="1510"/>
                      <a:pt x="1238" y="1510"/>
                      <a:pt x="1238" y="1510"/>
                    </a:cubicBezTo>
                    <a:lnTo>
                      <a:pt x="1238" y="654"/>
                    </a:lnTo>
                    <a:close/>
                    <a:moveTo>
                      <a:pt x="1238" y="1268"/>
                    </a:moveTo>
                    <a:cubicBezTo>
                      <a:pt x="1489" y="1177"/>
                      <a:pt x="1669" y="936"/>
                      <a:pt x="1669" y="654"/>
                    </a:cubicBezTo>
                    <a:cubicBezTo>
                      <a:pt x="1669" y="293"/>
                      <a:pt x="1377" y="0"/>
                      <a:pt x="1016" y="0"/>
                    </a:cubicBezTo>
                    <a:cubicBezTo>
                      <a:pt x="655" y="0"/>
                      <a:pt x="363" y="293"/>
                      <a:pt x="363" y="654"/>
                    </a:cubicBezTo>
                    <a:cubicBezTo>
                      <a:pt x="363" y="937"/>
                      <a:pt x="544" y="1178"/>
                      <a:pt x="796" y="1269"/>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mn-cs"/>
                </a:endParaRPr>
              </a:p>
            </p:txBody>
          </p:sp>
        </p:grpSp>
      </p:grpSp>
      <p:grpSp>
        <p:nvGrpSpPr>
          <p:cNvPr id="9" name="Group 8">
            <a:extLst>
              <a:ext uri="{FF2B5EF4-FFF2-40B4-BE49-F238E27FC236}">
                <a16:creationId xmlns:a16="http://schemas.microsoft.com/office/drawing/2014/main" id="{26ED231D-FA43-40BD-85E8-A961B401C698}"/>
              </a:ext>
            </a:extLst>
          </p:cNvPr>
          <p:cNvGrpSpPr/>
          <p:nvPr/>
        </p:nvGrpSpPr>
        <p:grpSpPr>
          <a:xfrm>
            <a:off x="6885729" y="417778"/>
            <a:ext cx="4553682" cy="908036"/>
            <a:chOff x="7165074" y="486040"/>
            <a:chExt cx="4553682" cy="908036"/>
          </a:xfrm>
        </p:grpSpPr>
        <p:grpSp>
          <p:nvGrpSpPr>
            <p:cNvPr id="10" name="Group 9">
              <a:extLst>
                <a:ext uri="{FF2B5EF4-FFF2-40B4-BE49-F238E27FC236}">
                  <a16:creationId xmlns:a16="http://schemas.microsoft.com/office/drawing/2014/main" id="{97356E3C-25F0-400B-A19A-1BC44322C71B}"/>
                </a:ext>
              </a:extLst>
            </p:cNvPr>
            <p:cNvGrpSpPr/>
            <p:nvPr/>
          </p:nvGrpSpPr>
          <p:grpSpPr>
            <a:xfrm>
              <a:off x="7206017" y="486040"/>
              <a:ext cx="4221993" cy="764276"/>
              <a:chOff x="7206017" y="486040"/>
              <a:chExt cx="4221993" cy="764276"/>
            </a:xfrm>
          </p:grpSpPr>
          <p:sp>
            <p:nvSpPr>
              <p:cNvPr id="12" name="Rectangle 11">
                <a:extLst>
                  <a:ext uri="{FF2B5EF4-FFF2-40B4-BE49-F238E27FC236}">
                    <a16:creationId xmlns:a16="http://schemas.microsoft.com/office/drawing/2014/main" id="{F48D87F3-6598-4373-9DDA-6C054714D59B}"/>
                  </a:ext>
                </a:extLst>
              </p:cNvPr>
              <p:cNvSpPr/>
              <p:nvPr/>
            </p:nvSpPr>
            <p:spPr>
              <a:xfrm>
                <a:off x="8122618" y="674279"/>
                <a:ext cx="3305392" cy="387798"/>
              </a:xfrm>
              <a:prstGeom prst="rect">
                <a:avLst/>
              </a:prstGeom>
            </p:spPr>
            <p:txBody>
              <a:bodyPr wrap="none" lIns="0" tIns="0" rIns="0" bIns="0" anchor="ctr" anchorCtr="0">
                <a:spAutoFit/>
              </a:bodyPr>
              <a:lstStyle/>
              <a:p>
                <a:pPr marL="0" marR="0" lvl="0" indent="0" algn="l" defTabSz="932114"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Segoe UI Semilight" panose="020B0402040204020203" pitchFamily="34" charset="0"/>
                  </a:rPr>
                  <a:t>Open platform that seamlessly connects </a:t>
                </a:r>
                <a:br>
                  <a:rPr kumimoji="0" lang="en-US" sz="1400" b="0" i="0" u="none" strike="noStrike" kern="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Segoe UI Semilight" panose="020B0402040204020203" pitchFamily="34" charset="0"/>
                  </a:rPr>
                </a:br>
                <a:r>
                  <a:rPr kumimoji="0" lang="en-US" sz="1400" b="0" i="0" u="none" strike="noStrike" kern="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Segoe UI Semilight" panose="020B0402040204020203" pitchFamily="34" charset="0"/>
                  </a:rPr>
                  <a:t>things, endpoints, and the cloud</a:t>
                </a:r>
              </a:p>
            </p:txBody>
          </p:sp>
          <p:grpSp>
            <p:nvGrpSpPr>
              <p:cNvPr id="13" name="Group 12">
                <a:extLst>
                  <a:ext uri="{FF2B5EF4-FFF2-40B4-BE49-F238E27FC236}">
                    <a16:creationId xmlns:a16="http://schemas.microsoft.com/office/drawing/2014/main" id="{AE6E2E3C-B028-4E6F-9BD8-3AA40F0992F3}"/>
                  </a:ext>
                </a:extLst>
              </p:cNvPr>
              <p:cNvGrpSpPr/>
              <p:nvPr/>
            </p:nvGrpSpPr>
            <p:grpSpPr>
              <a:xfrm>
                <a:off x="7206017" y="486040"/>
                <a:ext cx="764276" cy="764276"/>
                <a:chOff x="7165074" y="1132764"/>
                <a:chExt cx="846162" cy="846162"/>
              </a:xfrm>
            </p:grpSpPr>
            <p:sp>
              <p:nvSpPr>
                <p:cNvPr id="14" name="Oval 13">
                  <a:extLst>
                    <a:ext uri="{FF2B5EF4-FFF2-40B4-BE49-F238E27FC236}">
                      <a16:creationId xmlns:a16="http://schemas.microsoft.com/office/drawing/2014/main" id="{094B35C9-DFA1-4092-BE35-DA236AAED4B7}"/>
                    </a:ext>
                  </a:extLst>
                </p:cNvPr>
                <p:cNvSpPr/>
                <p:nvPr/>
              </p:nvSpPr>
              <p:spPr bwMode="auto">
                <a:xfrm>
                  <a:off x="7165074" y="1132764"/>
                  <a:ext cx="846162" cy="846162"/>
                </a:xfrm>
                <a:prstGeom prst="ellipse">
                  <a:avLst/>
                </a:prstGeom>
                <a:solidFill>
                  <a:srgbClr val="0078D4"/>
                </a:solidFill>
                <a:ln w="10795" cap="flat" cmpd="sng" algn="ctr">
                  <a:noFill/>
                  <a:prstDash val="solid"/>
                </a:ln>
                <a:effectLst>
                  <a:outerShdw blurRad="254000" dist="50800" dir="2700000" sx="101000" sy="101000" algn="tl" rotWithShape="0">
                    <a:prstClr val="black">
                      <a:alpha val="3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1250">
                          <a:srgbClr val="000000"/>
                        </a:gs>
                        <a:gs pos="100000">
                          <a:srgbClr val="000000"/>
                        </a:gs>
                      </a:gsLst>
                      <a:lin ang="5400000" scaled="0"/>
                    </a:gradFill>
                    <a:effectLst/>
                    <a:uLnTx/>
                    <a:uFillTx/>
                    <a:latin typeface="Segoe UI Semilight"/>
                    <a:ea typeface="+mn-ea"/>
                    <a:cs typeface="+mn-cs"/>
                  </a:endParaRPr>
                </a:p>
              </p:txBody>
            </p:sp>
            <p:sp>
              <p:nvSpPr>
                <p:cNvPr id="15" name="cloud_2" title="Icon of a cloud made of two arrows pointing towards eachother">
                  <a:extLst>
                    <a:ext uri="{FF2B5EF4-FFF2-40B4-BE49-F238E27FC236}">
                      <a16:creationId xmlns:a16="http://schemas.microsoft.com/office/drawing/2014/main" id="{75796996-F35F-4585-A2EE-774686126DEC}"/>
                    </a:ext>
                  </a:extLst>
                </p:cNvPr>
                <p:cNvSpPr>
                  <a:spLocks noChangeAspect="1" noEditPoints="1"/>
                </p:cNvSpPr>
                <p:nvPr/>
              </p:nvSpPr>
              <p:spPr bwMode="auto">
                <a:xfrm>
                  <a:off x="7310861" y="1395825"/>
                  <a:ext cx="554589" cy="320040"/>
                </a:xfrm>
                <a:custGeom>
                  <a:avLst/>
                  <a:gdLst>
                    <a:gd name="T0" fmla="*/ 138 w 349"/>
                    <a:gd name="T1" fmla="*/ 181 h 200"/>
                    <a:gd name="T2" fmla="*/ 49 w 349"/>
                    <a:gd name="T3" fmla="*/ 181 h 200"/>
                    <a:gd name="T4" fmla="*/ 0 w 349"/>
                    <a:gd name="T5" fmla="*/ 132 h 200"/>
                    <a:gd name="T6" fmla="*/ 49 w 349"/>
                    <a:gd name="T7" fmla="*/ 84 h 200"/>
                    <a:gd name="T8" fmla="*/ 59 w 349"/>
                    <a:gd name="T9" fmla="*/ 85 h 200"/>
                    <a:gd name="T10" fmla="*/ 148 w 349"/>
                    <a:gd name="T11" fmla="*/ 0 h 200"/>
                    <a:gd name="T12" fmla="*/ 234 w 349"/>
                    <a:gd name="T13" fmla="*/ 68 h 200"/>
                    <a:gd name="T14" fmla="*/ 282 w 349"/>
                    <a:gd name="T15" fmla="*/ 47 h 200"/>
                    <a:gd name="T16" fmla="*/ 349 w 349"/>
                    <a:gd name="T17" fmla="*/ 114 h 200"/>
                    <a:gd name="T18" fmla="*/ 282 w 349"/>
                    <a:gd name="T19" fmla="*/ 180 h 200"/>
                    <a:gd name="T20" fmla="*/ 282 w 349"/>
                    <a:gd name="T21" fmla="*/ 180 h 200"/>
                    <a:gd name="T22" fmla="*/ 206 w 349"/>
                    <a:gd name="T23" fmla="*/ 180 h 200"/>
                    <a:gd name="T24" fmla="*/ 119 w 349"/>
                    <a:gd name="T25" fmla="*/ 200 h 200"/>
                    <a:gd name="T26" fmla="*/ 138 w 349"/>
                    <a:gd name="T27" fmla="*/ 181 h 200"/>
                    <a:gd name="T28" fmla="*/ 119 w 349"/>
                    <a:gd name="T29" fmla="*/ 161 h 200"/>
                    <a:gd name="T30" fmla="*/ 225 w 349"/>
                    <a:gd name="T31" fmla="*/ 161 h 200"/>
                    <a:gd name="T32" fmla="*/ 206 w 349"/>
                    <a:gd name="T33" fmla="*/ 180 h 200"/>
                    <a:gd name="T34" fmla="*/ 225 w 349"/>
                    <a:gd name="T35"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9" h="200">
                      <a:moveTo>
                        <a:pt x="138" y="181"/>
                      </a:moveTo>
                      <a:cubicBezTo>
                        <a:pt x="49" y="181"/>
                        <a:pt x="49" y="181"/>
                        <a:pt x="49" y="181"/>
                      </a:cubicBezTo>
                      <a:cubicBezTo>
                        <a:pt x="22" y="181"/>
                        <a:pt x="0" y="159"/>
                        <a:pt x="0" y="132"/>
                      </a:cubicBezTo>
                      <a:cubicBezTo>
                        <a:pt x="0" y="105"/>
                        <a:pt x="22" y="84"/>
                        <a:pt x="49" y="84"/>
                      </a:cubicBezTo>
                      <a:cubicBezTo>
                        <a:pt x="52" y="84"/>
                        <a:pt x="56" y="84"/>
                        <a:pt x="59" y="85"/>
                      </a:cubicBezTo>
                      <a:cubicBezTo>
                        <a:pt x="61" y="38"/>
                        <a:pt x="100" y="0"/>
                        <a:pt x="148" y="0"/>
                      </a:cubicBezTo>
                      <a:cubicBezTo>
                        <a:pt x="189" y="0"/>
                        <a:pt x="224" y="29"/>
                        <a:pt x="234" y="68"/>
                      </a:cubicBezTo>
                      <a:cubicBezTo>
                        <a:pt x="246" y="55"/>
                        <a:pt x="263" y="47"/>
                        <a:pt x="282" y="47"/>
                      </a:cubicBezTo>
                      <a:cubicBezTo>
                        <a:pt x="319" y="47"/>
                        <a:pt x="349" y="77"/>
                        <a:pt x="349" y="114"/>
                      </a:cubicBezTo>
                      <a:cubicBezTo>
                        <a:pt x="349" y="151"/>
                        <a:pt x="319" y="180"/>
                        <a:pt x="282" y="180"/>
                      </a:cubicBezTo>
                      <a:cubicBezTo>
                        <a:pt x="282" y="180"/>
                        <a:pt x="282" y="180"/>
                        <a:pt x="282" y="180"/>
                      </a:cubicBezTo>
                      <a:cubicBezTo>
                        <a:pt x="206" y="180"/>
                        <a:pt x="206" y="180"/>
                        <a:pt x="206" y="180"/>
                      </a:cubicBezTo>
                      <a:moveTo>
                        <a:pt x="119" y="200"/>
                      </a:moveTo>
                      <a:cubicBezTo>
                        <a:pt x="138" y="181"/>
                        <a:pt x="138" y="181"/>
                        <a:pt x="138" y="181"/>
                      </a:cubicBezTo>
                      <a:cubicBezTo>
                        <a:pt x="119" y="161"/>
                        <a:pt x="119" y="161"/>
                        <a:pt x="119" y="161"/>
                      </a:cubicBezTo>
                      <a:moveTo>
                        <a:pt x="225" y="161"/>
                      </a:moveTo>
                      <a:cubicBezTo>
                        <a:pt x="206" y="180"/>
                        <a:pt x="206" y="180"/>
                        <a:pt x="206" y="180"/>
                      </a:cubicBezTo>
                      <a:cubicBezTo>
                        <a:pt x="225" y="200"/>
                        <a:pt x="225" y="200"/>
                        <a:pt x="225" y="200"/>
                      </a:cubicBezTo>
                    </a:path>
                  </a:pathLst>
                </a:custGeom>
                <a:noFill/>
                <a:ln w="15875" cap="sq">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mn-cs"/>
                  </a:endParaRPr>
                </a:p>
              </p:txBody>
            </p:sp>
          </p:grpSp>
        </p:grpSp>
        <p:cxnSp>
          <p:nvCxnSpPr>
            <p:cNvPr id="11" name="Straight Connector 10">
              <a:extLst>
                <a:ext uri="{FF2B5EF4-FFF2-40B4-BE49-F238E27FC236}">
                  <a16:creationId xmlns:a16="http://schemas.microsoft.com/office/drawing/2014/main" id="{9E6708D1-990A-4740-92F9-C221ADF585BD}"/>
                </a:ext>
              </a:extLst>
            </p:cNvPr>
            <p:cNvCxnSpPr>
              <a:cxnSpLocks/>
            </p:cNvCxnSpPr>
            <p:nvPr/>
          </p:nvCxnSpPr>
          <p:spPr>
            <a:xfrm>
              <a:off x="7165074" y="1394076"/>
              <a:ext cx="4553682" cy="0"/>
            </a:xfrm>
            <a:prstGeom prst="line">
              <a:avLst/>
            </a:prstGeom>
            <a:noFill/>
            <a:ln w="9525" cap="flat" cmpd="sng" algn="ctr">
              <a:solidFill>
                <a:srgbClr val="0078D7"/>
              </a:solidFill>
              <a:prstDash val="solid"/>
              <a:headEnd type="none"/>
              <a:tailEnd type="none"/>
            </a:ln>
            <a:effectLst/>
          </p:spPr>
        </p:cxnSp>
      </p:grpSp>
      <p:grpSp>
        <p:nvGrpSpPr>
          <p:cNvPr id="16" name="Group 15">
            <a:extLst>
              <a:ext uri="{FF2B5EF4-FFF2-40B4-BE49-F238E27FC236}">
                <a16:creationId xmlns:a16="http://schemas.microsoft.com/office/drawing/2014/main" id="{2962CDFD-5E98-4BFC-A1D0-BE0AE7A6415F}"/>
              </a:ext>
            </a:extLst>
          </p:cNvPr>
          <p:cNvGrpSpPr/>
          <p:nvPr/>
        </p:nvGrpSpPr>
        <p:grpSpPr>
          <a:xfrm>
            <a:off x="6885729" y="1469574"/>
            <a:ext cx="4960151" cy="908036"/>
            <a:chOff x="7165074" y="1537836"/>
            <a:chExt cx="4960151" cy="908036"/>
          </a:xfrm>
        </p:grpSpPr>
        <p:grpSp>
          <p:nvGrpSpPr>
            <p:cNvPr id="17" name="Group 16">
              <a:extLst>
                <a:ext uri="{FF2B5EF4-FFF2-40B4-BE49-F238E27FC236}">
                  <a16:creationId xmlns:a16="http://schemas.microsoft.com/office/drawing/2014/main" id="{B20F4D8C-CEAA-48C9-B047-89828625CAA2}"/>
                </a:ext>
              </a:extLst>
            </p:cNvPr>
            <p:cNvGrpSpPr/>
            <p:nvPr/>
          </p:nvGrpSpPr>
          <p:grpSpPr>
            <a:xfrm>
              <a:off x="7206017" y="1537836"/>
              <a:ext cx="4919208" cy="764276"/>
              <a:chOff x="7206017" y="1537836"/>
              <a:chExt cx="4919208" cy="764276"/>
            </a:xfrm>
          </p:grpSpPr>
          <p:sp>
            <p:nvSpPr>
              <p:cNvPr id="19" name="Rectangle 18">
                <a:extLst>
                  <a:ext uri="{FF2B5EF4-FFF2-40B4-BE49-F238E27FC236}">
                    <a16:creationId xmlns:a16="http://schemas.microsoft.com/office/drawing/2014/main" id="{FDFD6CAC-7AC9-4713-84E6-2819C57102DF}"/>
                  </a:ext>
                </a:extLst>
              </p:cNvPr>
              <p:cNvSpPr/>
              <p:nvPr/>
            </p:nvSpPr>
            <p:spPr>
              <a:xfrm>
                <a:off x="8122618" y="1726075"/>
                <a:ext cx="4002607" cy="387798"/>
              </a:xfrm>
              <a:prstGeom prst="rect">
                <a:avLst/>
              </a:prstGeom>
            </p:spPr>
            <p:txBody>
              <a:bodyPr wrap="square" lIns="0" tIns="0" rIns="0" bIns="0" anchor="ctr" anchorCtr="0">
                <a:spAutoFit/>
              </a:bodyPr>
              <a:lstStyle/>
              <a:p>
                <a:pPr marL="0" marR="0" lvl="0" indent="0" algn="l" defTabSz="914049" rtl="0"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Segoe UI Semilight" panose="020B0402040204020203" pitchFamily="34" charset="0"/>
                  </a:rPr>
                  <a:t>Commercial OS for IoT devices </a:t>
                </a:r>
                <a:br>
                  <a:rPr kumimoji="0" lang="en-US" sz="1400" b="0" i="0" u="none" strike="noStrike" kern="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Segoe UI Semilight" panose="020B0402040204020203" pitchFamily="34" charset="0"/>
                  </a:rPr>
                </a:br>
                <a:r>
                  <a:rPr kumimoji="0" lang="en-US" sz="1400" b="0" i="0" u="none" strike="noStrike" kern="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Segoe UI Semilight" panose="020B0402040204020203" pitchFamily="34" charset="0"/>
                  </a:rPr>
                  <a:t>and a modern user experience</a:t>
                </a:r>
              </a:p>
            </p:txBody>
          </p:sp>
          <p:grpSp>
            <p:nvGrpSpPr>
              <p:cNvPr id="20" name="Group 19">
                <a:extLst>
                  <a:ext uri="{FF2B5EF4-FFF2-40B4-BE49-F238E27FC236}">
                    <a16:creationId xmlns:a16="http://schemas.microsoft.com/office/drawing/2014/main" id="{7E29A8EF-93EA-4E4E-85B6-AD9909831120}"/>
                  </a:ext>
                </a:extLst>
              </p:cNvPr>
              <p:cNvGrpSpPr/>
              <p:nvPr/>
            </p:nvGrpSpPr>
            <p:grpSpPr>
              <a:xfrm>
                <a:off x="7206017" y="1537836"/>
                <a:ext cx="764276" cy="764276"/>
                <a:chOff x="7165074" y="1496893"/>
                <a:chExt cx="846162" cy="846162"/>
              </a:xfrm>
            </p:grpSpPr>
            <p:sp>
              <p:nvSpPr>
                <p:cNvPr id="21" name="Oval 20">
                  <a:extLst>
                    <a:ext uri="{FF2B5EF4-FFF2-40B4-BE49-F238E27FC236}">
                      <a16:creationId xmlns:a16="http://schemas.microsoft.com/office/drawing/2014/main" id="{D124C4EB-4B7E-4CE1-8EC4-5F5F8CB75C68}"/>
                    </a:ext>
                  </a:extLst>
                </p:cNvPr>
                <p:cNvSpPr/>
                <p:nvPr/>
              </p:nvSpPr>
              <p:spPr bwMode="auto">
                <a:xfrm>
                  <a:off x="7165074" y="1496893"/>
                  <a:ext cx="846162" cy="846162"/>
                </a:xfrm>
                <a:prstGeom prst="ellipse">
                  <a:avLst/>
                </a:prstGeom>
                <a:solidFill>
                  <a:srgbClr val="0078D4"/>
                </a:solidFill>
                <a:ln w="10795" cap="flat" cmpd="sng" algn="ctr">
                  <a:noFill/>
                  <a:prstDash val="solid"/>
                </a:ln>
                <a:effectLst>
                  <a:outerShdw blurRad="254000" dist="50800" dir="2700000" sx="101000" sy="101000" algn="tl" rotWithShape="0">
                    <a:prstClr val="black">
                      <a:alpha val="3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1250">
                          <a:srgbClr val="000000"/>
                        </a:gs>
                        <a:gs pos="100000">
                          <a:srgbClr val="000000"/>
                        </a:gs>
                      </a:gsLst>
                      <a:lin ang="5400000" scaled="0"/>
                    </a:gradFill>
                    <a:effectLst/>
                    <a:uLnTx/>
                    <a:uFillTx/>
                    <a:latin typeface="Segoe UI Semilight"/>
                    <a:ea typeface="+mn-ea"/>
                    <a:cs typeface="+mn-cs"/>
                  </a:endParaRPr>
                </a:p>
              </p:txBody>
            </p:sp>
            <p:sp>
              <p:nvSpPr>
                <p:cNvPr id="22" name="Mixed Reality" title="Icon of a mixed reality headset">
                  <a:extLst>
                    <a:ext uri="{FF2B5EF4-FFF2-40B4-BE49-F238E27FC236}">
                      <a16:creationId xmlns:a16="http://schemas.microsoft.com/office/drawing/2014/main" id="{C6BC9495-9A70-45DE-9103-04D21A64FE72}"/>
                    </a:ext>
                  </a:extLst>
                </p:cNvPr>
                <p:cNvSpPr>
                  <a:spLocks noChangeAspect="1" noEditPoints="1"/>
                </p:cNvSpPr>
                <p:nvPr/>
              </p:nvSpPr>
              <p:spPr bwMode="auto">
                <a:xfrm>
                  <a:off x="7387346" y="1737094"/>
                  <a:ext cx="401619" cy="365760"/>
                </a:xfrm>
                <a:custGeom>
                  <a:avLst/>
                  <a:gdLst>
                    <a:gd name="T0" fmla="*/ 174 w 348"/>
                    <a:gd name="T1" fmla="*/ 0 h 316"/>
                    <a:gd name="T2" fmla="*/ 330 w 348"/>
                    <a:gd name="T3" fmla="*/ 19 h 316"/>
                    <a:gd name="T4" fmla="*/ 342 w 348"/>
                    <a:gd name="T5" fmla="*/ 26 h 316"/>
                    <a:gd name="T6" fmla="*/ 348 w 348"/>
                    <a:gd name="T7" fmla="*/ 37 h 316"/>
                    <a:gd name="T8" fmla="*/ 348 w 348"/>
                    <a:gd name="T9" fmla="*/ 76 h 316"/>
                    <a:gd name="T10" fmla="*/ 347 w 348"/>
                    <a:gd name="T11" fmla="*/ 87 h 316"/>
                    <a:gd name="T12" fmla="*/ 319 w 348"/>
                    <a:gd name="T13" fmla="*/ 151 h 316"/>
                    <a:gd name="T14" fmla="*/ 251 w 348"/>
                    <a:gd name="T15" fmla="*/ 180 h 316"/>
                    <a:gd name="T16" fmla="*/ 237 w 348"/>
                    <a:gd name="T17" fmla="*/ 180 h 316"/>
                    <a:gd name="T18" fmla="*/ 222 w 348"/>
                    <a:gd name="T19" fmla="*/ 175 h 316"/>
                    <a:gd name="T20" fmla="*/ 199 w 348"/>
                    <a:gd name="T21" fmla="*/ 156 h 316"/>
                    <a:gd name="T22" fmla="*/ 174 w 348"/>
                    <a:gd name="T23" fmla="*/ 146 h 316"/>
                    <a:gd name="T24" fmla="*/ 174 w 348"/>
                    <a:gd name="T25" fmla="*/ 146 h 316"/>
                    <a:gd name="T26" fmla="*/ 149 w 348"/>
                    <a:gd name="T27" fmla="*/ 156 h 316"/>
                    <a:gd name="T28" fmla="*/ 126 w 348"/>
                    <a:gd name="T29" fmla="*/ 175 h 316"/>
                    <a:gd name="T30" fmla="*/ 111 w 348"/>
                    <a:gd name="T31" fmla="*/ 180 h 316"/>
                    <a:gd name="T32" fmla="*/ 97 w 348"/>
                    <a:gd name="T33" fmla="*/ 180 h 316"/>
                    <a:gd name="T34" fmla="*/ 29 w 348"/>
                    <a:gd name="T35" fmla="*/ 151 h 316"/>
                    <a:gd name="T36" fmla="*/ 1 w 348"/>
                    <a:gd name="T37" fmla="*/ 87 h 316"/>
                    <a:gd name="T38" fmla="*/ 0 w 348"/>
                    <a:gd name="T39" fmla="*/ 76 h 316"/>
                    <a:gd name="T40" fmla="*/ 0 w 348"/>
                    <a:gd name="T41" fmla="*/ 37 h 316"/>
                    <a:gd name="T42" fmla="*/ 6 w 348"/>
                    <a:gd name="T43" fmla="*/ 26 h 316"/>
                    <a:gd name="T44" fmla="*/ 18 w 348"/>
                    <a:gd name="T45" fmla="*/ 19 h 316"/>
                    <a:gd name="T46" fmla="*/ 174 w 348"/>
                    <a:gd name="T47" fmla="*/ 0 h 316"/>
                    <a:gd name="T48" fmla="*/ 191 w 348"/>
                    <a:gd name="T49" fmla="*/ 48 h 316"/>
                    <a:gd name="T50" fmla="*/ 157 w 348"/>
                    <a:gd name="T51" fmla="*/ 48 h 316"/>
                    <a:gd name="T52" fmla="*/ 79 w 348"/>
                    <a:gd name="T53" fmla="*/ 264 h 316"/>
                    <a:gd name="T54" fmla="*/ 174 w 348"/>
                    <a:gd name="T55" fmla="*/ 316 h 316"/>
                    <a:gd name="T56" fmla="*/ 269 w 348"/>
                    <a:gd name="T57" fmla="*/ 264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8" h="316">
                      <a:moveTo>
                        <a:pt x="174" y="0"/>
                      </a:moveTo>
                      <a:cubicBezTo>
                        <a:pt x="245" y="0"/>
                        <a:pt x="299" y="7"/>
                        <a:pt x="330" y="19"/>
                      </a:cubicBezTo>
                      <a:cubicBezTo>
                        <a:pt x="334" y="21"/>
                        <a:pt x="338" y="23"/>
                        <a:pt x="342" y="26"/>
                      </a:cubicBezTo>
                      <a:cubicBezTo>
                        <a:pt x="342" y="26"/>
                        <a:pt x="348" y="31"/>
                        <a:pt x="348" y="37"/>
                      </a:cubicBezTo>
                      <a:cubicBezTo>
                        <a:pt x="348" y="76"/>
                        <a:pt x="348" y="76"/>
                        <a:pt x="348" y="76"/>
                      </a:cubicBezTo>
                      <a:cubicBezTo>
                        <a:pt x="347" y="87"/>
                        <a:pt x="347" y="87"/>
                        <a:pt x="347" y="87"/>
                      </a:cubicBezTo>
                      <a:cubicBezTo>
                        <a:pt x="347" y="111"/>
                        <a:pt x="337" y="134"/>
                        <a:pt x="319" y="151"/>
                      </a:cubicBezTo>
                      <a:cubicBezTo>
                        <a:pt x="301" y="170"/>
                        <a:pt x="277" y="180"/>
                        <a:pt x="251" y="180"/>
                      </a:cubicBezTo>
                      <a:cubicBezTo>
                        <a:pt x="237" y="180"/>
                        <a:pt x="237" y="180"/>
                        <a:pt x="237" y="180"/>
                      </a:cubicBezTo>
                      <a:cubicBezTo>
                        <a:pt x="231" y="180"/>
                        <a:pt x="226" y="178"/>
                        <a:pt x="222" y="175"/>
                      </a:cubicBezTo>
                      <a:cubicBezTo>
                        <a:pt x="199" y="156"/>
                        <a:pt x="199" y="156"/>
                        <a:pt x="199" y="156"/>
                      </a:cubicBezTo>
                      <a:cubicBezTo>
                        <a:pt x="192" y="149"/>
                        <a:pt x="183" y="146"/>
                        <a:pt x="174" y="146"/>
                      </a:cubicBezTo>
                      <a:cubicBezTo>
                        <a:pt x="174" y="146"/>
                        <a:pt x="174" y="146"/>
                        <a:pt x="174" y="146"/>
                      </a:cubicBezTo>
                      <a:cubicBezTo>
                        <a:pt x="165" y="146"/>
                        <a:pt x="156" y="149"/>
                        <a:pt x="149" y="156"/>
                      </a:cubicBezTo>
                      <a:cubicBezTo>
                        <a:pt x="126" y="175"/>
                        <a:pt x="126" y="175"/>
                        <a:pt x="126" y="175"/>
                      </a:cubicBezTo>
                      <a:cubicBezTo>
                        <a:pt x="122" y="178"/>
                        <a:pt x="117" y="180"/>
                        <a:pt x="111" y="180"/>
                      </a:cubicBezTo>
                      <a:cubicBezTo>
                        <a:pt x="97" y="180"/>
                        <a:pt x="97" y="180"/>
                        <a:pt x="97" y="180"/>
                      </a:cubicBezTo>
                      <a:cubicBezTo>
                        <a:pt x="71" y="180"/>
                        <a:pt x="47" y="170"/>
                        <a:pt x="29" y="151"/>
                      </a:cubicBezTo>
                      <a:cubicBezTo>
                        <a:pt x="11" y="134"/>
                        <a:pt x="1" y="111"/>
                        <a:pt x="1" y="87"/>
                      </a:cubicBezTo>
                      <a:cubicBezTo>
                        <a:pt x="0" y="76"/>
                        <a:pt x="0" y="76"/>
                        <a:pt x="0" y="76"/>
                      </a:cubicBezTo>
                      <a:cubicBezTo>
                        <a:pt x="0" y="37"/>
                        <a:pt x="0" y="37"/>
                        <a:pt x="0" y="37"/>
                      </a:cubicBezTo>
                      <a:cubicBezTo>
                        <a:pt x="0" y="31"/>
                        <a:pt x="6" y="26"/>
                        <a:pt x="6" y="26"/>
                      </a:cubicBezTo>
                      <a:cubicBezTo>
                        <a:pt x="10" y="23"/>
                        <a:pt x="14" y="21"/>
                        <a:pt x="18" y="19"/>
                      </a:cubicBezTo>
                      <a:cubicBezTo>
                        <a:pt x="49" y="7"/>
                        <a:pt x="103" y="0"/>
                        <a:pt x="174" y="0"/>
                      </a:cubicBezTo>
                      <a:close/>
                      <a:moveTo>
                        <a:pt x="191" y="48"/>
                      </a:moveTo>
                      <a:cubicBezTo>
                        <a:pt x="157" y="48"/>
                        <a:pt x="157" y="48"/>
                        <a:pt x="157" y="48"/>
                      </a:cubicBezTo>
                      <a:moveTo>
                        <a:pt x="79" y="264"/>
                      </a:moveTo>
                      <a:cubicBezTo>
                        <a:pt x="99" y="295"/>
                        <a:pt x="134" y="316"/>
                        <a:pt x="174" y="316"/>
                      </a:cubicBezTo>
                      <a:cubicBezTo>
                        <a:pt x="214" y="316"/>
                        <a:pt x="249" y="295"/>
                        <a:pt x="269" y="264"/>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mn-cs"/>
                  </a:endParaRPr>
                </a:p>
              </p:txBody>
            </p:sp>
          </p:grpSp>
        </p:grpSp>
        <p:cxnSp>
          <p:nvCxnSpPr>
            <p:cNvPr id="18" name="Straight Connector 17">
              <a:extLst>
                <a:ext uri="{FF2B5EF4-FFF2-40B4-BE49-F238E27FC236}">
                  <a16:creationId xmlns:a16="http://schemas.microsoft.com/office/drawing/2014/main" id="{3FA2D794-1F2A-421A-8E51-0DAC4098F4FD}"/>
                </a:ext>
              </a:extLst>
            </p:cNvPr>
            <p:cNvCxnSpPr>
              <a:cxnSpLocks/>
            </p:cNvCxnSpPr>
            <p:nvPr/>
          </p:nvCxnSpPr>
          <p:spPr>
            <a:xfrm>
              <a:off x="7165074" y="2445872"/>
              <a:ext cx="4553682" cy="0"/>
            </a:xfrm>
            <a:prstGeom prst="line">
              <a:avLst/>
            </a:prstGeom>
            <a:noFill/>
            <a:ln w="9525" cap="flat" cmpd="sng" algn="ctr">
              <a:solidFill>
                <a:srgbClr val="0078D7"/>
              </a:solidFill>
              <a:prstDash val="solid"/>
              <a:headEnd type="none"/>
              <a:tailEnd type="none"/>
            </a:ln>
            <a:effectLst/>
          </p:spPr>
        </p:cxnSp>
      </p:grpSp>
      <p:grpSp>
        <p:nvGrpSpPr>
          <p:cNvPr id="23" name="Group 22">
            <a:extLst>
              <a:ext uri="{FF2B5EF4-FFF2-40B4-BE49-F238E27FC236}">
                <a16:creationId xmlns:a16="http://schemas.microsoft.com/office/drawing/2014/main" id="{18777195-946B-4836-8EC6-E1CCAAC01C08}"/>
              </a:ext>
            </a:extLst>
          </p:cNvPr>
          <p:cNvGrpSpPr/>
          <p:nvPr/>
        </p:nvGrpSpPr>
        <p:grpSpPr>
          <a:xfrm>
            <a:off x="6885729" y="2521370"/>
            <a:ext cx="4833251" cy="908036"/>
            <a:chOff x="7165074" y="2589632"/>
            <a:chExt cx="4833251" cy="908036"/>
          </a:xfrm>
        </p:grpSpPr>
        <p:grpSp>
          <p:nvGrpSpPr>
            <p:cNvPr id="24" name="Group 23">
              <a:extLst>
                <a:ext uri="{FF2B5EF4-FFF2-40B4-BE49-F238E27FC236}">
                  <a16:creationId xmlns:a16="http://schemas.microsoft.com/office/drawing/2014/main" id="{765C5843-F0DB-418C-84F5-887A921F8955}"/>
                </a:ext>
              </a:extLst>
            </p:cNvPr>
            <p:cNvGrpSpPr/>
            <p:nvPr/>
          </p:nvGrpSpPr>
          <p:grpSpPr>
            <a:xfrm>
              <a:off x="7204107" y="2589632"/>
              <a:ext cx="4794218" cy="764276"/>
              <a:chOff x="7204107" y="2589632"/>
              <a:chExt cx="4794218" cy="764276"/>
            </a:xfrm>
          </p:grpSpPr>
          <p:sp>
            <p:nvSpPr>
              <p:cNvPr id="26" name="Rectangle 25">
                <a:extLst>
                  <a:ext uri="{FF2B5EF4-FFF2-40B4-BE49-F238E27FC236}">
                    <a16:creationId xmlns:a16="http://schemas.microsoft.com/office/drawing/2014/main" id="{DB3AA52B-B4AE-455B-A54C-8CA732D09C78}"/>
                  </a:ext>
                </a:extLst>
              </p:cNvPr>
              <p:cNvSpPr/>
              <p:nvPr/>
            </p:nvSpPr>
            <p:spPr>
              <a:xfrm>
                <a:off x="8122618" y="2756327"/>
                <a:ext cx="3875707" cy="430887"/>
              </a:xfrm>
              <a:prstGeom prst="rect">
                <a:avLst/>
              </a:prstGeom>
            </p:spPr>
            <p:txBody>
              <a:bodyPr wrap="square" lIns="0" tIns="0" rIns="0" bIns="0" anchor="ctr" anchorCtr="0">
                <a:spAutoFit/>
              </a:bodyPr>
              <a:lstStyle/>
              <a:p>
                <a:pPr marL="0" marR="0" lvl="0" indent="0" algn="l" defTabSz="931933" rtl="0" eaLnBrk="1" fontAlgn="auto" latinLnBrk="0" hangingPunct="1">
                  <a:lnSpc>
                    <a:spcPct val="100000"/>
                  </a:lnSpc>
                  <a:spcBef>
                    <a:spcPts val="1836"/>
                  </a:spcBef>
                  <a:spcAft>
                    <a:spcPts val="0"/>
                  </a:spcAft>
                  <a:buClrTx/>
                  <a:buSzTx/>
                  <a:buFontTx/>
                  <a:buNone/>
                  <a:tabLst/>
                  <a:defRPr/>
                </a:pPr>
                <a:r>
                  <a:rPr kumimoji="0" lang="en-US" sz="1400" b="0" i="0" u="none" strike="noStrike" kern="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Segoe UI Semilight" panose="020B0402040204020203" pitchFamily="34" charset="0"/>
                  </a:rPr>
                  <a:t>Supports the languages and </a:t>
                </a:r>
                <a:br>
                  <a:rPr kumimoji="0" lang="en-US" sz="1400" b="0" i="0" u="none" strike="noStrike" kern="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Segoe UI Semilight" panose="020B0402040204020203" pitchFamily="34" charset="0"/>
                  </a:rPr>
                </a:br>
                <a:r>
                  <a:rPr kumimoji="0" lang="en-US" sz="1400" b="0" i="0" u="none" strike="noStrike" kern="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Segoe UI Semilight" panose="020B0402040204020203" pitchFamily="34" charset="0"/>
                  </a:rPr>
                  <a:t>frameworks you already know</a:t>
                </a:r>
              </a:p>
            </p:txBody>
          </p:sp>
          <p:grpSp>
            <p:nvGrpSpPr>
              <p:cNvPr id="27" name="Group 26">
                <a:extLst>
                  <a:ext uri="{FF2B5EF4-FFF2-40B4-BE49-F238E27FC236}">
                    <a16:creationId xmlns:a16="http://schemas.microsoft.com/office/drawing/2014/main" id="{2B7254FB-5B61-4CFE-BE1C-C6592DC4550C}"/>
                  </a:ext>
                </a:extLst>
              </p:cNvPr>
              <p:cNvGrpSpPr/>
              <p:nvPr/>
            </p:nvGrpSpPr>
            <p:grpSpPr>
              <a:xfrm>
                <a:off x="7204107" y="2589632"/>
                <a:ext cx="768096" cy="764276"/>
                <a:chOff x="7165528" y="2747519"/>
                <a:chExt cx="901021" cy="846162"/>
              </a:xfrm>
            </p:grpSpPr>
            <p:sp>
              <p:nvSpPr>
                <p:cNvPr id="28" name="Oval 27">
                  <a:extLst>
                    <a:ext uri="{FF2B5EF4-FFF2-40B4-BE49-F238E27FC236}">
                      <a16:creationId xmlns:a16="http://schemas.microsoft.com/office/drawing/2014/main" id="{69B4076D-4ABE-4B90-9205-E99970DC129E}"/>
                    </a:ext>
                  </a:extLst>
                </p:cNvPr>
                <p:cNvSpPr/>
                <p:nvPr/>
              </p:nvSpPr>
              <p:spPr bwMode="auto">
                <a:xfrm>
                  <a:off x="7165528" y="2747519"/>
                  <a:ext cx="901021" cy="846162"/>
                </a:xfrm>
                <a:prstGeom prst="ellipse">
                  <a:avLst/>
                </a:prstGeom>
                <a:solidFill>
                  <a:srgbClr val="0078D4"/>
                </a:solidFill>
                <a:ln w="10795" cap="flat" cmpd="sng" algn="ctr">
                  <a:noFill/>
                  <a:prstDash val="solid"/>
                </a:ln>
                <a:effectLst>
                  <a:outerShdw blurRad="254000" dist="50800" dir="2700000" sx="101000" sy="101000" algn="tl" rotWithShape="0">
                    <a:prstClr val="black">
                      <a:alpha val="3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1250">
                          <a:srgbClr val="000000"/>
                        </a:gs>
                        <a:gs pos="100000">
                          <a:srgbClr val="000000"/>
                        </a:gs>
                      </a:gsLst>
                      <a:lin ang="5400000" scaled="0"/>
                    </a:gradFill>
                    <a:effectLst/>
                    <a:uLnTx/>
                    <a:uFillTx/>
                    <a:latin typeface="Segoe UI Semilight"/>
                    <a:ea typeface="+mn-ea"/>
                    <a:cs typeface="+mn-cs"/>
                  </a:endParaRPr>
                </a:p>
              </p:txBody>
            </p:sp>
            <p:sp>
              <p:nvSpPr>
                <p:cNvPr id="29" name="people_23" title="Icon of a person with a chat bubble above them">
                  <a:extLst>
                    <a:ext uri="{FF2B5EF4-FFF2-40B4-BE49-F238E27FC236}">
                      <a16:creationId xmlns:a16="http://schemas.microsoft.com/office/drawing/2014/main" id="{465CD8AF-D616-467B-AB0A-BA0434BD60B6}"/>
                    </a:ext>
                  </a:extLst>
                </p:cNvPr>
                <p:cNvSpPr>
                  <a:spLocks noChangeAspect="1" noEditPoints="1"/>
                </p:cNvSpPr>
                <p:nvPr/>
              </p:nvSpPr>
              <p:spPr bwMode="auto">
                <a:xfrm>
                  <a:off x="7403319" y="2987720"/>
                  <a:ext cx="369672" cy="365760"/>
                </a:xfrm>
                <a:custGeom>
                  <a:avLst/>
                  <a:gdLst>
                    <a:gd name="T0" fmla="*/ 75 w 275"/>
                    <a:gd name="T1" fmla="*/ 34 h 273"/>
                    <a:gd name="T2" fmla="*/ 75 w 275"/>
                    <a:gd name="T3" fmla="*/ 0 h 273"/>
                    <a:gd name="T4" fmla="*/ 275 w 275"/>
                    <a:gd name="T5" fmla="*/ 0 h 273"/>
                    <a:gd name="T6" fmla="*/ 275 w 275"/>
                    <a:gd name="T7" fmla="*/ 125 h 273"/>
                    <a:gd name="T8" fmla="*/ 247 w 275"/>
                    <a:gd name="T9" fmla="*/ 125 h 273"/>
                    <a:gd name="T10" fmla="*/ 203 w 275"/>
                    <a:gd name="T11" fmla="*/ 170 h 273"/>
                    <a:gd name="T12" fmla="*/ 203 w 275"/>
                    <a:gd name="T13" fmla="*/ 127 h 273"/>
                    <a:gd name="T14" fmla="*/ 181 w 275"/>
                    <a:gd name="T15" fmla="*/ 127 h 273"/>
                    <a:gd name="T16" fmla="*/ 92 w 275"/>
                    <a:gd name="T17" fmla="*/ 71 h 273"/>
                    <a:gd name="T18" fmla="*/ 38 w 275"/>
                    <a:gd name="T19" fmla="*/ 126 h 273"/>
                    <a:gd name="T20" fmla="*/ 92 w 275"/>
                    <a:gd name="T21" fmla="*/ 181 h 273"/>
                    <a:gd name="T22" fmla="*/ 147 w 275"/>
                    <a:gd name="T23" fmla="*/ 126 h 273"/>
                    <a:gd name="T24" fmla="*/ 92 w 275"/>
                    <a:gd name="T25" fmla="*/ 71 h 273"/>
                    <a:gd name="T26" fmla="*/ 185 w 275"/>
                    <a:gd name="T27" fmla="*/ 273 h 273"/>
                    <a:gd name="T28" fmla="*/ 92 w 275"/>
                    <a:gd name="T29" fmla="*/ 181 h 273"/>
                    <a:gd name="T30" fmla="*/ 0 w 275"/>
                    <a:gd name="T31" fmla="*/ 273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5" h="273">
                      <a:moveTo>
                        <a:pt x="75" y="34"/>
                      </a:moveTo>
                      <a:cubicBezTo>
                        <a:pt x="75" y="0"/>
                        <a:pt x="75" y="0"/>
                        <a:pt x="75" y="0"/>
                      </a:cubicBezTo>
                      <a:cubicBezTo>
                        <a:pt x="275" y="0"/>
                        <a:pt x="275" y="0"/>
                        <a:pt x="275" y="0"/>
                      </a:cubicBezTo>
                      <a:cubicBezTo>
                        <a:pt x="275" y="125"/>
                        <a:pt x="275" y="125"/>
                        <a:pt x="275" y="125"/>
                      </a:cubicBezTo>
                      <a:cubicBezTo>
                        <a:pt x="247" y="125"/>
                        <a:pt x="247" y="125"/>
                        <a:pt x="247" y="125"/>
                      </a:cubicBezTo>
                      <a:cubicBezTo>
                        <a:pt x="203" y="170"/>
                        <a:pt x="203" y="170"/>
                        <a:pt x="203" y="170"/>
                      </a:cubicBezTo>
                      <a:cubicBezTo>
                        <a:pt x="203" y="127"/>
                        <a:pt x="203" y="127"/>
                        <a:pt x="203" y="127"/>
                      </a:cubicBezTo>
                      <a:cubicBezTo>
                        <a:pt x="181" y="127"/>
                        <a:pt x="181" y="127"/>
                        <a:pt x="181" y="127"/>
                      </a:cubicBezTo>
                      <a:moveTo>
                        <a:pt x="92" y="71"/>
                      </a:moveTo>
                      <a:cubicBezTo>
                        <a:pt x="62" y="71"/>
                        <a:pt x="38" y="96"/>
                        <a:pt x="38" y="126"/>
                      </a:cubicBezTo>
                      <a:cubicBezTo>
                        <a:pt x="38" y="156"/>
                        <a:pt x="62" y="181"/>
                        <a:pt x="92" y="181"/>
                      </a:cubicBezTo>
                      <a:cubicBezTo>
                        <a:pt x="123" y="181"/>
                        <a:pt x="147" y="156"/>
                        <a:pt x="147" y="126"/>
                      </a:cubicBezTo>
                      <a:cubicBezTo>
                        <a:pt x="147" y="96"/>
                        <a:pt x="123" y="71"/>
                        <a:pt x="92" y="71"/>
                      </a:cubicBezTo>
                      <a:close/>
                      <a:moveTo>
                        <a:pt x="185" y="273"/>
                      </a:moveTo>
                      <a:cubicBezTo>
                        <a:pt x="185" y="222"/>
                        <a:pt x="144" y="181"/>
                        <a:pt x="92" y="181"/>
                      </a:cubicBezTo>
                      <a:cubicBezTo>
                        <a:pt x="41" y="181"/>
                        <a:pt x="0" y="222"/>
                        <a:pt x="0" y="273"/>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mn-cs"/>
                  </a:endParaRPr>
                </a:p>
              </p:txBody>
            </p:sp>
          </p:grpSp>
        </p:grpSp>
        <p:cxnSp>
          <p:nvCxnSpPr>
            <p:cNvPr id="25" name="Straight Connector 24">
              <a:extLst>
                <a:ext uri="{FF2B5EF4-FFF2-40B4-BE49-F238E27FC236}">
                  <a16:creationId xmlns:a16="http://schemas.microsoft.com/office/drawing/2014/main" id="{DCDEE403-30C4-43AA-B038-1C85A4B9AF34}"/>
                </a:ext>
              </a:extLst>
            </p:cNvPr>
            <p:cNvCxnSpPr>
              <a:cxnSpLocks/>
            </p:cNvCxnSpPr>
            <p:nvPr/>
          </p:nvCxnSpPr>
          <p:spPr>
            <a:xfrm>
              <a:off x="7165074" y="3497668"/>
              <a:ext cx="4553682" cy="0"/>
            </a:xfrm>
            <a:prstGeom prst="line">
              <a:avLst/>
            </a:prstGeom>
            <a:noFill/>
            <a:ln w="9525" cap="flat" cmpd="sng" algn="ctr">
              <a:solidFill>
                <a:srgbClr val="0078D7"/>
              </a:solidFill>
              <a:prstDash val="solid"/>
              <a:headEnd type="none"/>
              <a:tailEnd type="none"/>
            </a:ln>
            <a:effectLst/>
          </p:spPr>
        </p:cxnSp>
      </p:grpSp>
      <p:grpSp>
        <p:nvGrpSpPr>
          <p:cNvPr id="30" name="Group 29">
            <a:extLst>
              <a:ext uri="{FF2B5EF4-FFF2-40B4-BE49-F238E27FC236}">
                <a16:creationId xmlns:a16="http://schemas.microsoft.com/office/drawing/2014/main" id="{82A22A54-8A7A-4CD5-8F3A-64D35E72886E}"/>
              </a:ext>
            </a:extLst>
          </p:cNvPr>
          <p:cNvGrpSpPr/>
          <p:nvPr/>
        </p:nvGrpSpPr>
        <p:grpSpPr>
          <a:xfrm>
            <a:off x="6885728" y="3573166"/>
            <a:ext cx="4553682" cy="908036"/>
            <a:chOff x="7165074" y="3641428"/>
            <a:chExt cx="4553682" cy="908036"/>
          </a:xfrm>
        </p:grpSpPr>
        <p:grpSp>
          <p:nvGrpSpPr>
            <p:cNvPr id="31" name="Group 30">
              <a:extLst>
                <a:ext uri="{FF2B5EF4-FFF2-40B4-BE49-F238E27FC236}">
                  <a16:creationId xmlns:a16="http://schemas.microsoft.com/office/drawing/2014/main" id="{2F0F60DA-0246-4209-8A41-078480F58281}"/>
                </a:ext>
              </a:extLst>
            </p:cNvPr>
            <p:cNvGrpSpPr/>
            <p:nvPr/>
          </p:nvGrpSpPr>
          <p:grpSpPr>
            <a:xfrm>
              <a:off x="7206017" y="3641428"/>
              <a:ext cx="4221994" cy="764276"/>
              <a:chOff x="7206017" y="3641428"/>
              <a:chExt cx="4221994" cy="764276"/>
            </a:xfrm>
          </p:grpSpPr>
          <p:sp>
            <p:nvSpPr>
              <p:cNvPr id="33" name="Rectangle 32">
                <a:extLst>
                  <a:ext uri="{FF2B5EF4-FFF2-40B4-BE49-F238E27FC236}">
                    <a16:creationId xmlns:a16="http://schemas.microsoft.com/office/drawing/2014/main" id="{61AC93A1-43E2-46BF-AF4F-5809B2E912EE}"/>
                  </a:ext>
                </a:extLst>
              </p:cNvPr>
              <p:cNvSpPr/>
              <p:nvPr/>
            </p:nvSpPr>
            <p:spPr>
              <a:xfrm>
                <a:off x="8122618" y="3808123"/>
                <a:ext cx="3305393" cy="430887"/>
              </a:xfrm>
              <a:prstGeom prst="rect">
                <a:avLst/>
              </a:prstGeom>
            </p:spPr>
            <p:txBody>
              <a:bodyPr wrap="square" lIns="0" tIns="0" rIns="0" bIns="0" anchor="ctr" anchorCtr="0">
                <a:spAutoFit/>
              </a:bodyPr>
              <a:lstStyle/>
              <a:p>
                <a:pPr marL="0" marR="0" lvl="0" indent="0" algn="l" defTabSz="932688"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Segoe UI Semilight" panose="020B0402040204020203" pitchFamily="34" charset="0"/>
                  </a:rPr>
                  <a:t>Trusted platform for security and servicing of for cloud-connected devices</a:t>
                </a:r>
              </a:p>
            </p:txBody>
          </p:sp>
          <p:grpSp>
            <p:nvGrpSpPr>
              <p:cNvPr id="34" name="Group 33">
                <a:extLst>
                  <a:ext uri="{FF2B5EF4-FFF2-40B4-BE49-F238E27FC236}">
                    <a16:creationId xmlns:a16="http://schemas.microsoft.com/office/drawing/2014/main" id="{786400A6-89B2-4EA8-A0D9-5077978BDC82}"/>
                  </a:ext>
                </a:extLst>
              </p:cNvPr>
              <p:cNvGrpSpPr/>
              <p:nvPr/>
            </p:nvGrpSpPr>
            <p:grpSpPr>
              <a:xfrm>
                <a:off x="7206017" y="3641428"/>
                <a:ext cx="764276" cy="764276"/>
                <a:chOff x="7165074" y="3614392"/>
                <a:chExt cx="846162" cy="846162"/>
              </a:xfrm>
            </p:grpSpPr>
            <p:sp>
              <p:nvSpPr>
                <p:cNvPr id="35" name="Oval 34">
                  <a:extLst>
                    <a:ext uri="{FF2B5EF4-FFF2-40B4-BE49-F238E27FC236}">
                      <a16:creationId xmlns:a16="http://schemas.microsoft.com/office/drawing/2014/main" id="{2BE6CF22-C50A-4251-B7EB-0D7912EBE5AF}"/>
                    </a:ext>
                  </a:extLst>
                </p:cNvPr>
                <p:cNvSpPr/>
                <p:nvPr/>
              </p:nvSpPr>
              <p:spPr bwMode="auto">
                <a:xfrm>
                  <a:off x="7165074" y="3614392"/>
                  <a:ext cx="846162" cy="846162"/>
                </a:xfrm>
                <a:prstGeom prst="ellipse">
                  <a:avLst/>
                </a:prstGeom>
                <a:solidFill>
                  <a:srgbClr val="0078D4"/>
                </a:solidFill>
                <a:ln w="10795" cap="flat" cmpd="sng" algn="ctr">
                  <a:noFill/>
                  <a:prstDash val="solid"/>
                </a:ln>
                <a:effectLst>
                  <a:outerShdw blurRad="254000" dist="50800" dir="2700000" sx="101000" sy="101000" algn="tl" rotWithShape="0">
                    <a:prstClr val="black">
                      <a:alpha val="3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1250">
                          <a:srgbClr val="000000"/>
                        </a:gs>
                        <a:gs pos="100000">
                          <a:srgbClr val="000000"/>
                        </a:gs>
                      </a:gsLst>
                      <a:lin ang="5400000" scaled="0"/>
                    </a:gradFill>
                    <a:effectLst/>
                    <a:uLnTx/>
                    <a:uFillTx/>
                    <a:latin typeface="Segoe UI Semilight"/>
                    <a:ea typeface="+mn-ea"/>
                    <a:cs typeface="+mn-cs"/>
                  </a:endParaRPr>
                </a:p>
              </p:txBody>
            </p:sp>
            <p:sp>
              <p:nvSpPr>
                <p:cNvPr id="36" name="Lock" title="Icon of a padlock">
                  <a:extLst>
                    <a:ext uri="{FF2B5EF4-FFF2-40B4-BE49-F238E27FC236}">
                      <a16:creationId xmlns:a16="http://schemas.microsoft.com/office/drawing/2014/main" id="{1C1134E0-DE3C-4E3D-ADC6-C9A57596EBC2}"/>
                    </a:ext>
                  </a:extLst>
                </p:cNvPr>
                <p:cNvSpPr>
                  <a:spLocks noChangeAspect="1" noEditPoints="1"/>
                </p:cNvSpPr>
                <p:nvPr/>
              </p:nvSpPr>
              <p:spPr bwMode="auto">
                <a:xfrm>
                  <a:off x="7424595" y="3808873"/>
                  <a:ext cx="327121" cy="457200"/>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mn-cs"/>
                  </a:endParaRPr>
                </a:p>
              </p:txBody>
            </p:sp>
          </p:grpSp>
        </p:grpSp>
        <p:cxnSp>
          <p:nvCxnSpPr>
            <p:cNvPr id="32" name="Straight Connector 31">
              <a:extLst>
                <a:ext uri="{FF2B5EF4-FFF2-40B4-BE49-F238E27FC236}">
                  <a16:creationId xmlns:a16="http://schemas.microsoft.com/office/drawing/2014/main" id="{41498789-589C-492D-BAA8-03C283B96797}"/>
                </a:ext>
              </a:extLst>
            </p:cNvPr>
            <p:cNvCxnSpPr>
              <a:cxnSpLocks/>
            </p:cNvCxnSpPr>
            <p:nvPr/>
          </p:nvCxnSpPr>
          <p:spPr>
            <a:xfrm>
              <a:off x="7165074" y="4549464"/>
              <a:ext cx="4553682" cy="0"/>
            </a:xfrm>
            <a:prstGeom prst="line">
              <a:avLst/>
            </a:prstGeom>
            <a:noFill/>
            <a:ln w="9525" cap="flat" cmpd="sng" algn="ctr">
              <a:solidFill>
                <a:srgbClr val="0078D7"/>
              </a:solidFill>
              <a:prstDash val="solid"/>
              <a:headEnd type="none"/>
              <a:tailEnd type="none"/>
            </a:ln>
            <a:effectLst/>
          </p:spPr>
        </p:cxnSp>
      </p:grpSp>
      <p:grpSp>
        <p:nvGrpSpPr>
          <p:cNvPr id="37" name="Group 36">
            <a:extLst>
              <a:ext uri="{FF2B5EF4-FFF2-40B4-BE49-F238E27FC236}">
                <a16:creationId xmlns:a16="http://schemas.microsoft.com/office/drawing/2014/main" id="{D20AECEA-FB68-493A-B125-CDE4D7325AC5}"/>
              </a:ext>
            </a:extLst>
          </p:cNvPr>
          <p:cNvGrpSpPr/>
          <p:nvPr/>
        </p:nvGrpSpPr>
        <p:grpSpPr>
          <a:xfrm>
            <a:off x="6885728" y="4624963"/>
            <a:ext cx="4553712" cy="908037"/>
            <a:chOff x="7165074" y="4693224"/>
            <a:chExt cx="4553712" cy="908037"/>
          </a:xfrm>
        </p:grpSpPr>
        <p:grpSp>
          <p:nvGrpSpPr>
            <p:cNvPr id="38" name="Group 37">
              <a:extLst>
                <a:ext uri="{FF2B5EF4-FFF2-40B4-BE49-F238E27FC236}">
                  <a16:creationId xmlns:a16="http://schemas.microsoft.com/office/drawing/2014/main" id="{A4949629-92E0-4197-8575-7E64DCA4D003}"/>
                </a:ext>
              </a:extLst>
            </p:cNvPr>
            <p:cNvGrpSpPr/>
            <p:nvPr/>
          </p:nvGrpSpPr>
          <p:grpSpPr>
            <a:xfrm>
              <a:off x="7206017" y="4693224"/>
              <a:ext cx="4426002" cy="764276"/>
              <a:chOff x="7206017" y="4693224"/>
              <a:chExt cx="4426002" cy="764276"/>
            </a:xfrm>
          </p:grpSpPr>
          <p:sp>
            <p:nvSpPr>
              <p:cNvPr id="40" name="Rectangle 39">
                <a:extLst>
                  <a:ext uri="{FF2B5EF4-FFF2-40B4-BE49-F238E27FC236}">
                    <a16:creationId xmlns:a16="http://schemas.microsoft.com/office/drawing/2014/main" id="{56E23BA9-73DD-422A-A29E-2C665C6B2254}"/>
                  </a:ext>
                </a:extLst>
              </p:cNvPr>
              <p:cNvSpPr/>
              <p:nvPr/>
            </p:nvSpPr>
            <p:spPr>
              <a:xfrm>
                <a:off x="8122618" y="4967640"/>
                <a:ext cx="3509401" cy="215444"/>
              </a:xfrm>
              <a:prstGeom prst="rect">
                <a:avLst/>
              </a:prstGeom>
            </p:spPr>
            <p:txBody>
              <a:bodyPr wrap="square" lIns="0" tIns="0" rIns="0" bIns="0" anchor="ctr" anchorCtr="0">
                <a:spAutoFit/>
              </a:bodyPr>
              <a:lstStyle/>
              <a:p>
                <a:pPr marL="0" marR="0" lvl="0" indent="0" algn="l" defTabSz="932688"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Segoe UI Semilight" panose="020B0402040204020203" pitchFamily="34" charset="0"/>
                  </a:rPr>
                  <a:t>Bring power and capability to the edge</a:t>
                </a:r>
              </a:p>
            </p:txBody>
          </p:sp>
          <p:grpSp>
            <p:nvGrpSpPr>
              <p:cNvPr id="41" name="Group 40">
                <a:extLst>
                  <a:ext uri="{FF2B5EF4-FFF2-40B4-BE49-F238E27FC236}">
                    <a16:creationId xmlns:a16="http://schemas.microsoft.com/office/drawing/2014/main" id="{1AF5E66A-EDBB-4B0C-B370-18BE34F2946D}"/>
                  </a:ext>
                </a:extLst>
              </p:cNvPr>
              <p:cNvGrpSpPr/>
              <p:nvPr/>
            </p:nvGrpSpPr>
            <p:grpSpPr>
              <a:xfrm>
                <a:off x="7206017" y="4693224"/>
                <a:ext cx="764276" cy="764276"/>
                <a:chOff x="7165074" y="4481265"/>
                <a:chExt cx="846162" cy="846162"/>
              </a:xfrm>
            </p:grpSpPr>
            <p:sp>
              <p:nvSpPr>
                <p:cNvPr id="42" name="Oval 41">
                  <a:extLst>
                    <a:ext uri="{FF2B5EF4-FFF2-40B4-BE49-F238E27FC236}">
                      <a16:creationId xmlns:a16="http://schemas.microsoft.com/office/drawing/2014/main" id="{80016D7E-533E-4566-8321-05D86534D0E8}"/>
                    </a:ext>
                  </a:extLst>
                </p:cNvPr>
                <p:cNvSpPr/>
                <p:nvPr/>
              </p:nvSpPr>
              <p:spPr bwMode="auto">
                <a:xfrm>
                  <a:off x="7165074" y="4481265"/>
                  <a:ext cx="846162" cy="846162"/>
                </a:xfrm>
                <a:prstGeom prst="ellipse">
                  <a:avLst/>
                </a:prstGeom>
                <a:solidFill>
                  <a:srgbClr val="0078D4"/>
                </a:solidFill>
                <a:ln w="10795" cap="flat" cmpd="sng" algn="ctr">
                  <a:noFill/>
                  <a:prstDash val="solid"/>
                </a:ln>
                <a:effectLst>
                  <a:outerShdw blurRad="254000" dist="50800" dir="2700000" sx="101000" sy="101000" algn="tl" rotWithShape="0">
                    <a:prstClr val="black">
                      <a:alpha val="3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1250">
                          <a:srgbClr val="000000"/>
                        </a:gs>
                        <a:gs pos="100000">
                          <a:srgbClr val="000000"/>
                        </a:gs>
                      </a:gsLst>
                      <a:lin ang="5400000" scaled="0"/>
                    </a:gradFill>
                    <a:effectLst/>
                    <a:uLnTx/>
                    <a:uFillTx/>
                    <a:latin typeface="Segoe UI Semilight"/>
                    <a:ea typeface="+mn-ea"/>
                    <a:cs typeface="+mn-cs"/>
                  </a:endParaRPr>
                </a:p>
              </p:txBody>
            </p:sp>
            <p:sp>
              <p:nvSpPr>
                <p:cNvPr id="43" name="Forklift" title="Icon of a forklift carrying boxes">
                  <a:extLst>
                    <a:ext uri="{FF2B5EF4-FFF2-40B4-BE49-F238E27FC236}">
                      <a16:creationId xmlns:a16="http://schemas.microsoft.com/office/drawing/2014/main" id="{CA449D55-05FE-4B2A-8D09-8F2A0DE4D44D}"/>
                    </a:ext>
                  </a:extLst>
                </p:cNvPr>
                <p:cNvSpPr>
                  <a:spLocks noChangeAspect="1" noEditPoints="1"/>
                </p:cNvSpPr>
                <p:nvPr/>
              </p:nvSpPr>
              <p:spPr bwMode="auto">
                <a:xfrm>
                  <a:off x="7346397" y="4680554"/>
                  <a:ext cx="483518" cy="447584"/>
                </a:xfrm>
                <a:custGeom>
                  <a:avLst/>
                  <a:gdLst>
                    <a:gd name="T0" fmla="*/ 27 w 349"/>
                    <a:gd name="T1" fmla="*/ 296 h 323"/>
                    <a:gd name="T2" fmla="*/ 54 w 349"/>
                    <a:gd name="T3" fmla="*/ 268 h 323"/>
                    <a:gd name="T4" fmla="*/ 81 w 349"/>
                    <a:gd name="T5" fmla="*/ 296 h 323"/>
                    <a:gd name="T6" fmla="*/ 54 w 349"/>
                    <a:gd name="T7" fmla="*/ 323 h 323"/>
                    <a:gd name="T8" fmla="*/ 27 w 349"/>
                    <a:gd name="T9" fmla="*/ 296 h 323"/>
                    <a:gd name="T10" fmla="*/ 183 w 349"/>
                    <a:gd name="T11" fmla="*/ 323 h 323"/>
                    <a:gd name="T12" fmla="*/ 210 w 349"/>
                    <a:gd name="T13" fmla="*/ 296 h 323"/>
                    <a:gd name="T14" fmla="*/ 183 w 349"/>
                    <a:gd name="T15" fmla="*/ 268 h 323"/>
                    <a:gd name="T16" fmla="*/ 155 w 349"/>
                    <a:gd name="T17" fmla="*/ 296 h 323"/>
                    <a:gd name="T18" fmla="*/ 183 w 349"/>
                    <a:gd name="T19" fmla="*/ 323 h 323"/>
                    <a:gd name="T20" fmla="*/ 194 w 349"/>
                    <a:gd name="T21" fmla="*/ 192 h 323"/>
                    <a:gd name="T22" fmla="*/ 159 w 349"/>
                    <a:gd name="T23" fmla="*/ 85 h 323"/>
                    <a:gd name="T24" fmla="*/ 110 w 349"/>
                    <a:gd name="T25" fmla="*/ 39 h 323"/>
                    <a:gd name="T26" fmla="*/ 22 w 349"/>
                    <a:gd name="T27" fmla="*/ 39 h 323"/>
                    <a:gd name="T28" fmla="*/ 0 w 349"/>
                    <a:gd name="T29" fmla="*/ 61 h 323"/>
                    <a:gd name="T30" fmla="*/ 0 w 349"/>
                    <a:gd name="T31" fmla="*/ 296 h 323"/>
                    <a:gd name="T32" fmla="*/ 27 w 349"/>
                    <a:gd name="T33" fmla="*/ 296 h 323"/>
                    <a:gd name="T34" fmla="*/ 81 w 349"/>
                    <a:gd name="T35" fmla="*/ 296 h 323"/>
                    <a:gd name="T36" fmla="*/ 155 w 349"/>
                    <a:gd name="T37" fmla="*/ 296 h 323"/>
                    <a:gd name="T38" fmla="*/ 210 w 349"/>
                    <a:gd name="T39" fmla="*/ 296 h 323"/>
                    <a:gd name="T40" fmla="*/ 235 w 349"/>
                    <a:gd name="T41" fmla="*/ 296 h 323"/>
                    <a:gd name="T42" fmla="*/ 235 w 349"/>
                    <a:gd name="T43" fmla="*/ 0 h 323"/>
                    <a:gd name="T44" fmla="*/ 235 w 349"/>
                    <a:gd name="T45" fmla="*/ 272 h 323"/>
                    <a:gd name="T46" fmla="*/ 349 w 349"/>
                    <a:gd name="T47" fmla="*/ 272 h 323"/>
                    <a:gd name="T48" fmla="*/ 0 w 349"/>
                    <a:gd name="T49" fmla="*/ 139 h 323"/>
                    <a:gd name="T50" fmla="*/ 81 w 349"/>
                    <a:gd name="T51" fmla="*/ 139 h 323"/>
                    <a:gd name="T52" fmla="*/ 81 w 349"/>
                    <a:gd name="T53" fmla="*/ 192 h 323"/>
                    <a:gd name="T54" fmla="*/ 235 w 349"/>
                    <a:gd name="T55" fmla="*/ 192 h 323"/>
                    <a:gd name="T56" fmla="*/ 315 w 349"/>
                    <a:gd name="T57" fmla="*/ 35 h 323"/>
                    <a:gd name="T58" fmla="*/ 281 w 349"/>
                    <a:gd name="T59" fmla="*/ 35 h 323"/>
                    <a:gd name="T60" fmla="*/ 281 w 349"/>
                    <a:gd name="T61" fmla="*/ 68 h 323"/>
                    <a:gd name="T62" fmla="*/ 315 w 349"/>
                    <a:gd name="T63" fmla="*/ 68 h 323"/>
                    <a:gd name="T64" fmla="*/ 315 w 349"/>
                    <a:gd name="T65" fmla="*/ 35 h 323"/>
                    <a:gd name="T66" fmla="*/ 315 w 349"/>
                    <a:gd name="T67" fmla="*/ 112 h 323"/>
                    <a:gd name="T68" fmla="*/ 281 w 349"/>
                    <a:gd name="T69" fmla="*/ 112 h 323"/>
                    <a:gd name="T70" fmla="*/ 281 w 349"/>
                    <a:gd name="T71" fmla="*/ 145 h 323"/>
                    <a:gd name="T72" fmla="*/ 315 w 349"/>
                    <a:gd name="T73" fmla="*/ 145 h 323"/>
                    <a:gd name="T74" fmla="*/ 315 w 349"/>
                    <a:gd name="T75" fmla="*/ 112 h 323"/>
                    <a:gd name="T76" fmla="*/ 315 w 349"/>
                    <a:gd name="T77" fmla="*/ 189 h 323"/>
                    <a:gd name="T78" fmla="*/ 281 w 349"/>
                    <a:gd name="T79" fmla="*/ 189 h 323"/>
                    <a:gd name="T80" fmla="*/ 281 w 349"/>
                    <a:gd name="T81" fmla="*/ 222 h 323"/>
                    <a:gd name="T82" fmla="*/ 315 w 349"/>
                    <a:gd name="T83" fmla="*/ 222 h 323"/>
                    <a:gd name="T84" fmla="*/ 315 w 349"/>
                    <a:gd name="T85" fmla="*/ 189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49" h="323">
                      <a:moveTo>
                        <a:pt x="27" y="296"/>
                      </a:moveTo>
                      <a:cubicBezTo>
                        <a:pt x="27" y="281"/>
                        <a:pt x="39" y="268"/>
                        <a:pt x="54" y="268"/>
                      </a:cubicBezTo>
                      <a:cubicBezTo>
                        <a:pt x="69" y="268"/>
                        <a:pt x="81" y="281"/>
                        <a:pt x="81" y="296"/>
                      </a:cubicBezTo>
                      <a:cubicBezTo>
                        <a:pt x="81" y="311"/>
                        <a:pt x="69" y="323"/>
                        <a:pt x="54" y="323"/>
                      </a:cubicBezTo>
                      <a:cubicBezTo>
                        <a:pt x="39" y="323"/>
                        <a:pt x="27" y="311"/>
                        <a:pt x="27" y="296"/>
                      </a:cubicBezTo>
                      <a:close/>
                      <a:moveTo>
                        <a:pt x="183" y="323"/>
                      </a:moveTo>
                      <a:cubicBezTo>
                        <a:pt x="198" y="323"/>
                        <a:pt x="210" y="311"/>
                        <a:pt x="210" y="296"/>
                      </a:cubicBezTo>
                      <a:cubicBezTo>
                        <a:pt x="210" y="281"/>
                        <a:pt x="198" y="268"/>
                        <a:pt x="183" y="268"/>
                      </a:cubicBezTo>
                      <a:cubicBezTo>
                        <a:pt x="167" y="268"/>
                        <a:pt x="155" y="281"/>
                        <a:pt x="155" y="296"/>
                      </a:cubicBezTo>
                      <a:cubicBezTo>
                        <a:pt x="155" y="311"/>
                        <a:pt x="167" y="323"/>
                        <a:pt x="183" y="323"/>
                      </a:cubicBezTo>
                      <a:close/>
                      <a:moveTo>
                        <a:pt x="194" y="192"/>
                      </a:moveTo>
                      <a:cubicBezTo>
                        <a:pt x="159" y="85"/>
                        <a:pt x="159" y="85"/>
                        <a:pt x="159" y="85"/>
                      </a:cubicBezTo>
                      <a:cubicBezTo>
                        <a:pt x="150" y="62"/>
                        <a:pt x="135" y="39"/>
                        <a:pt x="110" y="39"/>
                      </a:cubicBezTo>
                      <a:cubicBezTo>
                        <a:pt x="22" y="39"/>
                        <a:pt x="22" y="39"/>
                        <a:pt x="22" y="39"/>
                      </a:cubicBezTo>
                      <a:cubicBezTo>
                        <a:pt x="10" y="39"/>
                        <a:pt x="0" y="49"/>
                        <a:pt x="0" y="61"/>
                      </a:cubicBezTo>
                      <a:cubicBezTo>
                        <a:pt x="0" y="296"/>
                        <a:pt x="0" y="296"/>
                        <a:pt x="0" y="296"/>
                      </a:cubicBezTo>
                      <a:cubicBezTo>
                        <a:pt x="27" y="296"/>
                        <a:pt x="27" y="296"/>
                        <a:pt x="27" y="296"/>
                      </a:cubicBezTo>
                      <a:moveTo>
                        <a:pt x="81" y="296"/>
                      </a:moveTo>
                      <a:cubicBezTo>
                        <a:pt x="155" y="296"/>
                        <a:pt x="155" y="296"/>
                        <a:pt x="155" y="296"/>
                      </a:cubicBezTo>
                      <a:moveTo>
                        <a:pt x="210" y="296"/>
                      </a:moveTo>
                      <a:cubicBezTo>
                        <a:pt x="235" y="296"/>
                        <a:pt x="235" y="296"/>
                        <a:pt x="235" y="296"/>
                      </a:cubicBezTo>
                      <a:cubicBezTo>
                        <a:pt x="235" y="0"/>
                        <a:pt x="235" y="0"/>
                        <a:pt x="235" y="0"/>
                      </a:cubicBezTo>
                      <a:moveTo>
                        <a:pt x="235" y="272"/>
                      </a:moveTo>
                      <a:cubicBezTo>
                        <a:pt x="349" y="272"/>
                        <a:pt x="349" y="272"/>
                        <a:pt x="349" y="272"/>
                      </a:cubicBezTo>
                      <a:moveTo>
                        <a:pt x="0" y="139"/>
                      </a:moveTo>
                      <a:cubicBezTo>
                        <a:pt x="81" y="139"/>
                        <a:pt x="81" y="139"/>
                        <a:pt x="81" y="139"/>
                      </a:cubicBezTo>
                      <a:cubicBezTo>
                        <a:pt x="81" y="192"/>
                        <a:pt x="81" y="192"/>
                        <a:pt x="81" y="192"/>
                      </a:cubicBezTo>
                      <a:cubicBezTo>
                        <a:pt x="235" y="192"/>
                        <a:pt x="235" y="192"/>
                        <a:pt x="235" y="192"/>
                      </a:cubicBezTo>
                      <a:moveTo>
                        <a:pt x="315" y="35"/>
                      </a:moveTo>
                      <a:cubicBezTo>
                        <a:pt x="281" y="35"/>
                        <a:pt x="281" y="35"/>
                        <a:pt x="281" y="35"/>
                      </a:cubicBezTo>
                      <a:cubicBezTo>
                        <a:pt x="281" y="68"/>
                        <a:pt x="281" y="68"/>
                        <a:pt x="281" y="68"/>
                      </a:cubicBezTo>
                      <a:cubicBezTo>
                        <a:pt x="315" y="68"/>
                        <a:pt x="315" y="68"/>
                        <a:pt x="315" y="68"/>
                      </a:cubicBezTo>
                      <a:lnTo>
                        <a:pt x="315" y="35"/>
                      </a:lnTo>
                      <a:close/>
                      <a:moveTo>
                        <a:pt x="315" y="112"/>
                      </a:moveTo>
                      <a:cubicBezTo>
                        <a:pt x="281" y="112"/>
                        <a:pt x="281" y="112"/>
                        <a:pt x="281" y="112"/>
                      </a:cubicBezTo>
                      <a:cubicBezTo>
                        <a:pt x="281" y="145"/>
                        <a:pt x="281" y="145"/>
                        <a:pt x="281" y="145"/>
                      </a:cubicBezTo>
                      <a:cubicBezTo>
                        <a:pt x="315" y="145"/>
                        <a:pt x="315" y="145"/>
                        <a:pt x="315" y="145"/>
                      </a:cubicBezTo>
                      <a:lnTo>
                        <a:pt x="315" y="112"/>
                      </a:lnTo>
                      <a:close/>
                      <a:moveTo>
                        <a:pt x="315" y="189"/>
                      </a:moveTo>
                      <a:cubicBezTo>
                        <a:pt x="281" y="189"/>
                        <a:pt x="281" y="189"/>
                        <a:pt x="281" y="189"/>
                      </a:cubicBezTo>
                      <a:cubicBezTo>
                        <a:pt x="281" y="222"/>
                        <a:pt x="281" y="222"/>
                        <a:pt x="281" y="222"/>
                      </a:cubicBezTo>
                      <a:cubicBezTo>
                        <a:pt x="315" y="222"/>
                        <a:pt x="315" y="222"/>
                        <a:pt x="315" y="222"/>
                      </a:cubicBezTo>
                      <a:lnTo>
                        <a:pt x="315" y="189"/>
                      </a:ln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mn-cs"/>
                  </a:endParaRPr>
                </a:p>
              </p:txBody>
            </p:sp>
          </p:grpSp>
        </p:grpSp>
        <p:cxnSp>
          <p:nvCxnSpPr>
            <p:cNvPr id="39" name="Straight Connector 38">
              <a:extLst>
                <a:ext uri="{FF2B5EF4-FFF2-40B4-BE49-F238E27FC236}">
                  <a16:creationId xmlns:a16="http://schemas.microsoft.com/office/drawing/2014/main" id="{F8051A0D-8D70-4808-9498-815F11B54467}"/>
                </a:ext>
              </a:extLst>
            </p:cNvPr>
            <p:cNvCxnSpPr>
              <a:cxnSpLocks/>
            </p:cNvCxnSpPr>
            <p:nvPr/>
          </p:nvCxnSpPr>
          <p:spPr>
            <a:xfrm>
              <a:off x="7165074" y="5601260"/>
              <a:ext cx="4553712" cy="1"/>
            </a:xfrm>
            <a:prstGeom prst="line">
              <a:avLst/>
            </a:prstGeom>
            <a:noFill/>
            <a:ln w="9525" cap="flat" cmpd="sng" algn="ctr">
              <a:solidFill>
                <a:srgbClr val="0078D7"/>
              </a:solidFill>
              <a:prstDash val="solid"/>
              <a:headEnd type="none"/>
              <a:tailEnd type="none"/>
            </a:ln>
            <a:effectLst/>
          </p:spPr>
        </p:cxnSp>
      </p:grpSp>
      <p:sp>
        <p:nvSpPr>
          <p:cNvPr id="44" name="Rectangle 43">
            <a:extLst>
              <a:ext uri="{FF2B5EF4-FFF2-40B4-BE49-F238E27FC236}">
                <a16:creationId xmlns:a16="http://schemas.microsoft.com/office/drawing/2014/main" id="{FF99AA34-B1A5-4070-946A-5E05F41A741A}"/>
              </a:ext>
            </a:extLst>
          </p:cNvPr>
          <p:cNvSpPr/>
          <p:nvPr/>
        </p:nvSpPr>
        <p:spPr>
          <a:xfrm>
            <a:off x="312738" y="2944346"/>
            <a:ext cx="5679199" cy="992404"/>
          </a:xfrm>
          <a:prstGeom prst="rect">
            <a:avLst/>
          </a:prstGeom>
        </p:spPr>
        <p:txBody>
          <a:bodyPr wrap="square" lIns="0" tIns="0" rIns="274320" bIns="0" anchor="ctr">
            <a:noAutofit/>
          </a:bodyPr>
          <a:lstStyle/>
          <a:p>
            <a:pPr marL="0" marR="0" lvl="0" indent="0" algn="r" defTabSz="932688"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FFFFFF"/>
                </a:solidFill>
                <a:effectLst/>
                <a:uLnTx/>
                <a:uFillTx/>
                <a:latin typeface="Segoe UI Semilight (Headings)"/>
                <a:ea typeface="+mn-ea"/>
                <a:cs typeface="+mn-cs"/>
              </a:rPr>
              <a:t>Windows</a:t>
            </a:r>
            <a:r>
              <a:rPr kumimoji="0" lang="en-US" sz="3600" b="0" i="0" u="none" strike="noStrike" kern="1200" cap="none" spc="0" normalizeH="0" baseline="0" noProof="0">
                <a:ln>
                  <a:noFill/>
                </a:ln>
                <a:solidFill>
                  <a:srgbClr val="FFFFFF"/>
                </a:solidFill>
                <a:effectLst/>
                <a:uLnTx/>
                <a:uFillTx/>
                <a:latin typeface="Segoe UI Semibold"/>
                <a:ea typeface="+mn-ea"/>
                <a:cs typeface="+mn-cs"/>
              </a:rPr>
              <a:t> </a:t>
            </a:r>
            <a:r>
              <a:rPr kumimoji="0" lang="en-US" sz="36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10 IoT</a:t>
            </a:r>
          </a:p>
        </p:txBody>
      </p:sp>
      <p:grpSp>
        <p:nvGrpSpPr>
          <p:cNvPr id="45" name="Group 44">
            <a:extLst>
              <a:ext uri="{FF2B5EF4-FFF2-40B4-BE49-F238E27FC236}">
                <a16:creationId xmlns:a16="http://schemas.microsoft.com/office/drawing/2014/main" id="{DC9D2552-1CB9-43AC-9440-2BDE15A787E7}"/>
              </a:ext>
            </a:extLst>
          </p:cNvPr>
          <p:cNvGrpSpPr/>
          <p:nvPr/>
        </p:nvGrpSpPr>
        <p:grpSpPr>
          <a:xfrm>
            <a:off x="-220896" y="-64168"/>
            <a:ext cx="2829962" cy="2441199"/>
            <a:chOff x="-72861" y="0"/>
            <a:chExt cx="2073111" cy="1838325"/>
          </a:xfrm>
        </p:grpSpPr>
        <p:sp>
          <p:nvSpPr>
            <p:cNvPr id="46" name="Diagonal Stripe 45">
              <a:extLst>
                <a:ext uri="{FF2B5EF4-FFF2-40B4-BE49-F238E27FC236}">
                  <a16:creationId xmlns:a16="http://schemas.microsoft.com/office/drawing/2014/main" id="{6025D0C4-E1D9-472B-B877-0A01B7925CEF}"/>
                </a:ext>
              </a:extLst>
            </p:cNvPr>
            <p:cNvSpPr/>
            <p:nvPr/>
          </p:nvSpPr>
          <p:spPr bwMode="auto">
            <a:xfrm>
              <a:off x="0" y="0"/>
              <a:ext cx="2000250" cy="1838325"/>
            </a:xfrm>
            <a:prstGeom prst="diagStripe">
              <a:avLst>
                <a:gd name="adj" fmla="val 62953"/>
              </a:avLst>
            </a:prstGeom>
            <a:solidFill>
              <a:srgbClr val="C00000"/>
            </a:solidFill>
            <a:ln>
              <a:noFill/>
            </a:ln>
          </p:spPr>
          <p:style>
            <a:lnRef idx="0">
              <a:scrgbClr r="0" g="0" b="0"/>
            </a:lnRef>
            <a:fillRef idx="0">
              <a:scrgbClr r="0" g="0" b="0"/>
            </a:fillRef>
            <a:effectRef idx="0">
              <a:scrgbClr r="0" g="0" b="0"/>
            </a:effectRef>
            <a:fontRef idx="minor">
              <a:schemeClr val="lt1"/>
            </a:fontRef>
          </p:style>
          <p:txBody>
            <a:bodyPr vert="horz" wrap="square" lIns="0" tIns="46637" rIns="0" bIns="46637" numCol="1" rtlCol="0" anchor="ctr" anchorCtr="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prstClr val="white"/>
                </a:solidFill>
                <a:effectLst/>
                <a:uLnTx/>
                <a:uFillTx/>
                <a:latin typeface="Segoe UI"/>
                <a:ea typeface="+mn-ea"/>
                <a:cs typeface="+mn-cs"/>
              </a:endParaRPr>
            </a:p>
          </p:txBody>
        </p:sp>
        <p:sp>
          <p:nvSpPr>
            <p:cNvPr id="47" name="Rectangle 46">
              <a:extLst>
                <a:ext uri="{FF2B5EF4-FFF2-40B4-BE49-F238E27FC236}">
                  <a16:creationId xmlns:a16="http://schemas.microsoft.com/office/drawing/2014/main" id="{9711E3EB-5235-4A48-8E5D-41E3D083845C}"/>
                </a:ext>
              </a:extLst>
            </p:cNvPr>
            <p:cNvSpPr/>
            <p:nvPr/>
          </p:nvSpPr>
          <p:spPr>
            <a:xfrm rot="19074741">
              <a:off x="-72861" y="577088"/>
              <a:ext cx="1801083" cy="301300"/>
            </a:xfrm>
            <a:prstGeom prst="rect">
              <a:avLst/>
            </a:prstGeom>
          </p:spPr>
          <p:txBody>
            <a:bodyPr wrap="none">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white"/>
                  </a:solidFill>
                  <a:effectLst/>
                  <a:uLnTx/>
                  <a:uFillTx/>
                  <a:latin typeface="Segoe UI"/>
                  <a:ea typeface="+mn-ea"/>
                  <a:cs typeface="Segoe UI Semibold" panose="020B0702040204020203" pitchFamily="34" charset="0"/>
                </a:rPr>
                <a:t>Generally available</a:t>
              </a:r>
            </a:p>
          </p:txBody>
        </p:sp>
      </p:grpSp>
    </p:spTree>
    <p:extLst>
      <p:ext uri="{BB962C8B-B14F-4D97-AF65-F5344CB8AC3E}">
        <p14:creationId xmlns:p14="http://schemas.microsoft.com/office/powerpoint/2010/main" val="29076275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8"/>
                                        </p:tgtEl>
                                        <p:attrNameLst>
                                          <p:attrName>style.visibility</p:attrName>
                                        </p:attrNameLst>
                                      </p:cBhvr>
                                      <p:to>
                                        <p:strVal val="visible"/>
                                      </p:to>
                                    </p:set>
                                    <p:anim calcmode="lin" valueType="num">
                                      <p:cBhvr additive="base">
                                        <p:cTn id="7" dur="750" fill="hold"/>
                                        <p:tgtEl>
                                          <p:spTgt spid="48"/>
                                        </p:tgtEl>
                                        <p:attrNameLst>
                                          <p:attrName>ppt_x</p:attrName>
                                        </p:attrNameLst>
                                      </p:cBhvr>
                                      <p:tavLst>
                                        <p:tav tm="0">
                                          <p:val>
                                            <p:strVal val="0-#ppt_w/2"/>
                                          </p:val>
                                        </p:tav>
                                        <p:tav tm="100000">
                                          <p:val>
                                            <p:strVal val="#ppt_x"/>
                                          </p:val>
                                        </p:tav>
                                      </p:tavLst>
                                    </p:anim>
                                    <p:anim calcmode="lin" valueType="num">
                                      <p:cBhvr additive="base">
                                        <p:cTn id="8" dur="750" fill="hold"/>
                                        <p:tgtEl>
                                          <p:spTgt spid="48"/>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0"/>
                                  </p:stCondLst>
                                  <p:childTnLst>
                                    <p:set>
                                      <p:cBhvr>
                                        <p:cTn id="10" dur="1" fill="hold">
                                          <p:stCondLst>
                                            <p:cond delay="0"/>
                                          </p:stCondLst>
                                        </p:cTn>
                                        <p:tgtEl>
                                          <p:spTgt spid="44"/>
                                        </p:tgtEl>
                                        <p:attrNameLst>
                                          <p:attrName>style.visibility</p:attrName>
                                        </p:attrNameLst>
                                      </p:cBhvr>
                                      <p:to>
                                        <p:strVal val="visible"/>
                                      </p:to>
                                    </p:set>
                                    <p:anim calcmode="lin" valueType="num">
                                      <p:cBhvr additive="base">
                                        <p:cTn id="11" dur="750" fill="hold"/>
                                        <p:tgtEl>
                                          <p:spTgt spid="44"/>
                                        </p:tgtEl>
                                        <p:attrNameLst>
                                          <p:attrName>ppt_x</p:attrName>
                                        </p:attrNameLst>
                                      </p:cBhvr>
                                      <p:tavLst>
                                        <p:tav tm="0">
                                          <p:val>
                                            <p:strVal val="0-#ppt_w/2"/>
                                          </p:val>
                                        </p:tav>
                                        <p:tav tm="100000">
                                          <p:val>
                                            <p:strVal val="#ppt_x"/>
                                          </p:val>
                                        </p:tav>
                                      </p:tavLst>
                                    </p:anim>
                                    <p:anim calcmode="lin" valueType="num">
                                      <p:cBhvr additive="base">
                                        <p:cTn id="12" dur="750" fill="hold"/>
                                        <p:tgtEl>
                                          <p:spTgt spid="44"/>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nodeType="afterEffect">
                                  <p:stCondLst>
                                    <p:cond delay="0"/>
                                  </p:stCondLst>
                                  <p:childTnLst>
                                    <p:set>
                                      <p:cBhvr>
                                        <p:cTn id="15" dur="1" fill="hold">
                                          <p:stCondLst>
                                            <p:cond delay="0"/>
                                          </p:stCondLst>
                                        </p:cTn>
                                        <p:tgtEl>
                                          <p:spTgt spid="45"/>
                                        </p:tgtEl>
                                        <p:attrNameLst>
                                          <p:attrName>style.visibility</p:attrName>
                                        </p:attrNameLst>
                                      </p:cBhvr>
                                      <p:to>
                                        <p:strVal val="visible"/>
                                      </p:to>
                                    </p:set>
                                    <p:animEffect transition="in" filter="fade">
                                      <p:cBhvr>
                                        <p:cTn id="16" dur="750"/>
                                        <p:tgtEl>
                                          <p:spTgt spid="45"/>
                                        </p:tgtEl>
                                      </p:cBhvr>
                                    </p:animEffect>
                                  </p:childTnLst>
                                </p:cTn>
                              </p:par>
                              <p:par>
                                <p:cTn id="17" presetID="64" presetClass="path" presetSubtype="0" decel="100000" fill="hold" nodeType="withEffect">
                                  <p:stCondLst>
                                    <p:cond delay="0"/>
                                  </p:stCondLst>
                                  <p:childTnLst>
                                    <p:animMotion origin="layout" path="M 3.33333E-6 1.48148E-6 L -0.10118 -0.17801 " pathEditMode="relative" rAng="0" ptsTypes="AA">
                                      <p:cBhvr>
                                        <p:cTn id="18" dur="750" spd="-100000" fill="hold"/>
                                        <p:tgtEl>
                                          <p:spTgt spid="45"/>
                                        </p:tgtEl>
                                        <p:attrNameLst>
                                          <p:attrName>ppt_x</p:attrName>
                                          <p:attrName>ppt_y</p:attrName>
                                        </p:attrNameLst>
                                      </p:cBhvr>
                                      <p:rCtr x="-5065" y="-8912"/>
                                    </p:animMotion>
                                  </p:childTnLst>
                                </p:cTn>
                              </p:par>
                            </p:childTnLst>
                          </p:cTn>
                        </p:par>
                        <p:par>
                          <p:cTn id="19" fill="hold">
                            <p:stCondLst>
                              <p:cond delay="1500"/>
                            </p:stCondLst>
                            <p:childTnLst>
                              <p:par>
                                <p:cTn id="20" presetID="10" presetClass="entr" presetSubtype="0" fill="hold" nodeType="after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650"/>
                                        <p:tgtEl>
                                          <p:spTgt spid="9"/>
                                        </p:tgtEl>
                                      </p:cBhvr>
                                    </p:animEffect>
                                  </p:childTnLst>
                                </p:cTn>
                              </p:par>
                              <p:par>
                                <p:cTn id="23" presetID="63" presetClass="path" presetSubtype="0" decel="100000" fill="hold" nodeType="withEffect">
                                  <p:stCondLst>
                                    <p:cond delay="100"/>
                                  </p:stCondLst>
                                  <p:childTnLst>
                                    <p:animMotion origin="layout" path="M -2.70833E-6 -3.7037E-6 L 0.01472 -3.7037E-6 " pathEditMode="relative" rAng="0" ptsTypes="AA">
                                      <p:cBhvr>
                                        <p:cTn id="24" dur="650" spd="-100000" fill="hold"/>
                                        <p:tgtEl>
                                          <p:spTgt spid="9"/>
                                        </p:tgtEl>
                                        <p:attrNameLst>
                                          <p:attrName>ppt_x</p:attrName>
                                          <p:attrName>ppt_y</p:attrName>
                                        </p:attrNameLst>
                                      </p:cBhvr>
                                      <p:rCtr x="729" y="0"/>
                                    </p:animMotion>
                                  </p:childTnLst>
                                </p:cTn>
                              </p:par>
                              <p:par>
                                <p:cTn id="25" presetID="10" presetClass="entr" presetSubtype="0" fill="hold" nodeType="withEffect">
                                  <p:stCondLst>
                                    <p:cond delay="20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650"/>
                                        <p:tgtEl>
                                          <p:spTgt spid="16"/>
                                        </p:tgtEl>
                                      </p:cBhvr>
                                    </p:animEffect>
                                  </p:childTnLst>
                                </p:cTn>
                              </p:par>
                              <p:par>
                                <p:cTn id="28" presetID="63" presetClass="path" presetSubtype="0" decel="100000" fill="hold" nodeType="withEffect">
                                  <p:stCondLst>
                                    <p:cond delay="200"/>
                                  </p:stCondLst>
                                  <p:childTnLst>
                                    <p:animMotion origin="layout" path="M -2.70833E-6 -3.7037E-6 L 0.01472 -3.7037E-6 " pathEditMode="relative" rAng="0" ptsTypes="AA">
                                      <p:cBhvr>
                                        <p:cTn id="29" dur="650" spd="-100000" fill="hold"/>
                                        <p:tgtEl>
                                          <p:spTgt spid="16"/>
                                        </p:tgtEl>
                                        <p:attrNameLst>
                                          <p:attrName>ppt_x</p:attrName>
                                          <p:attrName>ppt_y</p:attrName>
                                        </p:attrNameLst>
                                      </p:cBhvr>
                                      <p:rCtr x="729" y="0"/>
                                    </p:animMotion>
                                  </p:childTnLst>
                                </p:cTn>
                              </p:par>
                              <p:par>
                                <p:cTn id="30" presetID="10" presetClass="entr" presetSubtype="0" fill="hold" nodeType="withEffect">
                                  <p:stCondLst>
                                    <p:cond delay="300"/>
                                  </p:stCondLst>
                                  <p:childTnLst>
                                    <p:set>
                                      <p:cBhvr>
                                        <p:cTn id="31" dur="1" fill="hold">
                                          <p:stCondLst>
                                            <p:cond delay="0"/>
                                          </p:stCondLst>
                                        </p:cTn>
                                        <p:tgtEl>
                                          <p:spTgt spid="23"/>
                                        </p:tgtEl>
                                        <p:attrNameLst>
                                          <p:attrName>style.visibility</p:attrName>
                                        </p:attrNameLst>
                                      </p:cBhvr>
                                      <p:to>
                                        <p:strVal val="visible"/>
                                      </p:to>
                                    </p:set>
                                    <p:animEffect transition="in" filter="fade">
                                      <p:cBhvr>
                                        <p:cTn id="32" dur="650"/>
                                        <p:tgtEl>
                                          <p:spTgt spid="23"/>
                                        </p:tgtEl>
                                      </p:cBhvr>
                                    </p:animEffect>
                                  </p:childTnLst>
                                </p:cTn>
                              </p:par>
                              <p:par>
                                <p:cTn id="33" presetID="63" presetClass="path" presetSubtype="0" decel="100000" fill="hold" nodeType="withEffect">
                                  <p:stCondLst>
                                    <p:cond delay="300"/>
                                  </p:stCondLst>
                                  <p:childTnLst>
                                    <p:animMotion origin="layout" path="M -2.70833E-6 -3.7037E-6 L 0.01472 -3.7037E-6 " pathEditMode="relative" rAng="0" ptsTypes="AA">
                                      <p:cBhvr>
                                        <p:cTn id="34" dur="650" spd="-100000" fill="hold"/>
                                        <p:tgtEl>
                                          <p:spTgt spid="23"/>
                                        </p:tgtEl>
                                        <p:attrNameLst>
                                          <p:attrName>ppt_x</p:attrName>
                                          <p:attrName>ppt_y</p:attrName>
                                        </p:attrNameLst>
                                      </p:cBhvr>
                                      <p:rCtr x="729" y="0"/>
                                    </p:animMotion>
                                  </p:childTnLst>
                                </p:cTn>
                              </p:par>
                              <p:par>
                                <p:cTn id="35" presetID="10" presetClass="entr" presetSubtype="0" fill="hold" nodeType="withEffect">
                                  <p:stCondLst>
                                    <p:cond delay="400"/>
                                  </p:stCondLst>
                                  <p:childTnLst>
                                    <p:set>
                                      <p:cBhvr>
                                        <p:cTn id="36" dur="1" fill="hold">
                                          <p:stCondLst>
                                            <p:cond delay="0"/>
                                          </p:stCondLst>
                                        </p:cTn>
                                        <p:tgtEl>
                                          <p:spTgt spid="30"/>
                                        </p:tgtEl>
                                        <p:attrNameLst>
                                          <p:attrName>style.visibility</p:attrName>
                                        </p:attrNameLst>
                                      </p:cBhvr>
                                      <p:to>
                                        <p:strVal val="visible"/>
                                      </p:to>
                                    </p:set>
                                    <p:animEffect transition="in" filter="fade">
                                      <p:cBhvr>
                                        <p:cTn id="37" dur="650"/>
                                        <p:tgtEl>
                                          <p:spTgt spid="30"/>
                                        </p:tgtEl>
                                      </p:cBhvr>
                                    </p:animEffect>
                                  </p:childTnLst>
                                </p:cTn>
                              </p:par>
                              <p:par>
                                <p:cTn id="38" presetID="63" presetClass="path" presetSubtype="0" decel="100000" fill="hold" nodeType="withEffect">
                                  <p:stCondLst>
                                    <p:cond delay="400"/>
                                  </p:stCondLst>
                                  <p:childTnLst>
                                    <p:animMotion origin="layout" path="M -2.70833E-6 -3.7037E-6 L 0.01472 -3.7037E-6 " pathEditMode="relative" rAng="0" ptsTypes="AA">
                                      <p:cBhvr>
                                        <p:cTn id="39" dur="650" spd="-100000" fill="hold"/>
                                        <p:tgtEl>
                                          <p:spTgt spid="30"/>
                                        </p:tgtEl>
                                        <p:attrNameLst>
                                          <p:attrName>ppt_x</p:attrName>
                                          <p:attrName>ppt_y</p:attrName>
                                        </p:attrNameLst>
                                      </p:cBhvr>
                                      <p:rCtr x="729" y="0"/>
                                    </p:animMotion>
                                  </p:childTnLst>
                                </p:cTn>
                              </p:par>
                              <p:par>
                                <p:cTn id="40" presetID="10" presetClass="entr" presetSubtype="0" fill="hold" nodeType="withEffect">
                                  <p:stCondLst>
                                    <p:cond delay="500"/>
                                  </p:stCondLst>
                                  <p:childTnLst>
                                    <p:set>
                                      <p:cBhvr>
                                        <p:cTn id="41" dur="1" fill="hold">
                                          <p:stCondLst>
                                            <p:cond delay="0"/>
                                          </p:stCondLst>
                                        </p:cTn>
                                        <p:tgtEl>
                                          <p:spTgt spid="37"/>
                                        </p:tgtEl>
                                        <p:attrNameLst>
                                          <p:attrName>style.visibility</p:attrName>
                                        </p:attrNameLst>
                                      </p:cBhvr>
                                      <p:to>
                                        <p:strVal val="visible"/>
                                      </p:to>
                                    </p:set>
                                    <p:animEffect transition="in" filter="fade">
                                      <p:cBhvr>
                                        <p:cTn id="42" dur="650"/>
                                        <p:tgtEl>
                                          <p:spTgt spid="37"/>
                                        </p:tgtEl>
                                      </p:cBhvr>
                                    </p:animEffect>
                                  </p:childTnLst>
                                </p:cTn>
                              </p:par>
                              <p:par>
                                <p:cTn id="43" presetID="63" presetClass="path" presetSubtype="0" decel="100000" fill="hold" nodeType="withEffect">
                                  <p:stCondLst>
                                    <p:cond delay="500"/>
                                  </p:stCondLst>
                                  <p:childTnLst>
                                    <p:animMotion origin="layout" path="M -2.70833E-6 -3.7037E-6 L 0.01472 -3.7037E-6 " pathEditMode="relative" rAng="0" ptsTypes="AA">
                                      <p:cBhvr>
                                        <p:cTn id="44" dur="650" spd="-100000" fill="hold"/>
                                        <p:tgtEl>
                                          <p:spTgt spid="37"/>
                                        </p:tgtEl>
                                        <p:attrNameLst>
                                          <p:attrName>ppt_x</p:attrName>
                                          <p:attrName>ppt_y</p:attrName>
                                        </p:attrNameLst>
                                      </p:cBhvr>
                                      <p:rCtr x="729" y="0"/>
                                    </p:animMotion>
                                  </p:childTnLst>
                                </p:cTn>
                              </p:par>
                              <p:par>
                                <p:cTn id="45" presetID="10" presetClass="entr" presetSubtype="0" fill="hold" nodeType="withEffect">
                                  <p:stCondLst>
                                    <p:cond delay="600"/>
                                  </p:stCondLst>
                                  <p:childTnLst>
                                    <p:set>
                                      <p:cBhvr>
                                        <p:cTn id="46" dur="1" fill="hold">
                                          <p:stCondLst>
                                            <p:cond delay="0"/>
                                          </p:stCondLst>
                                        </p:cTn>
                                        <p:tgtEl>
                                          <p:spTgt spid="4"/>
                                        </p:tgtEl>
                                        <p:attrNameLst>
                                          <p:attrName>style.visibility</p:attrName>
                                        </p:attrNameLst>
                                      </p:cBhvr>
                                      <p:to>
                                        <p:strVal val="visible"/>
                                      </p:to>
                                    </p:set>
                                    <p:animEffect transition="in" filter="fade">
                                      <p:cBhvr>
                                        <p:cTn id="47" dur="650"/>
                                        <p:tgtEl>
                                          <p:spTgt spid="4"/>
                                        </p:tgtEl>
                                      </p:cBhvr>
                                    </p:animEffect>
                                  </p:childTnLst>
                                </p:cTn>
                              </p:par>
                              <p:par>
                                <p:cTn id="48" presetID="63" presetClass="path" presetSubtype="0" decel="100000" fill="hold" nodeType="withEffect">
                                  <p:stCondLst>
                                    <p:cond delay="600"/>
                                  </p:stCondLst>
                                  <p:childTnLst>
                                    <p:animMotion origin="layout" path="M -2.70833E-6 -3.7037E-6 L 0.01472 -3.7037E-6 " pathEditMode="relative" rAng="0" ptsTypes="AA">
                                      <p:cBhvr>
                                        <p:cTn id="49" dur="650" spd="-100000" fill="hold"/>
                                        <p:tgtEl>
                                          <p:spTgt spid="4"/>
                                        </p:tgtEl>
                                        <p:attrNameLst>
                                          <p:attrName>ppt_x</p:attrName>
                                          <p:attrName>ppt_y</p:attrName>
                                        </p:attrNameLst>
                                      </p:cBhvr>
                                      <p:rCtr x="729"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3DC099-2264-4D5C-924A-4875184E8F04}"/>
              </a:ext>
            </a:extLst>
          </p:cNvPr>
          <p:cNvSpPr>
            <a:spLocks noGrp="1"/>
          </p:cNvSpPr>
          <p:nvPr>
            <p:ph type="title"/>
          </p:nvPr>
        </p:nvSpPr>
        <p:spPr>
          <a:xfrm>
            <a:off x="588263" y="457200"/>
            <a:ext cx="11018520" cy="923330"/>
          </a:xfrm>
        </p:spPr>
        <p:txBody>
          <a:bodyPr/>
          <a:lstStyle/>
          <a:p>
            <a:r>
              <a:rPr lang="en-US"/>
              <a:t>Windows 10 IoT + Azure</a:t>
            </a:r>
            <a:br>
              <a:rPr lang="en-US"/>
            </a:br>
            <a:r>
              <a:rPr lang="en-US" sz="2400"/>
              <a:t>Device-to-cloud platform for secure, manageable intelligent edge devices</a:t>
            </a:r>
            <a:endParaRPr lang="en-US"/>
          </a:p>
        </p:txBody>
      </p:sp>
      <p:sp>
        <p:nvSpPr>
          <p:cNvPr id="3" name="Rectangle 2">
            <a:extLst>
              <a:ext uri="{FF2B5EF4-FFF2-40B4-BE49-F238E27FC236}">
                <a16:creationId xmlns:a16="http://schemas.microsoft.com/office/drawing/2014/main" id="{E8442B4A-E2FA-4DC1-BC04-31D2474A313F}"/>
              </a:ext>
            </a:extLst>
          </p:cNvPr>
          <p:cNvSpPr/>
          <p:nvPr/>
        </p:nvSpPr>
        <p:spPr>
          <a:xfrm>
            <a:off x="2933648" y="2109789"/>
            <a:ext cx="5997158" cy="3998105"/>
          </a:xfrm>
          <a:prstGeom prst="rect">
            <a:avLst/>
          </a:prstGeom>
          <a:noFill/>
        </p:spPr>
      </p:sp>
      <p:grpSp>
        <p:nvGrpSpPr>
          <p:cNvPr id="4" name="Group 3">
            <a:extLst>
              <a:ext uri="{FF2B5EF4-FFF2-40B4-BE49-F238E27FC236}">
                <a16:creationId xmlns:a16="http://schemas.microsoft.com/office/drawing/2014/main" id="{9DFE5333-4981-4277-A25B-BFFF8BA69199}"/>
              </a:ext>
            </a:extLst>
          </p:cNvPr>
          <p:cNvGrpSpPr/>
          <p:nvPr/>
        </p:nvGrpSpPr>
        <p:grpSpPr>
          <a:xfrm>
            <a:off x="3770441" y="1991450"/>
            <a:ext cx="4323575" cy="4023137"/>
            <a:chOff x="4056449" y="2059711"/>
            <a:chExt cx="4323575" cy="4023137"/>
          </a:xfrm>
        </p:grpSpPr>
        <p:sp>
          <p:nvSpPr>
            <p:cNvPr id="5" name="Block Arc 4">
              <a:extLst>
                <a:ext uri="{FF2B5EF4-FFF2-40B4-BE49-F238E27FC236}">
                  <a16:creationId xmlns:a16="http://schemas.microsoft.com/office/drawing/2014/main" id="{2603B1D3-66BC-48D3-B6A3-905493B9456E}"/>
                </a:ext>
              </a:extLst>
            </p:cNvPr>
            <p:cNvSpPr/>
            <p:nvPr/>
          </p:nvSpPr>
          <p:spPr>
            <a:xfrm>
              <a:off x="4572290" y="2790955"/>
              <a:ext cx="3291893" cy="3291893"/>
            </a:xfrm>
            <a:prstGeom prst="blockArc">
              <a:avLst>
                <a:gd name="adj1" fmla="val 9000000"/>
                <a:gd name="adj2" fmla="val 16200000"/>
                <a:gd name="adj3" fmla="val 4636"/>
              </a:avLst>
            </a:prstGeom>
            <a:solidFill>
              <a:schemeClr val="bg1">
                <a:lumMod val="75000"/>
              </a:schemeClr>
            </a:solidFill>
          </p:spPr>
          <p:style>
            <a:lnRef idx="0">
              <a:schemeClr val="accent1">
                <a:tint val="60000"/>
                <a:hueOff val="0"/>
                <a:satOff val="0"/>
                <a:lumOff val="0"/>
                <a:alphaOff val="0"/>
              </a:schemeClr>
            </a:lnRef>
            <a:fillRef idx="1">
              <a:scrgbClr r="0" g="0" b="0"/>
            </a:fillRef>
            <a:effectRef idx="0">
              <a:schemeClr val="accent1">
                <a:tint val="60000"/>
                <a:hueOff val="0"/>
                <a:satOff val="0"/>
                <a:lumOff val="0"/>
                <a:alphaOff val="0"/>
              </a:schemeClr>
            </a:effectRef>
            <a:fontRef idx="minor">
              <a:schemeClr val="lt1"/>
            </a:fontRef>
          </p:style>
        </p:sp>
        <p:sp>
          <p:nvSpPr>
            <p:cNvPr id="6" name="Block Arc 5">
              <a:extLst>
                <a:ext uri="{FF2B5EF4-FFF2-40B4-BE49-F238E27FC236}">
                  <a16:creationId xmlns:a16="http://schemas.microsoft.com/office/drawing/2014/main" id="{1FC2F454-4B37-4960-977B-44DF5AEB3526}"/>
                </a:ext>
              </a:extLst>
            </p:cNvPr>
            <p:cNvSpPr/>
            <p:nvPr/>
          </p:nvSpPr>
          <p:spPr>
            <a:xfrm>
              <a:off x="4572290" y="2790955"/>
              <a:ext cx="3291893" cy="3291893"/>
            </a:xfrm>
            <a:prstGeom prst="blockArc">
              <a:avLst>
                <a:gd name="adj1" fmla="val 1800000"/>
                <a:gd name="adj2" fmla="val 9000000"/>
                <a:gd name="adj3" fmla="val 4636"/>
              </a:avLst>
            </a:prstGeom>
            <a:solidFill>
              <a:schemeClr val="bg1">
                <a:lumMod val="75000"/>
              </a:schemeClr>
            </a:solidFill>
          </p:spPr>
          <p:style>
            <a:lnRef idx="0">
              <a:schemeClr val="accent1">
                <a:tint val="60000"/>
                <a:hueOff val="0"/>
                <a:satOff val="0"/>
                <a:lumOff val="0"/>
                <a:alphaOff val="0"/>
              </a:schemeClr>
            </a:lnRef>
            <a:fillRef idx="1">
              <a:scrgbClr r="0" g="0" b="0"/>
            </a:fillRef>
            <a:effectRef idx="0">
              <a:schemeClr val="accent1">
                <a:tint val="60000"/>
                <a:hueOff val="0"/>
                <a:satOff val="0"/>
                <a:lumOff val="0"/>
                <a:alphaOff val="0"/>
              </a:schemeClr>
            </a:effectRef>
            <a:fontRef idx="minor">
              <a:schemeClr val="lt1"/>
            </a:fontRef>
          </p:style>
        </p:sp>
        <p:sp>
          <p:nvSpPr>
            <p:cNvPr id="7" name="Block Arc 6">
              <a:extLst>
                <a:ext uri="{FF2B5EF4-FFF2-40B4-BE49-F238E27FC236}">
                  <a16:creationId xmlns:a16="http://schemas.microsoft.com/office/drawing/2014/main" id="{A80AE12D-7A83-4A20-869C-00AA4CB51967}"/>
                </a:ext>
              </a:extLst>
            </p:cNvPr>
            <p:cNvSpPr/>
            <p:nvPr/>
          </p:nvSpPr>
          <p:spPr>
            <a:xfrm>
              <a:off x="4572290" y="2790955"/>
              <a:ext cx="3291893" cy="3291893"/>
            </a:xfrm>
            <a:prstGeom prst="blockArc">
              <a:avLst>
                <a:gd name="adj1" fmla="val 16200000"/>
                <a:gd name="adj2" fmla="val 1800000"/>
                <a:gd name="adj3" fmla="val 4636"/>
              </a:avLst>
            </a:prstGeom>
            <a:solidFill>
              <a:schemeClr val="bg1">
                <a:lumMod val="75000"/>
              </a:schemeClr>
            </a:solidFill>
          </p:spPr>
          <p:style>
            <a:lnRef idx="0">
              <a:schemeClr val="accent1">
                <a:tint val="60000"/>
                <a:hueOff val="0"/>
                <a:satOff val="0"/>
                <a:lumOff val="0"/>
                <a:alphaOff val="0"/>
              </a:schemeClr>
            </a:lnRef>
            <a:fillRef idx="1">
              <a:scrgbClr r="0" g="0" b="0"/>
            </a:fillRef>
            <a:effectRef idx="0">
              <a:schemeClr val="accent1">
                <a:tint val="60000"/>
                <a:hueOff val="0"/>
                <a:satOff val="0"/>
                <a:lumOff val="0"/>
                <a:alphaOff val="0"/>
              </a:schemeClr>
            </a:effectRef>
            <a:fontRef idx="minor">
              <a:schemeClr val="lt1"/>
            </a:fontRef>
          </p:style>
        </p:sp>
        <p:grpSp>
          <p:nvGrpSpPr>
            <p:cNvPr id="9" name="Group 8">
              <a:extLst>
                <a:ext uri="{FF2B5EF4-FFF2-40B4-BE49-F238E27FC236}">
                  <a16:creationId xmlns:a16="http://schemas.microsoft.com/office/drawing/2014/main" id="{594AFA94-CF4D-4B96-8F5F-28C84AA178E1}"/>
                </a:ext>
              </a:extLst>
            </p:cNvPr>
            <p:cNvGrpSpPr/>
            <p:nvPr/>
          </p:nvGrpSpPr>
          <p:grpSpPr>
            <a:xfrm>
              <a:off x="4056449" y="4471404"/>
              <a:ext cx="1538791" cy="1538791"/>
              <a:chOff x="4056449" y="4471404"/>
              <a:chExt cx="1538791" cy="1538791"/>
            </a:xfrm>
          </p:grpSpPr>
          <p:sp>
            <p:nvSpPr>
              <p:cNvPr id="18" name="Freeform: Shape 17">
                <a:extLst>
                  <a:ext uri="{FF2B5EF4-FFF2-40B4-BE49-F238E27FC236}">
                    <a16:creationId xmlns:a16="http://schemas.microsoft.com/office/drawing/2014/main" id="{49972578-EBEF-45D0-970A-C4BAE83A4291}"/>
                  </a:ext>
                </a:extLst>
              </p:cNvPr>
              <p:cNvSpPr/>
              <p:nvPr/>
            </p:nvSpPr>
            <p:spPr>
              <a:xfrm>
                <a:off x="4056449" y="4471404"/>
                <a:ext cx="1538791" cy="1538791"/>
              </a:xfrm>
              <a:custGeom>
                <a:avLst/>
                <a:gdLst>
                  <a:gd name="connsiteX0" fmla="*/ 0 w 1538791"/>
                  <a:gd name="connsiteY0" fmla="*/ 769396 h 1538791"/>
                  <a:gd name="connsiteX1" fmla="*/ 769396 w 1538791"/>
                  <a:gd name="connsiteY1" fmla="*/ 0 h 1538791"/>
                  <a:gd name="connsiteX2" fmla="*/ 1538792 w 1538791"/>
                  <a:gd name="connsiteY2" fmla="*/ 769396 h 1538791"/>
                  <a:gd name="connsiteX3" fmla="*/ 769396 w 1538791"/>
                  <a:gd name="connsiteY3" fmla="*/ 1538792 h 1538791"/>
                  <a:gd name="connsiteX4" fmla="*/ 0 w 1538791"/>
                  <a:gd name="connsiteY4" fmla="*/ 769396 h 15387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8791" h="1538791">
                    <a:moveTo>
                      <a:pt x="0" y="769396"/>
                    </a:moveTo>
                    <a:cubicBezTo>
                      <a:pt x="0" y="344470"/>
                      <a:pt x="344470" y="0"/>
                      <a:pt x="769396" y="0"/>
                    </a:cubicBezTo>
                    <a:cubicBezTo>
                      <a:pt x="1194322" y="0"/>
                      <a:pt x="1538792" y="344470"/>
                      <a:pt x="1538792" y="769396"/>
                    </a:cubicBezTo>
                    <a:cubicBezTo>
                      <a:pt x="1538792" y="1194322"/>
                      <a:pt x="1194322" y="1538792"/>
                      <a:pt x="769396" y="1538792"/>
                    </a:cubicBezTo>
                    <a:cubicBezTo>
                      <a:pt x="344470" y="1538792"/>
                      <a:pt x="0" y="1194322"/>
                      <a:pt x="0" y="769396"/>
                    </a:cubicBezTo>
                    <a:close/>
                  </a:path>
                </a:pathLst>
              </a:custGeom>
              <a:solidFill>
                <a:schemeClr val="accent1"/>
              </a:solid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290121" tIns="290121" rIns="290121" bIns="290121" numCol="1" spcCol="1270" anchor="ctr" anchorCtr="0">
                <a:noAutofit/>
              </a:bodyPr>
              <a:lstStyle/>
              <a:p>
                <a:pPr marL="0" marR="0" lvl="0" indent="0" algn="ctr" defTabSz="2266950" rtl="0" eaLnBrk="1" fontAlgn="auto" latinLnBrk="0" hangingPunct="1">
                  <a:lnSpc>
                    <a:spcPct val="90000"/>
                  </a:lnSpc>
                  <a:spcBef>
                    <a:spcPct val="0"/>
                  </a:spcBef>
                  <a:spcAft>
                    <a:spcPct val="35000"/>
                  </a:spcAft>
                  <a:buClrTx/>
                  <a:buSzTx/>
                  <a:buFontTx/>
                  <a:buNone/>
                  <a:tabLst/>
                  <a:defRPr/>
                </a:pPr>
                <a:r>
                  <a:rPr kumimoji="0" lang="en-US" sz="5100" b="0" i="0" u="none" strike="noStrike" kern="1200" cap="none" spc="0" normalizeH="0" baseline="0" noProof="0">
                    <a:ln>
                      <a:noFill/>
                    </a:ln>
                    <a:solidFill>
                      <a:srgbClr val="FFFFFF"/>
                    </a:solidFill>
                    <a:effectLst/>
                    <a:uLnTx/>
                    <a:uFillTx/>
                    <a:latin typeface="Segoe UI"/>
                    <a:ea typeface="+mn-ea"/>
                    <a:cs typeface="+mn-cs"/>
                  </a:rPr>
                  <a:t> </a:t>
                </a:r>
              </a:p>
            </p:txBody>
          </p:sp>
          <p:grpSp>
            <p:nvGrpSpPr>
              <p:cNvPr id="19" name="Group 18">
                <a:extLst>
                  <a:ext uri="{FF2B5EF4-FFF2-40B4-BE49-F238E27FC236}">
                    <a16:creationId xmlns:a16="http://schemas.microsoft.com/office/drawing/2014/main" id="{48505472-6270-412B-8394-DEBB7EFECB4A}"/>
                  </a:ext>
                </a:extLst>
              </p:cNvPr>
              <p:cNvGrpSpPr/>
              <p:nvPr/>
            </p:nvGrpSpPr>
            <p:grpSpPr>
              <a:xfrm>
                <a:off x="4333356" y="4927036"/>
                <a:ext cx="984976" cy="627526"/>
                <a:chOff x="4369387" y="4912807"/>
                <a:chExt cx="984976" cy="627526"/>
              </a:xfrm>
            </p:grpSpPr>
            <p:sp>
              <p:nvSpPr>
                <p:cNvPr id="20" name="cloud" title="Icon of a cloud">
                  <a:extLst>
                    <a:ext uri="{FF2B5EF4-FFF2-40B4-BE49-F238E27FC236}">
                      <a16:creationId xmlns:a16="http://schemas.microsoft.com/office/drawing/2014/main" id="{9765B14A-AA43-411E-8ED4-E69A37755F1A}"/>
                    </a:ext>
                  </a:extLst>
                </p:cNvPr>
                <p:cNvSpPr>
                  <a:spLocks noChangeAspect="1"/>
                </p:cNvSpPr>
                <p:nvPr/>
              </p:nvSpPr>
              <p:spPr bwMode="auto">
                <a:xfrm>
                  <a:off x="4369387" y="4912807"/>
                  <a:ext cx="984976" cy="627526"/>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chemeClr val="bg1"/>
                </a:solidFill>
                <a:ln w="15875" cap="sq">
                  <a:noFill/>
                  <a:prstDash val="solid"/>
                  <a:miter lim="800000"/>
                  <a:headEnd/>
                  <a:tailEnd/>
                </a:ln>
              </p:spPr>
              <p:txBody>
                <a:bodyPr vert="horz" wrap="square" lIns="93260" tIns="46630" rIns="93260" bIns="4663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pic>
              <p:nvPicPr>
                <p:cNvPr id="21" name="Picture 20" descr="A close up of a logo&#10;&#10;Description generated with very high confidence">
                  <a:extLst>
                    <a:ext uri="{FF2B5EF4-FFF2-40B4-BE49-F238E27FC236}">
                      <a16:creationId xmlns:a16="http://schemas.microsoft.com/office/drawing/2014/main" id="{58E14F0D-5E8B-49AE-BAF8-2B8CDD4C2107}"/>
                    </a:ext>
                  </a:extLst>
                </p:cNvPr>
                <p:cNvPicPr>
                  <a:picLocks noChangeAspect="1"/>
                </p:cNvPicPr>
                <p:nvPr/>
              </p:nvPicPr>
              <p:blipFill>
                <a:blip r:embed="rId3">
                  <a:grayscl/>
                </a:blip>
                <a:stretch>
                  <a:fillRect/>
                </a:stretch>
              </p:blipFill>
              <p:spPr>
                <a:xfrm>
                  <a:off x="4620051" y="5039934"/>
                  <a:ext cx="483648" cy="373269"/>
                </a:xfrm>
                <a:prstGeom prst="rect">
                  <a:avLst/>
                </a:prstGeom>
              </p:spPr>
            </p:pic>
          </p:grpSp>
        </p:grpSp>
        <p:grpSp>
          <p:nvGrpSpPr>
            <p:cNvPr id="10" name="Group 9">
              <a:extLst>
                <a:ext uri="{FF2B5EF4-FFF2-40B4-BE49-F238E27FC236}">
                  <a16:creationId xmlns:a16="http://schemas.microsoft.com/office/drawing/2014/main" id="{5A138C7F-3FA6-4B0A-B090-1A021E23B21D}"/>
                </a:ext>
              </a:extLst>
            </p:cNvPr>
            <p:cNvGrpSpPr/>
            <p:nvPr/>
          </p:nvGrpSpPr>
          <p:grpSpPr>
            <a:xfrm>
              <a:off x="6841233" y="4471404"/>
              <a:ext cx="1538791" cy="1538791"/>
              <a:chOff x="6841233" y="4471404"/>
              <a:chExt cx="1538791" cy="1538791"/>
            </a:xfrm>
          </p:grpSpPr>
          <p:sp>
            <p:nvSpPr>
              <p:cNvPr id="14" name="Freeform: Shape 13">
                <a:extLst>
                  <a:ext uri="{FF2B5EF4-FFF2-40B4-BE49-F238E27FC236}">
                    <a16:creationId xmlns:a16="http://schemas.microsoft.com/office/drawing/2014/main" id="{DCD5BA88-E067-4586-940F-8CBAAE772776}"/>
                  </a:ext>
                </a:extLst>
              </p:cNvPr>
              <p:cNvSpPr/>
              <p:nvPr/>
            </p:nvSpPr>
            <p:spPr>
              <a:xfrm>
                <a:off x="6841233" y="4471404"/>
                <a:ext cx="1538791" cy="1538791"/>
              </a:xfrm>
              <a:custGeom>
                <a:avLst/>
                <a:gdLst>
                  <a:gd name="connsiteX0" fmla="*/ 0 w 1538791"/>
                  <a:gd name="connsiteY0" fmla="*/ 769396 h 1538791"/>
                  <a:gd name="connsiteX1" fmla="*/ 769396 w 1538791"/>
                  <a:gd name="connsiteY1" fmla="*/ 0 h 1538791"/>
                  <a:gd name="connsiteX2" fmla="*/ 1538792 w 1538791"/>
                  <a:gd name="connsiteY2" fmla="*/ 769396 h 1538791"/>
                  <a:gd name="connsiteX3" fmla="*/ 769396 w 1538791"/>
                  <a:gd name="connsiteY3" fmla="*/ 1538792 h 1538791"/>
                  <a:gd name="connsiteX4" fmla="*/ 0 w 1538791"/>
                  <a:gd name="connsiteY4" fmla="*/ 769396 h 15387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8791" h="1538791">
                    <a:moveTo>
                      <a:pt x="0" y="769396"/>
                    </a:moveTo>
                    <a:cubicBezTo>
                      <a:pt x="0" y="344470"/>
                      <a:pt x="344470" y="0"/>
                      <a:pt x="769396" y="0"/>
                    </a:cubicBezTo>
                    <a:cubicBezTo>
                      <a:pt x="1194322" y="0"/>
                      <a:pt x="1538792" y="344470"/>
                      <a:pt x="1538792" y="769396"/>
                    </a:cubicBezTo>
                    <a:cubicBezTo>
                      <a:pt x="1538792" y="1194322"/>
                      <a:pt x="1194322" y="1538792"/>
                      <a:pt x="769396" y="1538792"/>
                    </a:cubicBezTo>
                    <a:cubicBezTo>
                      <a:pt x="344470" y="1538792"/>
                      <a:pt x="0" y="1194322"/>
                      <a:pt x="0" y="769396"/>
                    </a:cubicBezTo>
                    <a:close/>
                  </a:path>
                </a:pathLst>
              </a:custGeom>
              <a:solidFill>
                <a:schemeClr val="accent1"/>
              </a:solid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290121" tIns="290121" rIns="290121" bIns="290121" numCol="1" spcCol="1270" anchor="ctr" anchorCtr="0">
                <a:noAutofit/>
              </a:bodyPr>
              <a:lstStyle/>
              <a:p>
                <a:pPr marL="0" marR="0" lvl="0" indent="0" algn="ctr" defTabSz="2266950" rtl="0" eaLnBrk="1" fontAlgn="auto" latinLnBrk="0" hangingPunct="1">
                  <a:lnSpc>
                    <a:spcPct val="90000"/>
                  </a:lnSpc>
                  <a:spcBef>
                    <a:spcPct val="0"/>
                  </a:spcBef>
                  <a:spcAft>
                    <a:spcPct val="35000"/>
                  </a:spcAft>
                  <a:buClrTx/>
                  <a:buSzTx/>
                  <a:buFontTx/>
                  <a:buNone/>
                  <a:tabLst/>
                  <a:defRPr/>
                </a:pPr>
                <a:r>
                  <a:rPr kumimoji="0" lang="en-US" sz="5100" b="0" i="0" u="none" strike="noStrike" kern="1200" cap="none" spc="0" normalizeH="0" baseline="0" noProof="0">
                    <a:ln>
                      <a:noFill/>
                    </a:ln>
                    <a:solidFill>
                      <a:srgbClr val="FFFFFF"/>
                    </a:solidFill>
                    <a:effectLst/>
                    <a:uLnTx/>
                    <a:uFillTx/>
                    <a:latin typeface="Segoe UI"/>
                    <a:ea typeface="+mn-ea"/>
                    <a:cs typeface="+mn-cs"/>
                  </a:rPr>
                  <a:t> </a:t>
                </a:r>
              </a:p>
            </p:txBody>
          </p:sp>
          <p:grpSp>
            <p:nvGrpSpPr>
              <p:cNvPr id="15" name="Group 14">
                <a:extLst>
                  <a:ext uri="{FF2B5EF4-FFF2-40B4-BE49-F238E27FC236}">
                    <a16:creationId xmlns:a16="http://schemas.microsoft.com/office/drawing/2014/main" id="{F6A62BDE-7FDF-41F0-B8D9-04970A082E63}"/>
                  </a:ext>
                </a:extLst>
              </p:cNvPr>
              <p:cNvGrpSpPr/>
              <p:nvPr/>
            </p:nvGrpSpPr>
            <p:grpSpPr>
              <a:xfrm>
                <a:off x="7118140" y="4927036"/>
                <a:ext cx="984976" cy="627526"/>
                <a:chOff x="7154839" y="4912807"/>
                <a:chExt cx="984976" cy="627526"/>
              </a:xfrm>
            </p:grpSpPr>
            <p:sp>
              <p:nvSpPr>
                <p:cNvPr id="16" name="cloud" title="Icon of a cloud">
                  <a:extLst>
                    <a:ext uri="{FF2B5EF4-FFF2-40B4-BE49-F238E27FC236}">
                      <a16:creationId xmlns:a16="http://schemas.microsoft.com/office/drawing/2014/main" id="{A0B7B441-0D41-4336-9196-1927357519CF}"/>
                    </a:ext>
                  </a:extLst>
                </p:cNvPr>
                <p:cNvSpPr>
                  <a:spLocks noChangeAspect="1"/>
                </p:cNvSpPr>
                <p:nvPr/>
              </p:nvSpPr>
              <p:spPr bwMode="auto">
                <a:xfrm>
                  <a:off x="7154839" y="4912807"/>
                  <a:ext cx="984976" cy="627526"/>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chemeClr val="bg1"/>
                </a:solidFill>
                <a:ln w="15875" cap="sq">
                  <a:noFill/>
                  <a:prstDash val="solid"/>
                  <a:miter lim="800000"/>
                  <a:headEnd/>
                  <a:tailEnd/>
                </a:ln>
              </p:spPr>
              <p:txBody>
                <a:bodyPr vert="horz" wrap="square" lIns="93260" tIns="46630" rIns="93260" bIns="4663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pic>
              <p:nvPicPr>
                <p:cNvPr id="17" name="Picture 16" descr="A picture containing object&#10;&#10;Description generated with high confidence">
                  <a:extLst>
                    <a:ext uri="{FF2B5EF4-FFF2-40B4-BE49-F238E27FC236}">
                      <a16:creationId xmlns:a16="http://schemas.microsoft.com/office/drawing/2014/main" id="{C847ED49-1F86-43FD-961E-6A53F13D43F0}"/>
                    </a:ext>
                  </a:extLst>
                </p:cNvPr>
                <p:cNvPicPr>
                  <a:picLocks noChangeAspect="1"/>
                </p:cNvPicPr>
                <p:nvPr/>
              </p:nvPicPr>
              <p:blipFill rotWithShape="1">
                <a:blip r:embed="rId4">
                  <a:grayscl/>
                </a:blip>
                <a:srcRect r="85071"/>
                <a:stretch/>
              </p:blipFill>
              <p:spPr>
                <a:xfrm>
                  <a:off x="7480721" y="5105931"/>
                  <a:ext cx="333213" cy="320224"/>
                </a:xfrm>
                <a:prstGeom prst="rect">
                  <a:avLst/>
                </a:prstGeom>
              </p:spPr>
            </p:pic>
          </p:grpSp>
        </p:grpSp>
        <p:grpSp>
          <p:nvGrpSpPr>
            <p:cNvPr id="11" name="Group 10">
              <a:extLst>
                <a:ext uri="{FF2B5EF4-FFF2-40B4-BE49-F238E27FC236}">
                  <a16:creationId xmlns:a16="http://schemas.microsoft.com/office/drawing/2014/main" id="{F3560966-AFC2-45E2-B27B-E8B304ED3456}"/>
                </a:ext>
              </a:extLst>
            </p:cNvPr>
            <p:cNvGrpSpPr/>
            <p:nvPr/>
          </p:nvGrpSpPr>
          <p:grpSpPr>
            <a:xfrm>
              <a:off x="5448841" y="2059711"/>
              <a:ext cx="1538791" cy="1538791"/>
              <a:chOff x="5448841" y="2059711"/>
              <a:chExt cx="1538791" cy="1538791"/>
            </a:xfrm>
          </p:grpSpPr>
          <p:sp>
            <p:nvSpPr>
              <p:cNvPr id="12" name="Freeform: Shape 11">
                <a:extLst>
                  <a:ext uri="{FF2B5EF4-FFF2-40B4-BE49-F238E27FC236}">
                    <a16:creationId xmlns:a16="http://schemas.microsoft.com/office/drawing/2014/main" id="{255E622A-91C8-44D6-B3B0-565837439852}"/>
                  </a:ext>
                </a:extLst>
              </p:cNvPr>
              <p:cNvSpPr/>
              <p:nvPr/>
            </p:nvSpPr>
            <p:spPr>
              <a:xfrm>
                <a:off x="5448841" y="2059711"/>
                <a:ext cx="1538791" cy="1538791"/>
              </a:xfrm>
              <a:custGeom>
                <a:avLst/>
                <a:gdLst>
                  <a:gd name="connsiteX0" fmla="*/ 0 w 1538791"/>
                  <a:gd name="connsiteY0" fmla="*/ 769396 h 1538791"/>
                  <a:gd name="connsiteX1" fmla="*/ 769396 w 1538791"/>
                  <a:gd name="connsiteY1" fmla="*/ 0 h 1538791"/>
                  <a:gd name="connsiteX2" fmla="*/ 1538792 w 1538791"/>
                  <a:gd name="connsiteY2" fmla="*/ 769396 h 1538791"/>
                  <a:gd name="connsiteX3" fmla="*/ 769396 w 1538791"/>
                  <a:gd name="connsiteY3" fmla="*/ 1538792 h 1538791"/>
                  <a:gd name="connsiteX4" fmla="*/ 0 w 1538791"/>
                  <a:gd name="connsiteY4" fmla="*/ 769396 h 15387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8791" h="1538791">
                    <a:moveTo>
                      <a:pt x="0" y="769396"/>
                    </a:moveTo>
                    <a:cubicBezTo>
                      <a:pt x="0" y="344470"/>
                      <a:pt x="344470" y="0"/>
                      <a:pt x="769396" y="0"/>
                    </a:cubicBezTo>
                    <a:cubicBezTo>
                      <a:pt x="1194322" y="0"/>
                      <a:pt x="1538792" y="344470"/>
                      <a:pt x="1538792" y="769396"/>
                    </a:cubicBezTo>
                    <a:cubicBezTo>
                      <a:pt x="1538792" y="1194322"/>
                      <a:pt x="1194322" y="1538792"/>
                      <a:pt x="769396" y="1538792"/>
                    </a:cubicBezTo>
                    <a:cubicBezTo>
                      <a:pt x="344470" y="1538792"/>
                      <a:pt x="0" y="1194322"/>
                      <a:pt x="0" y="769396"/>
                    </a:cubicBezTo>
                    <a:close/>
                  </a:path>
                </a:pathLst>
              </a:custGeom>
              <a:solidFill>
                <a:schemeClr val="accent1"/>
              </a:solid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290121" tIns="290121" rIns="290121" bIns="290121" numCol="1" spcCol="1270" anchor="ctr" anchorCtr="0">
                <a:noAutofit/>
              </a:bodyPr>
              <a:lstStyle/>
              <a:p>
                <a:pPr marL="0" marR="0" lvl="0" indent="0" algn="ctr" defTabSz="2266950" rtl="0" eaLnBrk="1" fontAlgn="auto" latinLnBrk="0" hangingPunct="1">
                  <a:lnSpc>
                    <a:spcPct val="90000"/>
                  </a:lnSpc>
                  <a:spcBef>
                    <a:spcPct val="0"/>
                  </a:spcBef>
                  <a:spcAft>
                    <a:spcPct val="35000"/>
                  </a:spcAft>
                  <a:buClrTx/>
                  <a:buSzTx/>
                  <a:buFontTx/>
                  <a:buNone/>
                  <a:tabLst/>
                  <a:defRPr/>
                </a:pPr>
                <a:r>
                  <a:rPr kumimoji="0" lang="en-US" sz="5100" b="0" i="0" u="none" strike="noStrike" kern="1200" cap="none" spc="0" normalizeH="0" baseline="0" noProof="0">
                    <a:ln>
                      <a:noFill/>
                    </a:ln>
                    <a:solidFill>
                      <a:srgbClr val="FFFFFF"/>
                    </a:solidFill>
                    <a:effectLst/>
                    <a:uLnTx/>
                    <a:uFillTx/>
                    <a:latin typeface="Segoe UI"/>
                    <a:ea typeface="+mn-ea"/>
                    <a:cs typeface="+mn-cs"/>
                  </a:rPr>
                  <a:t> </a:t>
                </a:r>
              </a:p>
            </p:txBody>
          </p:sp>
          <p:pic>
            <p:nvPicPr>
              <p:cNvPr id="13" name="Picture 12" descr="A picture containing object&#10;&#10;Description generated with high confidence">
                <a:extLst>
                  <a:ext uri="{FF2B5EF4-FFF2-40B4-BE49-F238E27FC236}">
                    <a16:creationId xmlns:a16="http://schemas.microsoft.com/office/drawing/2014/main" id="{E4A93237-0100-4AB7-9E71-90103EF1A78B}"/>
                  </a:ext>
                </a:extLst>
              </p:cNvPr>
              <p:cNvPicPr>
                <a:picLocks noChangeAspect="1"/>
              </p:cNvPicPr>
              <p:nvPr/>
            </p:nvPicPr>
            <p:blipFill rotWithShape="1">
              <a:blip r:embed="rId5">
                <a:duotone>
                  <a:schemeClr val="bg2">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r="85071"/>
              <a:stretch/>
            </p:blipFill>
            <p:spPr>
              <a:xfrm>
                <a:off x="5960886" y="2581787"/>
                <a:ext cx="514701" cy="494639"/>
              </a:xfrm>
              <a:prstGeom prst="rect">
                <a:avLst/>
              </a:prstGeom>
              <a:solidFill>
                <a:schemeClr val="accent1"/>
              </a:solidFill>
            </p:spPr>
          </p:pic>
        </p:grpSp>
      </p:grpSp>
      <p:sp>
        <p:nvSpPr>
          <p:cNvPr id="22" name="Rectangle 21">
            <a:extLst>
              <a:ext uri="{FF2B5EF4-FFF2-40B4-BE49-F238E27FC236}">
                <a16:creationId xmlns:a16="http://schemas.microsoft.com/office/drawing/2014/main" id="{44F7F239-1BAE-4C95-BFAA-6482AF1FA5B7}"/>
              </a:ext>
            </a:extLst>
          </p:cNvPr>
          <p:cNvSpPr/>
          <p:nvPr/>
        </p:nvSpPr>
        <p:spPr>
          <a:xfrm>
            <a:off x="3296697" y="2020892"/>
            <a:ext cx="1939905" cy="867930"/>
          </a:xfrm>
          <a:prstGeom prst="rect">
            <a:avLst/>
          </a:prstGeom>
        </p:spPr>
        <p:txBody>
          <a:bodyPr wrap="square">
            <a:spAutoFit/>
          </a:bodyPr>
          <a:lstStyle/>
          <a:p>
            <a:pPr marL="0" marR="0" lvl="0" indent="0" algn="l" defTabSz="932742" rtl="0" eaLnBrk="1" fontAlgn="auto" latinLnBrk="0" hangingPunct="1">
              <a:lnSpc>
                <a:spcPct val="100000"/>
              </a:lnSpc>
              <a:spcBef>
                <a:spcPct val="20000"/>
              </a:spcBef>
              <a:spcAft>
                <a:spcPts val="0"/>
              </a:spcAft>
              <a:buClrTx/>
              <a:buSzPct val="90000"/>
              <a:buFontTx/>
              <a:buNone/>
              <a:tabLst/>
              <a:defRPr/>
            </a:pPr>
            <a:r>
              <a:rPr kumimoji="0" lang="en-US" sz="1200" b="1"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Semilight" panose="020B0402040204020203" pitchFamily="34" charset="0"/>
              </a:rPr>
              <a:t>Azure ML + Azure IoT Edge + Windows AI</a:t>
            </a:r>
          </a:p>
          <a:p>
            <a:pPr marL="0" marR="0" lvl="0" indent="0" algn="l"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Semilight" panose="020B0402040204020203" pitchFamily="34" charset="0"/>
              </a:rPr>
              <a:t>Brings accelerated AI </a:t>
            </a:r>
            <a:br>
              <a:rPr kumimoji="0" lang="en-US" sz="12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Semilight" panose="020B0402040204020203" pitchFamily="34" charset="0"/>
              </a:rPr>
            </a:br>
            <a:r>
              <a:rPr kumimoji="0" lang="en-US" sz="12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Semilight" panose="020B0402040204020203" pitchFamily="34" charset="0"/>
              </a:rPr>
              <a:t>to your device</a:t>
            </a:r>
          </a:p>
        </p:txBody>
      </p:sp>
      <p:sp>
        <p:nvSpPr>
          <p:cNvPr id="23" name="Text Placeholder 2">
            <a:extLst>
              <a:ext uri="{FF2B5EF4-FFF2-40B4-BE49-F238E27FC236}">
                <a16:creationId xmlns:a16="http://schemas.microsoft.com/office/drawing/2014/main" id="{6E7B607A-F8DE-49DF-8EA4-22ECDB087CD6}"/>
              </a:ext>
            </a:extLst>
          </p:cNvPr>
          <p:cNvSpPr txBox="1">
            <a:spLocks/>
          </p:cNvSpPr>
          <p:nvPr/>
        </p:nvSpPr>
        <p:spPr>
          <a:xfrm>
            <a:off x="6988030" y="2109789"/>
            <a:ext cx="2640311" cy="590931"/>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200" b="1"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Semilight" panose="020B0402040204020203" pitchFamily="34" charset="0"/>
              </a:rPr>
              <a:t>Windows 10 IoT</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2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Semilight" panose="020B0402040204020203" pitchFamily="34" charset="0"/>
              </a:rPr>
              <a:t>Secure, and manageable IoT </a:t>
            </a:r>
            <a:br>
              <a:rPr kumimoji="0" lang="en-US" sz="12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Semilight" panose="020B0402040204020203" pitchFamily="34" charset="0"/>
              </a:rPr>
            </a:br>
            <a:r>
              <a:rPr kumimoji="0" lang="en-US" sz="12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Semilight" panose="020B0402040204020203" pitchFamily="34" charset="0"/>
              </a:rPr>
              <a:t>OS with long-term support</a:t>
            </a:r>
          </a:p>
        </p:txBody>
      </p:sp>
      <p:sp>
        <p:nvSpPr>
          <p:cNvPr id="24" name="Text Placeholder 2">
            <a:extLst>
              <a:ext uri="{FF2B5EF4-FFF2-40B4-BE49-F238E27FC236}">
                <a16:creationId xmlns:a16="http://schemas.microsoft.com/office/drawing/2014/main" id="{D263DC5D-4DA3-474A-988A-77411EF2F6D2}"/>
              </a:ext>
            </a:extLst>
          </p:cNvPr>
          <p:cNvSpPr txBox="1">
            <a:spLocks/>
          </p:cNvSpPr>
          <p:nvPr/>
        </p:nvSpPr>
        <p:spPr>
          <a:xfrm>
            <a:off x="8308186" y="4675379"/>
            <a:ext cx="2640311" cy="960263"/>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200" b="1"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Semilight" panose="020B0402040204020203" pitchFamily="34" charset="0"/>
              </a:rPr>
              <a:t>Windows Update + </a:t>
            </a:r>
            <a:br>
              <a:rPr kumimoji="0" lang="en-US" sz="1200" b="1"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Semilight" panose="020B0402040204020203" pitchFamily="34" charset="0"/>
              </a:rPr>
            </a:br>
            <a:r>
              <a:rPr kumimoji="0" lang="en-US" sz="1200" b="1"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Semilight" panose="020B0402040204020203" pitchFamily="34" charset="0"/>
              </a:rPr>
              <a:t>Device Update Center</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2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Semilight" panose="020B0402040204020203" pitchFamily="34" charset="0"/>
              </a:rPr>
              <a:t>Keeps devices secure, </a:t>
            </a:r>
            <a:br>
              <a:rPr kumimoji="0" lang="en-US" sz="12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Semilight" panose="020B0402040204020203" pitchFamily="34" charset="0"/>
              </a:rPr>
            </a:br>
            <a:r>
              <a:rPr kumimoji="0" lang="en-US" sz="12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Semilight" panose="020B0402040204020203" pitchFamily="34" charset="0"/>
              </a:rPr>
              <a:t>giving full control to </a:t>
            </a:r>
            <a:br>
              <a:rPr kumimoji="0" lang="en-US" sz="12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Semilight" panose="020B0402040204020203" pitchFamily="34" charset="0"/>
              </a:rPr>
            </a:br>
            <a:r>
              <a:rPr kumimoji="0" lang="en-US" sz="12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Semilight" panose="020B0402040204020203" pitchFamily="34" charset="0"/>
              </a:rPr>
              <a:t>the device maker</a:t>
            </a:r>
          </a:p>
        </p:txBody>
      </p:sp>
      <p:sp>
        <p:nvSpPr>
          <p:cNvPr id="25" name="Text Placeholder 2">
            <a:extLst>
              <a:ext uri="{FF2B5EF4-FFF2-40B4-BE49-F238E27FC236}">
                <a16:creationId xmlns:a16="http://schemas.microsoft.com/office/drawing/2014/main" id="{0698B451-78E2-4789-8429-643EAEB05A08}"/>
              </a:ext>
            </a:extLst>
          </p:cNvPr>
          <p:cNvSpPr txBox="1">
            <a:spLocks/>
          </p:cNvSpPr>
          <p:nvPr/>
        </p:nvSpPr>
        <p:spPr>
          <a:xfrm>
            <a:off x="2107443" y="4670083"/>
            <a:ext cx="1760442" cy="960263"/>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200" b="1"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Semilight" panose="020B0402040204020203" pitchFamily="34" charset="0"/>
              </a:rPr>
              <a:t>Windows 10 IoT </a:t>
            </a:r>
            <a:br>
              <a:rPr kumimoji="0" lang="en-US" sz="1200" b="1"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Semilight" panose="020B0402040204020203" pitchFamily="34" charset="0"/>
              </a:rPr>
            </a:br>
            <a:r>
              <a:rPr kumimoji="0" lang="en-US" sz="1200" b="1"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Semilight" panose="020B0402040204020203" pitchFamily="34" charset="0"/>
              </a:rPr>
              <a:t>Device Management</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2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Semilight" panose="020B0402040204020203" pitchFamily="34" charset="0"/>
              </a:rPr>
              <a:t>Provided by Azure IoT </a:t>
            </a:r>
            <a:br>
              <a:rPr kumimoji="0" lang="en-US" sz="12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Semilight" panose="020B0402040204020203" pitchFamily="34" charset="0"/>
              </a:rPr>
            </a:br>
            <a:r>
              <a:rPr kumimoji="0" lang="en-US" sz="12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Semilight" panose="020B0402040204020203" pitchFamily="34" charset="0"/>
              </a:rPr>
              <a:t>Hub and enterprise </a:t>
            </a:r>
            <a:br>
              <a:rPr kumimoji="0" lang="en-US" sz="12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Semilight" panose="020B0402040204020203" pitchFamily="34" charset="0"/>
              </a:rPr>
            </a:br>
            <a:r>
              <a:rPr kumimoji="0" lang="en-US" sz="12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Semilight" panose="020B0402040204020203" pitchFamily="34" charset="0"/>
              </a:rPr>
              <a:t>device management</a:t>
            </a:r>
          </a:p>
        </p:txBody>
      </p:sp>
    </p:spTree>
    <p:extLst>
      <p:ext uri="{BB962C8B-B14F-4D97-AF65-F5344CB8AC3E}">
        <p14:creationId xmlns:p14="http://schemas.microsoft.com/office/powerpoint/2010/main" val="277192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20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par>
                                <p:cTn id="11" presetID="10" presetClass="entr" presetSubtype="0" fill="hold" grpId="0" nodeType="withEffect">
                                  <p:stCondLst>
                                    <p:cond delay="40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500"/>
                                        <p:tgtEl>
                                          <p:spTgt spid="23"/>
                                        </p:tgtEl>
                                      </p:cBhvr>
                                    </p:animEffect>
                                  </p:childTnLst>
                                </p:cTn>
                              </p:par>
                              <p:par>
                                <p:cTn id="14" presetID="10" presetClass="entr" presetSubtype="0" fill="hold" grpId="0" nodeType="withEffect">
                                  <p:stCondLst>
                                    <p:cond delay="600"/>
                                  </p:stCondLst>
                                  <p:childTnLst>
                                    <p:set>
                                      <p:cBhvr>
                                        <p:cTn id="15" dur="1" fill="hold">
                                          <p:stCondLst>
                                            <p:cond delay="0"/>
                                          </p:stCondLst>
                                        </p:cTn>
                                        <p:tgtEl>
                                          <p:spTgt spid="24"/>
                                        </p:tgtEl>
                                        <p:attrNameLst>
                                          <p:attrName>style.visibility</p:attrName>
                                        </p:attrNameLst>
                                      </p:cBhvr>
                                      <p:to>
                                        <p:strVal val="visible"/>
                                      </p:to>
                                    </p:set>
                                    <p:animEffect transition="in" filter="fade">
                                      <p:cBhvr>
                                        <p:cTn id="16" dur="500"/>
                                        <p:tgtEl>
                                          <p:spTgt spid="24"/>
                                        </p:tgtEl>
                                      </p:cBhvr>
                                    </p:animEffect>
                                  </p:childTnLst>
                                </p:cTn>
                              </p:par>
                              <p:par>
                                <p:cTn id="17" presetID="10" presetClass="entr" presetSubtype="0" fill="hold" grpId="0" nodeType="withEffect">
                                  <p:stCondLst>
                                    <p:cond delay="800"/>
                                  </p:stCondLst>
                                  <p:childTnLst>
                                    <p:set>
                                      <p:cBhvr>
                                        <p:cTn id="18" dur="1" fill="hold">
                                          <p:stCondLst>
                                            <p:cond delay="0"/>
                                          </p:stCondLst>
                                        </p:cTn>
                                        <p:tgtEl>
                                          <p:spTgt spid="25"/>
                                        </p:tgtEl>
                                        <p:attrNameLst>
                                          <p:attrName>style.visibility</p:attrName>
                                        </p:attrNameLst>
                                      </p:cBhvr>
                                      <p:to>
                                        <p:strVal val="visible"/>
                                      </p:to>
                                    </p:set>
                                    <p:animEffect transition="in" filter="fade">
                                      <p:cBhvr>
                                        <p:cTn id="19"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24" grpId="0"/>
      <p:bldP spid="2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3" name="Group 42">
            <a:extLst>
              <a:ext uri="{FF2B5EF4-FFF2-40B4-BE49-F238E27FC236}">
                <a16:creationId xmlns:a16="http://schemas.microsoft.com/office/drawing/2014/main" id="{A960F241-520A-4D02-A7FF-2E3EBE069592}"/>
              </a:ext>
            </a:extLst>
          </p:cNvPr>
          <p:cNvGrpSpPr/>
          <p:nvPr/>
        </p:nvGrpSpPr>
        <p:grpSpPr>
          <a:xfrm>
            <a:off x="-122237" y="-68262"/>
            <a:ext cx="6218238" cy="7017620"/>
            <a:chOff x="-122237" y="-68262"/>
            <a:chExt cx="6218238" cy="7017620"/>
          </a:xfrm>
        </p:grpSpPr>
        <p:pic>
          <p:nvPicPr>
            <p:cNvPr id="2" name="Picture 1">
              <a:extLst>
                <a:ext uri="{FF2B5EF4-FFF2-40B4-BE49-F238E27FC236}">
                  <a16:creationId xmlns:a16="http://schemas.microsoft.com/office/drawing/2014/main" id="{C32B47BF-F892-4B17-9222-275D15D5AA84}"/>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l="10837"/>
            <a:stretch/>
          </p:blipFill>
          <p:spPr>
            <a:xfrm>
              <a:off x="-122237" y="-68262"/>
              <a:ext cx="6218238" cy="7002944"/>
            </a:xfrm>
            <a:prstGeom prst="rect">
              <a:avLst/>
            </a:prstGeom>
          </p:spPr>
        </p:pic>
        <p:sp>
          <p:nvSpPr>
            <p:cNvPr id="3" name="Rectangle 2">
              <a:extLst>
                <a:ext uri="{FF2B5EF4-FFF2-40B4-BE49-F238E27FC236}">
                  <a16:creationId xmlns:a16="http://schemas.microsoft.com/office/drawing/2014/main" id="{78F47051-C2C0-469E-A2AF-B901792BE103}"/>
                </a:ext>
              </a:extLst>
            </p:cNvPr>
            <p:cNvSpPr/>
            <p:nvPr/>
          </p:nvSpPr>
          <p:spPr bwMode="auto">
            <a:xfrm>
              <a:off x="-122236" y="-68262"/>
              <a:ext cx="6218237" cy="7017620"/>
            </a:xfrm>
            <a:prstGeom prst="rect">
              <a:avLst/>
            </a:prstGeom>
            <a:solidFill>
              <a:srgbClr val="000000">
                <a:alpha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4" name="Rectangle 3">
            <a:extLst>
              <a:ext uri="{FF2B5EF4-FFF2-40B4-BE49-F238E27FC236}">
                <a16:creationId xmlns:a16="http://schemas.microsoft.com/office/drawing/2014/main" id="{B5CC0E52-37DD-44D2-9171-3B371835447E}"/>
              </a:ext>
            </a:extLst>
          </p:cNvPr>
          <p:cNvSpPr/>
          <p:nvPr/>
        </p:nvSpPr>
        <p:spPr>
          <a:xfrm>
            <a:off x="312738" y="2927863"/>
            <a:ext cx="5783263" cy="992404"/>
          </a:xfrm>
          <a:prstGeom prst="rect">
            <a:avLst/>
          </a:prstGeom>
        </p:spPr>
        <p:txBody>
          <a:bodyPr wrap="square" lIns="0" tIns="0" rIns="274320" bIns="0" anchor="ctr">
            <a:noAutofit/>
          </a:bodyPr>
          <a:lstStyle/>
          <a:p>
            <a:pPr marL="0" marR="0" lvl="0" indent="0" algn="r" defTabSz="932688"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FFFFFF"/>
                </a:solidFill>
                <a:effectLst/>
                <a:uLnTx/>
                <a:uFillTx/>
                <a:latin typeface="Segoe UI Semilight (Headings)"/>
                <a:ea typeface="+mn-ea"/>
                <a:cs typeface="+mn-cs"/>
              </a:rPr>
              <a:t>Azure</a:t>
            </a:r>
            <a:r>
              <a:rPr kumimoji="0" lang="en-US" sz="2400" b="0" i="0" u="none" strike="noStrike" kern="1200" cap="none" spc="0" normalizeH="0" baseline="0" noProof="0">
                <a:ln>
                  <a:noFill/>
                </a:ln>
                <a:solidFill>
                  <a:srgbClr val="FFFFFF"/>
                </a:solidFill>
                <a:effectLst/>
                <a:uLnTx/>
                <a:uFillTx/>
                <a:latin typeface="Segoe UI Semibold"/>
                <a:ea typeface="+mn-ea"/>
                <a:cs typeface="+mn-cs"/>
              </a:rPr>
              <a:t> </a:t>
            </a:r>
            <a:r>
              <a:rPr kumimoji="0" lang="en-US" sz="36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Time Series Insights</a:t>
            </a:r>
          </a:p>
        </p:txBody>
      </p:sp>
      <p:grpSp>
        <p:nvGrpSpPr>
          <p:cNvPr id="5" name="Group 4">
            <a:extLst>
              <a:ext uri="{FF2B5EF4-FFF2-40B4-BE49-F238E27FC236}">
                <a16:creationId xmlns:a16="http://schemas.microsoft.com/office/drawing/2014/main" id="{372947F0-1195-4C5B-A245-DB09009634DB}"/>
              </a:ext>
            </a:extLst>
          </p:cNvPr>
          <p:cNvGrpSpPr/>
          <p:nvPr/>
        </p:nvGrpSpPr>
        <p:grpSpPr>
          <a:xfrm>
            <a:off x="6885728" y="417778"/>
            <a:ext cx="4553682" cy="908036"/>
            <a:chOff x="7007965" y="486040"/>
            <a:chExt cx="4553682" cy="908036"/>
          </a:xfrm>
        </p:grpSpPr>
        <p:sp>
          <p:nvSpPr>
            <p:cNvPr id="6" name="Rectangle 5">
              <a:extLst>
                <a:ext uri="{FF2B5EF4-FFF2-40B4-BE49-F238E27FC236}">
                  <a16:creationId xmlns:a16="http://schemas.microsoft.com/office/drawing/2014/main" id="{B4911035-FD9A-4E74-8FF9-ACD45A476597}"/>
                </a:ext>
              </a:extLst>
            </p:cNvPr>
            <p:cNvSpPr/>
            <p:nvPr/>
          </p:nvSpPr>
          <p:spPr>
            <a:xfrm>
              <a:off x="7965509" y="771228"/>
              <a:ext cx="2517292" cy="193899"/>
            </a:xfrm>
            <a:prstGeom prst="rect">
              <a:avLst/>
            </a:prstGeom>
          </p:spPr>
          <p:txBody>
            <a:bodyPr wrap="none" lIns="0" tIns="0" rIns="0" bIns="0" anchor="ctr" anchorCtr="0">
              <a:spAutoFit/>
            </a:bodyPr>
            <a:lstStyle/>
            <a:p>
              <a:pPr marL="0" marR="0" lvl="0" indent="0" algn="l" defTabSz="932114"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Segoe UI Semilight" panose="020B0402040204020203" pitchFamily="34" charset="0"/>
                </a:rPr>
                <a:t>IoT scale time-series data store</a:t>
              </a:r>
            </a:p>
          </p:txBody>
        </p:sp>
        <p:cxnSp>
          <p:nvCxnSpPr>
            <p:cNvPr id="7" name="Straight Connector 6">
              <a:extLst>
                <a:ext uri="{FF2B5EF4-FFF2-40B4-BE49-F238E27FC236}">
                  <a16:creationId xmlns:a16="http://schemas.microsoft.com/office/drawing/2014/main" id="{8FE2C444-3370-4CEB-A40E-85CFD2A33BBF}"/>
                </a:ext>
              </a:extLst>
            </p:cNvPr>
            <p:cNvCxnSpPr>
              <a:cxnSpLocks/>
            </p:cNvCxnSpPr>
            <p:nvPr/>
          </p:nvCxnSpPr>
          <p:spPr>
            <a:xfrm>
              <a:off x="7007965" y="1394076"/>
              <a:ext cx="4553682" cy="0"/>
            </a:xfrm>
            <a:prstGeom prst="line">
              <a:avLst/>
            </a:prstGeom>
            <a:noFill/>
            <a:ln w="9525" cap="flat" cmpd="sng" algn="ctr">
              <a:solidFill>
                <a:srgbClr val="0078D7"/>
              </a:solidFill>
              <a:prstDash val="solid"/>
              <a:headEnd type="none"/>
              <a:tailEnd type="none"/>
            </a:ln>
            <a:effectLst/>
          </p:spPr>
        </p:cxnSp>
        <p:grpSp>
          <p:nvGrpSpPr>
            <p:cNvPr id="8" name="Group 7">
              <a:extLst>
                <a:ext uri="{FF2B5EF4-FFF2-40B4-BE49-F238E27FC236}">
                  <a16:creationId xmlns:a16="http://schemas.microsoft.com/office/drawing/2014/main" id="{1C9F91FD-09F8-4180-B167-055BE89ECA5C}"/>
                </a:ext>
              </a:extLst>
            </p:cNvPr>
            <p:cNvGrpSpPr/>
            <p:nvPr/>
          </p:nvGrpSpPr>
          <p:grpSpPr>
            <a:xfrm>
              <a:off x="7048908" y="486040"/>
              <a:ext cx="764276" cy="764276"/>
              <a:chOff x="7048908" y="486040"/>
              <a:chExt cx="764276" cy="764276"/>
            </a:xfrm>
          </p:grpSpPr>
          <p:sp>
            <p:nvSpPr>
              <p:cNvPr id="9" name="Oval 8">
                <a:extLst>
                  <a:ext uri="{FF2B5EF4-FFF2-40B4-BE49-F238E27FC236}">
                    <a16:creationId xmlns:a16="http://schemas.microsoft.com/office/drawing/2014/main" id="{26C61D83-99CA-4E6E-8805-76545CFD59EB}"/>
                  </a:ext>
                </a:extLst>
              </p:cNvPr>
              <p:cNvSpPr/>
              <p:nvPr/>
            </p:nvSpPr>
            <p:spPr bwMode="auto">
              <a:xfrm>
                <a:off x="7048908" y="486040"/>
                <a:ext cx="764276" cy="764276"/>
              </a:xfrm>
              <a:prstGeom prst="ellipse">
                <a:avLst/>
              </a:prstGeom>
              <a:solidFill>
                <a:srgbClr val="0078D4"/>
              </a:solidFill>
              <a:ln w="10795" cap="flat" cmpd="sng" algn="ctr">
                <a:noFill/>
                <a:prstDash val="solid"/>
              </a:ln>
              <a:effectLst>
                <a:outerShdw blurRad="254000" dist="50800" dir="2700000" sx="101000" sy="101000" algn="tl" rotWithShape="0">
                  <a:prstClr val="black">
                    <a:alpha val="3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0" name="Gravity" title="Icon of a solar system">
                <a:extLst>
                  <a:ext uri="{FF2B5EF4-FFF2-40B4-BE49-F238E27FC236}">
                    <a16:creationId xmlns:a16="http://schemas.microsoft.com/office/drawing/2014/main" id="{558FAAEE-1EB2-4D87-B2E3-30B3C1EDA634}"/>
                  </a:ext>
                </a:extLst>
              </p:cNvPr>
              <p:cNvSpPr>
                <a:spLocks noChangeAspect="1" noEditPoints="1"/>
              </p:cNvSpPr>
              <p:nvPr/>
            </p:nvSpPr>
            <p:spPr bwMode="auto">
              <a:xfrm>
                <a:off x="7178402" y="615935"/>
                <a:ext cx="505288" cy="504486"/>
              </a:xfrm>
              <a:custGeom>
                <a:avLst/>
                <a:gdLst>
                  <a:gd name="T0" fmla="*/ 96 w 356"/>
                  <a:gd name="T1" fmla="*/ 178 h 356"/>
                  <a:gd name="T2" fmla="*/ 178 w 356"/>
                  <a:gd name="T3" fmla="*/ 96 h 356"/>
                  <a:gd name="T4" fmla="*/ 260 w 356"/>
                  <a:gd name="T5" fmla="*/ 178 h 356"/>
                  <a:gd name="T6" fmla="*/ 178 w 356"/>
                  <a:gd name="T7" fmla="*/ 260 h 356"/>
                  <a:gd name="T8" fmla="*/ 96 w 356"/>
                  <a:gd name="T9" fmla="*/ 178 h 356"/>
                  <a:gd name="T10" fmla="*/ 310 w 356"/>
                  <a:gd name="T11" fmla="*/ 185 h 356"/>
                  <a:gd name="T12" fmla="*/ 310 w 356"/>
                  <a:gd name="T13" fmla="*/ 178 h 356"/>
                  <a:gd name="T14" fmla="*/ 178 w 356"/>
                  <a:gd name="T15" fmla="*/ 46 h 356"/>
                  <a:gd name="T16" fmla="*/ 46 w 356"/>
                  <a:gd name="T17" fmla="*/ 178 h 356"/>
                  <a:gd name="T18" fmla="*/ 178 w 356"/>
                  <a:gd name="T19" fmla="*/ 310 h 356"/>
                  <a:gd name="T20" fmla="*/ 297 w 356"/>
                  <a:gd name="T21" fmla="*/ 235 h 356"/>
                  <a:gd name="T22" fmla="*/ 44 w 356"/>
                  <a:gd name="T23" fmla="*/ 60 h 356"/>
                  <a:gd name="T24" fmla="*/ 0 w 356"/>
                  <a:gd name="T25" fmla="*/ 178 h 356"/>
                  <a:gd name="T26" fmla="*/ 178 w 356"/>
                  <a:gd name="T27" fmla="*/ 356 h 356"/>
                  <a:gd name="T28" fmla="*/ 356 w 356"/>
                  <a:gd name="T29" fmla="*/ 178 h 356"/>
                  <a:gd name="T30" fmla="*/ 178 w 356"/>
                  <a:gd name="T31" fmla="*/ 0 h 356"/>
                  <a:gd name="T32" fmla="*/ 80 w 356"/>
                  <a:gd name="T33" fmla="*/ 29 h 356"/>
                  <a:gd name="T34" fmla="*/ 64 w 356"/>
                  <a:gd name="T35" fmla="*/ 17 h 356"/>
                  <a:gd name="T36" fmla="*/ 41 w 356"/>
                  <a:gd name="T37" fmla="*/ 40 h 356"/>
                  <a:gd name="T38" fmla="*/ 64 w 356"/>
                  <a:gd name="T39" fmla="*/ 63 h 356"/>
                  <a:gd name="T40" fmla="*/ 87 w 356"/>
                  <a:gd name="T41" fmla="*/ 40 h 356"/>
                  <a:gd name="T42" fmla="*/ 64 w 356"/>
                  <a:gd name="T43" fmla="*/ 17 h 356"/>
                  <a:gd name="T44" fmla="*/ 306 w 356"/>
                  <a:gd name="T45" fmla="*/ 189 h 356"/>
                  <a:gd name="T46" fmla="*/ 283 w 356"/>
                  <a:gd name="T47" fmla="*/ 212 h 356"/>
                  <a:gd name="T48" fmla="*/ 306 w 356"/>
                  <a:gd name="T49" fmla="*/ 235 h 356"/>
                  <a:gd name="T50" fmla="*/ 329 w 356"/>
                  <a:gd name="T51" fmla="*/ 212 h 356"/>
                  <a:gd name="T52" fmla="*/ 306 w 356"/>
                  <a:gd name="T53" fmla="*/ 189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56" h="356">
                    <a:moveTo>
                      <a:pt x="96" y="178"/>
                    </a:moveTo>
                    <a:cubicBezTo>
                      <a:pt x="96" y="133"/>
                      <a:pt x="133" y="96"/>
                      <a:pt x="178" y="96"/>
                    </a:cubicBezTo>
                    <a:cubicBezTo>
                      <a:pt x="223" y="96"/>
                      <a:pt x="260" y="133"/>
                      <a:pt x="260" y="178"/>
                    </a:cubicBezTo>
                    <a:cubicBezTo>
                      <a:pt x="260" y="223"/>
                      <a:pt x="223" y="260"/>
                      <a:pt x="178" y="260"/>
                    </a:cubicBezTo>
                    <a:cubicBezTo>
                      <a:pt x="133" y="260"/>
                      <a:pt x="96" y="223"/>
                      <a:pt x="96" y="178"/>
                    </a:cubicBezTo>
                    <a:close/>
                    <a:moveTo>
                      <a:pt x="310" y="185"/>
                    </a:moveTo>
                    <a:cubicBezTo>
                      <a:pt x="310" y="183"/>
                      <a:pt x="310" y="180"/>
                      <a:pt x="310" y="178"/>
                    </a:cubicBezTo>
                    <a:cubicBezTo>
                      <a:pt x="310" y="105"/>
                      <a:pt x="251" y="46"/>
                      <a:pt x="178" y="46"/>
                    </a:cubicBezTo>
                    <a:cubicBezTo>
                      <a:pt x="105" y="46"/>
                      <a:pt x="46" y="105"/>
                      <a:pt x="46" y="178"/>
                    </a:cubicBezTo>
                    <a:cubicBezTo>
                      <a:pt x="46" y="251"/>
                      <a:pt x="105" y="310"/>
                      <a:pt x="178" y="310"/>
                    </a:cubicBezTo>
                    <a:cubicBezTo>
                      <a:pt x="230" y="310"/>
                      <a:pt x="276" y="279"/>
                      <a:pt x="297" y="235"/>
                    </a:cubicBezTo>
                    <a:moveTo>
                      <a:pt x="44" y="60"/>
                    </a:moveTo>
                    <a:cubicBezTo>
                      <a:pt x="17" y="92"/>
                      <a:pt x="0" y="133"/>
                      <a:pt x="0" y="178"/>
                    </a:cubicBezTo>
                    <a:cubicBezTo>
                      <a:pt x="0" y="276"/>
                      <a:pt x="80" y="356"/>
                      <a:pt x="178" y="356"/>
                    </a:cubicBezTo>
                    <a:cubicBezTo>
                      <a:pt x="276" y="356"/>
                      <a:pt x="356" y="276"/>
                      <a:pt x="356" y="178"/>
                    </a:cubicBezTo>
                    <a:cubicBezTo>
                      <a:pt x="356" y="80"/>
                      <a:pt x="276" y="0"/>
                      <a:pt x="178" y="0"/>
                    </a:cubicBezTo>
                    <a:cubicBezTo>
                      <a:pt x="142" y="0"/>
                      <a:pt x="108" y="11"/>
                      <a:pt x="80" y="29"/>
                    </a:cubicBezTo>
                    <a:moveTo>
                      <a:pt x="64" y="17"/>
                    </a:moveTo>
                    <a:cubicBezTo>
                      <a:pt x="51" y="17"/>
                      <a:pt x="41" y="27"/>
                      <a:pt x="41" y="40"/>
                    </a:cubicBezTo>
                    <a:cubicBezTo>
                      <a:pt x="41" y="53"/>
                      <a:pt x="51" y="63"/>
                      <a:pt x="64" y="63"/>
                    </a:cubicBezTo>
                    <a:cubicBezTo>
                      <a:pt x="77" y="63"/>
                      <a:pt x="87" y="53"/>
                      <a:pt x="87" y="40"/>
                    </a:cubicBezTo>
                    <a:cubicBezTo>
                      <a:pt x="87" y="27"/>
                      <a:pt x="77" y="17"/>
                      <a:pt x="64" y="17"/>
                    </a:cubicBezTo>
                    <a:close/>
                    <a:moveTo>
                      <a:pt x="306" y="189"/>
                    </a:moveTo>
                    <a:cubicBezTo>
                      <a:pt x="293" y="189"/>
                      <a:pt x="283" y="199"/>
                      <a:pt x="283" y="212"/>
                    </a:cubicBezTo>
                    <a:cubicBezTo>
                      <a:pt x="283" y="225"/>
                      <a:pt x="293" y="235"/>
                      <a:pt x="306" y="235"/>
                    </a:cubicBezTo>
                    <a:cubicBezTo>
                      <a:pt x="319" y="235"/>
                      <a:pt x="329" y="225"/>
                      <a:pt x="329" y="212"/>
                    </a:cubicBezTo>
                    <a:cubicBezTo>
                      <a:pt x="329" y="199"/>
                      <a:pt x="319" y="189"/>
                      <a:pt x="306" y="189"/>
                    </a:cubicBezTo>
                    <a:close/>
                  </a:path>
                </a:pathLst>
              </a:custGeom>
              <a:noFill/>
              <a:ln w="15875" cap="flat">
                <a:solidFill>
                  <a:srgbClr val="FFFFFF"/>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grpSp>
        <p:nvGrpSpPr>
          <p:cNvPr id="11" name="Group 10">
            <a:extLst>
              <a:ext uri="{FF2B5EF4-FFF2-40B4-BE49-F238E27FC236}">
                <a16:creationId xmlns:a16="http://schemas.microsoft.com/office/drawing/2014/main" id="{42708BF0-7451-4500-A42C-9E148D6778B5}"/>
              </a:ext>
            </a:extLst>
          </p:cNvPr>
          <p:cNvGrpSpPr/>
          <p:nvPr/>
        </p:nvGrpSpPr>
        <p:grpSpPr>
          <a:xfrm>
            <a:off x="6885729" y="2521370"/>
            <a:ext cx="4833251" cy="908036"/>
            <a:chOff x="7007965" y="2589632"/>
            <a:chExt cx="4833251" cy="908036"/>
          </a:xfrm>
        </p:grpSpPr>
        <p:sp>
          <p:nvSpPr>
            <p:cNvPr id="12" name="Rectangle 11">
              <a:extLst>
                <a:ext uri="{FF2B5EF4-FFF2-40B4-BE49-F238E27FC236}">
                  <a16:creationId xmlns:a16="http://schemas.microsoft.com/office/drawing/2014/main" id="{D964429A-A522-40AB-B5B7-200050D58259}"/>
                </a:ext>
              </a:extLst>
            </p:cNvPr>
            <p:cNvSpPr/>
            <p:nvPr/>
          </p:nvSpPr>
          <p:spPr>
            <a:xfrm>
              <a:off x="7965509" y="2874821"/>
              <a:ext cx="3875707" cy="193899"/>
            </a:xfrm>
            <a:prstGeom prst="rect">
              <a:avLst/>
            </a:prstGeom>
          </p:spPr>
          <p:txBody>
            <a:bodyPr wrap="square" lIns="0" tIns="0" rIns="0" bIns="0" anchor="ctr" anchorCtr="0">
              <a:spAutoFit/>
            </a:bodyPr>
            <a:lstStyle/>
            <a:p>
              <a:pPr marL="0" marR="0" lvl="0" indent="0" algn="l" defTabSz="932114"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Segoe UI Semilight" panose="020B0402040204020203" pitchFamily="34" charset="0"/>
                </a:rPr>
                <a:t>Easy IoT Hub connection</a:t>
              </a:r>
            </a:p>
          </p:txBody>
        </p:sp>
        <p:cxnSp>
          <p:nvCxnSpPr>
            <p:cNvPr id="13" name="Straight Connector 12">
              <a:extLst>
                <a:ext uri="{FF2B5EF4-FFF2-40B4-BE49-F238E27FC236}">
                  <a16:creationId xmlns:a16="http://schemas.microsoft.com/office/drawing/2014/main" id="{C97163AA-2014-45AC-84A3-4DA948D2C9A4}"/>
                </a:ext>
              </a:extLst>
            </p:cNvPr>
            <p:cNvCxnSpPr>
              <a:cxnSpLocks/>
            </p:cNvCxnSpPr>
            <p:nvPr/>
          </p:nvCxnSpPr>
          <p:spPr>
            <a:xfrm>
              <a:off x="7007965" y="3497668"/>
              <a:ext cx="4553682" cy="0"/>
            </a:xfrm>
            <a:prstGeom prst="line">
              <a:avLst/>
            </a:prstGeom>
            <a:noFill/>
            <a:ln w="9525" cap="flat" cmpd="sng" algn="ctr">
              <a:solidFill>
                <a:srgbClr val="0078D7"/>
              </a:solidFill>
              <a:prstDash val="solid"/>
              <a:headEnd type="none"/>
              <a:tailEnd type="none"/>
            </a:ln>
            <a:effectLst/>
          </p:spPr>
        </p:cxnSp>
        <p:grpSp>
          <p:nvGrpSpPr>
            <p:cNvPr id="14" name="Group 13">
              <a:extLst>
                <a:ext uri="{FF2B5EF4-FFF2-40B4-BE49-F238E27FC236}">
                  <a16:creationId xmlns:a16="http://schemas.microsoft.com/office/drawing/2014/main" id="{4BA7AF9E-2075-4CD2-9B83-E406EF6F19B8}"/>
                </a:ext>
              </a:extLst>
            </p:cNvPr>
            <p:cNvGrpSpPr/>
            <p:nvPr/>
          </p:nvGrpSpPr>
          <p:grpSpPr>
            <a:xfrm>
              <a:off x="7046609" y="2589632"/>
              <a:ext cx="768096" cy="764276"/>
              <a:chOff x="7046609" y="2589632"/>
              <a:chExt cx="768096" cy="764276"/>
            </a:xfrm>
          </p:grpSpPr>
          <p:sp>
            <p:nvSpPr>
              <p:cNvPr id="15" name="Oval 14">
                <a:extLst>
                  <a:ext uri="{FF2B5EF4-FFF2-40B4-BE49-F238E27FC236}">
                    <a16:creationId xmlns:a16="http://schemas.microsoft.com/office/drawing/2014/main" id="{09514EA5-FFF0-49F1-9978-82E29D257A33}"/>
                  </a:ext>
                </a:extLst>
              </p:cNvPr>
              <p:cNvSpPr/>
              <p:nvPr/>
            </p:nvSpPr>
            <p:spPr bwMode="auto">
              <a:xfrm>
                <a:off x="7046609" y="2589632"/>
                <a:ext cx="768096" cy="764276"/>
              </a:xfrm>
              <a:prstGeom prst="ellipse">
                <a:avLst/>
              </a:prstGeom>
              <a:solidFill>
                <a:srgbClr val="0078D4"/>
              </a:solidFill>
              <a:ln w="10795" cap="flat" cmpd="sng" algn="ctr">
                <a:noFill/>
                <a:prstDash val="solid"/>
              </a:ln>
              <a:effectLst>
                <a:outerShdw blurRad="254000" dist="50800" dir="2700000" sx="101000" sy="101000" algn="tl" rotWithShape="0">
                  <a:prstClr val="black">
                    <a:alpha val="3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6" name="IoT_Hub" title="Icon of circles connecting to a center circle surrounded by brackets">
                <a:extLst>
                  <a:ext uri="{FF2B5EF4-FFF2-40B4-BE49-F238E27FC236}">
                    <a16:creationId xmlns:a16="http://schemas.microsoft.com/office/drawing/2014/main" id="{213E83C9-9F57-43B5-9EE7-EFD66C121897}"/>
                  </a:ext>
                </a:extLst>
              </p:cNvPr>
              <p:cNvSpPr>
                <a:spLocks noChangeAspect="1" noEditPoints="1"/>
              </p:cNvSpPr>
              <p:nvPr/>
            </p:nvSpPr>
            <p:spPr bwMode="auto">
              <a:xfrm>
                <a:off x="7208851" y="2749964"/>
                <a:ext cx="443612" cy="443612"/>
              </a:xfrm>
              <a:custGeom>
                <a:avLst/>
                <a:gdLst>
                  <a:gd name="T0" fmla="*/ 274 w 360"/>
                  <a:gd name="T1" fmla="*/ 0 h 360"/>
                  <a:gd name="T2" fmla="*/ 360 w 360"/>
                  <a:gd name="T3" fmla="*/ 0 h 360"/>
                  <a:gd name="T4" fmla="*/ 360 w 360"/>
                  <a:gd name="T5" fmla="*/ 85 h 360"/>
                  <a:gd name="T6" fmla="*/ 0 w 360"/>
                  <a:gd name="T7" fmla="*/ 275 h 360"/>
                  <a:gd name="T8" fmla="*/ 0 w 360"/>
                  <a:gd name="T9" fmla="*/ 360 h 360"/>
                  <a:gd name="T10" fmla="*/ 85 w 360"/>
                  <a:gd name="T11" fmla="*/ 360 h 360"/>
                  <a:gd name="T12" fmla="*/ 196 w 360"/>
                  <a:gd name="T13" fmla="*/ 176 h 360"/>
                  <a:gd name="T14" fmla="*/ 235 w 360"/>
                  <a:gd name="T15" fmla="*/ 215 h 360"/>
                  <a:gd name="T16" fmla="*/ 274 w 360"/>
                  <a:gd name="T17" fmla="*/ 176 h 360"/>
                  <a:gd name="T18" fmla="*/ 235 w 360"/>
                  <a:gd name="T19" fmla="*/ 137 h 360"/>
                  <a:gd name="T20" fmla="*/ 196 w 360"/>
                  <a:gd name="T21" fmla="*/ 176 h 360"/>
                  <a:gd name="T22" fmla="*/ 263 w 360"/>
                  <a:gd name="T23" fmla="*/ 260 h 360"/>
                  <a:gd name="T24" fmla="*/ 290 w 360"/>
                  <a:gd name="T25" fmla="*/ 286 h 360"/>
                  <a:gd name="T26" fmla="*/ 316 w 360"/>
                  <a:gd name="T27" fmla="*/ 260 h 360"/>
                  <a:gd name="T28" fmla="*/ 290 w 360"/>
                  <a:gd name="T29" fmla="*/ 233 h 360"/>
                  <a:gd name="T30" fmla="*/ 263 w 360"/>
                  <a:gd name="T31" fmla="*/ 260 h 360"/>
                  <a:gd name="T32" fmla="*/ 123 w 360"/>
                  <a:gd name="T33" fmla="*/ 258 h 360"/>
                  <a:gd name="T34" fmla="*/ 144 w 360"/>
                  <a:gd name="T35" fmla="*/ 279 h 360"/>
                  <a:gd name="T36" fmla="*/ 165 w 360"/>
                  <a:gd name="T37" fmla="*/ 258 h 360"/>
                  <a:gd name="T38" fmla="*/ 144 w 360"/>
                  <a:gd name="T39" fmla="*/ 236 h 360"/>
                  <a:gd name="T40" fmla="*/ 123 w 360"/>
                  <a:gd name="T41" fmla="*/ 258 h 360"/>
                  <a:gd name="T42" fmla="*/ 32 w 360"/>
                  <a:gd name="T43" fmla="*/ 170 h 360"/>
                  <a:gd name="T44" fmla="*/ 59 w 360"/>
                  <a:gd name="T45" fmla="*/ 196 h 360"/>
                  <a:gd name="T46" fmla="*/ 85 w 360"/>
                  <a:gd name="T47" fmla="*/ 170 h 360"/>
                  <a:gd name="T48" fmla="*/ 59 w 360"/>
                  <a:gd name="T49" fmla="*/ 143 h 360"/>
                  <a:gd name="T50" fmla="*/ 32 w 360"/>
                  <a:gd name="T51" fmla="*/ 170 h 360"/>
                  <a:gd name="T52" fmla="*/ 133 w 360"/>
                  <a:gd name="T53" fmla="*/ 74 h 360"/>
                  <a:gd name="T54" fmla="*/ 160 w 360"/>
                  <a:gd name="T55" fmla="*/ 100 h 360"/>
                  <a:gd name="T56" fmla="*/ 187 w 360"/>
                  <a:gd name="T57" fmla="*/ 74 h 360"/>
                  <a:gd name="T58" fmla="*/ 160 w 360"/>
                  <a:gd name="T59" fmla="*/ 47 h 360"/>
                  <a:gd name="T60" fmla="*/ 133 w 360"/>
                  <a:gd name="T61" fmla="*/ 74 h 360"/>
                  <a:gd name="T62" fmla="*/ 176 w 360"/>
                  <a:gd name="T63" fmla="*/ 95 h 360"/>
                  <a:gd name="T64" fmla="*/ 214 w 360"/>
                  <a:gd name="T65" fmla="*/ 143 h 360"/>
                  <a:gd name="T66" fmla="*/ 274 w 360"/>
                  <a:gd name="T67" fmla="*/ 238 h 360"/>
                  <a:gd name="T68" fmla="*/ 256 w 360"/>
                  <a:gd name="T69" fmla="*/ 211 h 360"/>
                  <a:gd name="T70" fmla="*/ 161 w 360"/>
                  <a:gd name="T71" fmla="*/ 245 h 360"/>
                  <a:gd name="T72" fmla="*/ 208 w 360"/>
                  <a:gd name="T73" fmla="*/ 204 h 360"/>
                  <a:gd name="T74" fmla="*/ 85 w 360"/>
                  <a:gd name="T75" fmla="*/ 173 h 360"/>
                  <a:gd name="T76" fmla="*/ 196 w 360"/>
                  <a:gd name="T77" fmla="*/ 176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60" h="360">
                    <a:moveTo>
                      <a:pt x="274" y="0"/>
                    </a:moveTo>
                    <a:cubicBezTo>
                      <a:pt x="360" y="0"/>
                      <a:pt x="360" y="0"/>
                      <a:pt x="360" y="0"/>
                    </a:cubicBezTo>
                    <a:cubicBezTo>
                      <a:pt x="360" y="85"/>
                      <a:pt x="360" y="85"/>
                      <a:pt x="360" y="85"/>
                    </a:cubicBezTo>
                    <a:moveTo>
                      <a:pt x="0" y="275"/>
                    </a:moveTo>
                    <a:cubicBezTo>
                      <a:pt x="0" y="360"/>
                      <a:pt x="0" y="360"/>
                      <a:pt x="0" y="360"/>
                    </a:cubicBezTo>
                    <a:cubicBezTo>
                      <a:pt x="85" y="360"/>
                      <a:pt x="85" y="360"/>
                      <a:pt x="85" y="360"/>
                    </a:cubicBezTo>
                    <a:moveTo>
                      <a:pt x="196" y="176"/>
                    </a:moveTo>
                    <a:cubicBezTo>
                      <a:pt x="196" y="198"/>
                      <a:pt x="213" y="215"/>
                      <a:pt x="235" y="215"/>
                    </a:cubicBezTo>
                    <a:cubicBezTo>
                      <a:pt x="256" y="215"/>
                      <a:pt x="274" y="198"/>
                      <a:pt x="274" y="176"/>
                    </a:cubicBezTo>
                    <a:cubicBezTo>
                      <a:pt x="274" y="155"/>
                      <a:pt x="256" y="137"/>
                      <a:pt x="235" y="137"/>
                    </a:cubicBezTo>
                    <a:cubicBezTo>
                      <a:pt x="213" y="137"/>
                      <a:pt x="196" y="155"/>
                      <a:pt x="196" y="176"/>
                    </a:cubicBezTo>
                    <a:close/>
                    <a:moveTo>
                      <a:pt x="263" y="260"/>
                    </a:moveTo>
                    <a:cubicBezTo>
                      <a:pt x="263" y="274"/>
                      <a:pt x="275" y="286"/>
                      <a:pt x="290" y="286"/>
                    </a:cubicBezTo>
                    <a:cubicBezTo>
                      <a:pt x="304" y="286"/>
                      <a:pt x="316" y="274"/>
                      <a:pt x="316" y="260"/>
                    </a:cubicBezTo>
                    <a:cubicBezTo>
                      <a:pt x="316" y="245"/>
                      <a:pt x="304" y="233"/>
                      <a:pt x="290" y="233"/>
                    </a:cubicBezTo>
                    <a:cubicBezTo>
                      <a:pt x="275" y="233"/>
                      <a:pt x="263" y="245"/>
                      <a:pt x="263" y="260"/>
                    </a:cubicBezTo>
                    <a:close/>
                    <a:moveTo>
                      <a:pt x="123" y="258"/>
                    </a:moveTo>
                    <a:cubicBezTo>
                      <a:pt x="123" y="270"/>
                      <a:pt x="132" y="279"/>
                      <a:pt x="144" y="279"/>
                    </a:cubicBezTo>
                    <a:cubicBezTo>
                      <a:pt x="156" y="279"/>
                      <a:pt x="165" y="270"/>
                      <a:pt x="165" y="258"/>
                    </a:cubicBezTo>
                    <a:cubicBezTo>
                      <a:pt x="165" y="246"/>
                      <a:pt x="156" y="236"/>
                      <a:pt x="144" y="236"/>
                    </a:cubicBezTo>
                    <a:cubicBezTo>
                      <a:pt x="132" y="236"/>
                      <a:pt x="123" y="246"/>
                      <a:pt x="123" y="258"/>
                    </a:cubicBezTo>
                    <a:close/>
                    <a:moveTo>
                      <a:pt x="32" y="170"/>
                    </a:moveTo>
                    <a:cubicBezTo>
                      <a:pt x="32" y="184"/>
                      <a:pt x="44" y="196"/>
                      <a:pt x="59" y="196"/>
                    </a:cubicBezTo>
                    <a:cubicBezTo>
                      <a:pt x="73" y="196"/>
                      <a:pt x="85" y="184"/>
                      <a:pt x="85" y="170"/>
                    </a:cubicBezTo>
                    <a:cubicBezTo>
                      <a:pt x="85" y="155"/>
                      <a:pt x="73" y="143"/>
                      <a:pt x="59" y="143"/>
                    </a:cubicBezTo>
                    <a:cubicBezTo>
                      <a:pt x="44" y="143"/>
                      <a:pt x="32" y="155"/>
                      <a:pt x="32" y="170"/>
                    </a:cubicBezTo>
                    <a:close/>
                    <a:moveTo>
                      <a:pt x="133" y="74"/>
                    </a:moveTo>
                    <a:cubicBezTo>
                      <a:pt x="133" y="88"/>
                      <a:pt x="145" y="100"/>
                      <a:pt x="160" y="100"/>
                    </a:cubicBezTo>
                    <a:cubicBezTo>
                      <a:pt x="175" y="100"/>
                      <a:pt x="187" y="88"/>
                      <a:pt x="187" y="74"/>
                    </a:cubicBezTo>
                    <a:cubicBezTo>
                      <a:pt x="187" y="59"/>
                      <a:pt x="175" y="47"/>
                      <a:pt x="160" y="47"/>
                    </a:cubicBezTo>
                    <a:cubicBezTo>
                      <a:pt x="145" y="47"/>
                      <a:pt x="133" y="59"/>
                      <a:pt x="133" y="74"/>
                    </a:cubicBezTo>
                    <a:close/>
                    <a:moveTo>
                      <a:pt x="176" y="95"/>
                    </a:moveTo>
                    <a:cubicBezTo>
                      <a:pt x="214" y="143"/>
                      <a:pt x="214" y="143"/>
                      <a:pt x="214" y="143"/>
                    </a:cubicBezTo>
                    <a:moveTo>
                      <a:pt x="274" y="238"/>
                    </a:moveTo>
                    <a:cubicBezTo>
                      <a:pt x="256" y="211"/>
                      <a:pt x="256" y="211"/>
                      <a:pt x="256" y="211"/>
                    </a:cubicBezTo>
                    <a:moveTo>
                      <a:pt x="161" y="245"/>
                    </a:moveTo>
                    <a:cubicBezTo>
                      <a:pt x="208" y="204"/>
                      <a:pt x="208" y="204"/>
                      <a:pt x="208" y="204"/>
                    </a:cubicBezTo>
                    <a:moveTo>
                      <a:pt x="85" y="173"/>
                    </a:moveTo>
                    <a:cubicBezTo>
                      <a:pt x="196" y="176"/>
                      <a:pt x="196" y="176"/>
                      <a:pt x="196" y="176"/>
                    </a:cubicBezTo>
                  </a:path>
                </a:pathLst>
              </a:custGeom>
              <a:noFill/>
              <a:ln w="15875" cap="flat">
                <a:solidFill>
                  <a:srgbClr val="FFFFFF"/>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grpSp>
        <p:nvGrpSpPr>
          <p:cNvPr id="17" name="Group 16">
            <a:extLst>
              <a:ext uri="{FF2B5EF4-FFF2-40B4-BE49-F238E27FC236}">
                <a16:creationId xmlns:a16="http://schemas.microsoft.com/office/drawing/2014/main" id="{C602CBD8-C0BE-4C06-9034-F8E55711C2FF}"/>
              </a:ext>
            </a:extLst>
          </p:cNvPr>
          <p:cNvGrpSpPr/>
          <p:nvPr/>
        </p:nvGrpSpPr>
        <p:grpSpPr>
          <a:xfrm>
            <a:off x="6885728" y="3573166"/>
            <a:ext cx="4960150" cy="908036"/>
            <a:chOff x="7007965" y="3641428"/>
            <a:chExt cx="4960150" cy="908036"/>
          </a:xfrm>
        </p:grpSpPr>
        <p:sp>
          <p:nvSpPr>
            <p:cNvPr id="18" name="Rectangle 17">
              <a:extLst>
                <a:ext uri="{FF2B5EF4-FFF2-40B4-BE49-F238E27FC236}">
                  <a16:creationId xmlns:a16="http://schemas.microsoft.com/office/drawing/2014/main" id="{DF86D21A-BDD1-48F4-B915-58AA529D78CC}"/>
                </a:ext>
              </a:extLst>
            </p:cNvPr>
            <p:cNvSpPr/>
            <p:nvPr/>
          </p:nvSpPr>
          <p:spPr>
            <a:xfrm>
              <a:off x="7965509" y="3926617"/>
              <a:ext cx="4002606" cy="193899"/>
            </a:xfrm>
            <a:prstGeom prst="rect">
              <a:avLst/>
            </a:prstGeom>
          </p:spPr>
          <p:txBody>
            <a:bodyPr wrap="square" lIns="0" tIns="0" rIns="0" bIns="0" anchor="ctr" anchorCtr="0">
              <a:spAutoFit/>
            </a:bodyPr>
            <a:lstStyle/>
            <a:p>
              <a:pPr marL="0" marR="0" lvl="0" indent="0" algn="l" defTabSz="932114"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Segoe UI Semilight" panose="020B0402040204020203" pitchFamily="34" charset="0"/>
                </a:rPr>
                <a:t>Store, query, and visualize billions of events</a:t>
              </a:r>
            </a:p>
          </p:txBody>
        </p:sp>
        <p:cxnSp>
          <p:nvCxnSpPr>
            <p:cNvPr id="19" name="Straight Connector 18">
              <a:extLst>
                <a:ext uri="{FF2B5EF4-FFF2-40B4-BE49-F238E27FC236}">
                  <a16:creationId xmlns:a16="http://schemas.microsoft.com/office/drawing/2014/main" id="{5D123CB3-E3D9-48E2-B716-25A757D9565C}"/>
                </a:ext>
              </a:extLst>
            </p:cNvPr>
            <p:cNvCxnSpPr>
              <a:cxnSpLocks/>
            </p:cNvCxnSpPr>
            <p:nvPr/>
          </p:nvCxnSpPr>
          <p:spPr>
            <a:xfrm>
              <a:off x="7007965" y="4549464"/>
              <a:ext cx="4553682" cy="0"/>
            </a:xfrm>
            <a:prstGeom prst="line">
              <a:avLst/>
            </a:prstGeom>
            <a:noFill/>
            <a:ln w="9525" cap="flat" cmpd="sng" algn="ctr">
              <a:solidFill>
                <a:srgbClr val="0078D7"/>
              </a:solidFill>
              <a:prstDash val="solid"/>
              <a:headEnd type="none"/>
              <a:tailEnd type="none"/>
            </a:ln>
            <a:effectLst/>
          </p:spPr>
        </p:cxnSp>
        <p:grpSp>
          <p:nvGrpSpPr>
            <p:cNvPr id="20" name="Group 19">
              <a:extLst>
                <a:ext uri="{FF2B5EF4-FFF2-40B4-BE49-F238E27FC236}">
                  <a16:creationId xmlns:a16="http://schemas.microsoft.com/office/drawing/2014/main" id="{38D1D341-82A0-4A46-8B35-5A1E1995DF84}"/>
                </a:ext>
              </a:extLst>
            </p:cNvPr>
            <p:cNvGrpSpPr/>
            <p:nvPr/>
          </p:nvGrpSpPr>
          <p:grpSpPr>
            <a:xfrm>
              <a:off x="7048908" y="3641428"/>
              <a:ext cx="764276" cy="764276"/>
              <a:chOff x="7048908" y="3641428"/>
              <a:chExt cx="764276" cy="764276"/>
            </a:xfrm>
          </p:grpSpPr>
          <p:sp>
            <p:nvSpPr>
              <p:cNvPr id="21" name="Oval 20">
                <a:extLst>
                  <a:ext uri="{FF2B5EF4-FFF2-40B4-BE49-F238E27FC236}">
                    <a16:creationId xmlns:a16="http://schemas.microsoft.com/office/drawing/2014/main" id="{ED32C2B8-39A7-483E-ADDE-6964E06E01AC}"/>
                  </a:ext>
                </a:extLst>
              </p:cNvPr>
              <p:cNvSpPr/>
              <p:nvPr/>
            </p:nvSpPr>
            <p:spPr bwMode="auto">
              <a:xfrm>
                <a:off x="7048908" y="3641428"/>
                <a:ext cx="764276" cy="764276"/>
              </a:xfrm>
              <a:prstGeom prst="ellipse">
                <a:avLst/>
              </a:prstGeom>
              <a:solidFill>
                <a:srgbClr val="0078D4"/>
              </a:solidFill>
              <a:ln w="10795" cap="flat" cmpd="sng" algn="ctr">
                <a:noFill/>
                <a:prstDash val="solid"/>
              </a:ln>
              <a:effectLst>
                <a:outerShdw blurRad="254000" dist="50800" dir="2700000" sx="101000" sy="101000" algn="tl" rotWithShape="0">
                  <a:prstClr val="black">
                    <a:alpha val="3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2" name="magnify" title="Icon of a magnifying glass">
                <a:extLst>
                  <a:ext uri="{FF2B5EF4-FFF2-40B4-BE49-F238E27FC236}">
                    <a16:creationId xmlns:a16="http://schemas.microsoft.com/office/drawing/2014/main" id="{E3F05AB9-3EA5-49DF-933F-F6CD1D0744CE}"/>
                  </a:ext>
                </a:extLst>
              </p:cNvPr>
              <p:cNvSpPr>
                <a:spLocks noChangeAspect="1" noEditPoints="1"/>
              </p:cNvSpPr>
              <p:nvPr/>
            </p:nvSpPr>
            <p:spPr bwMode="auto">
              <a:xfrm flipH="1">
                <a:off x="7241936" y="3838070"/>
                <a:ext cx="378220" cy="370992"/>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15875" cap="flat">
                <a:solidFill>
                  <a:srgbClr val="FFFFFF"/>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grpSp>
        <p:nvGrpSpPr>
          <p:cNvPr id="23" name="Group 22">
            <a:extLst>
              <a:ext uri="{FF2B5EF4-FFF2-40B4-BE49-F238E27FC236}">
                <a16:creationId xmlns:a16="http://schemas.microsoft.com/office/drawing/2014/main" id="{1E4E2335-3A8C-47C8-B305-433B36742363}"/>
              </a:ext>
            </a:extLst>
          </p:cNvPr>
          <p:cNvGrpSpPr/>
          <p:nvPr/>
        </p:nvGrpSpPr>
        <p:grpSpPr>
          <a:xfrm>
            <a:off x="6885728" y="4624963"/>
            <a:ext cx="4553712" cy="908037"/>
            <a:chOff x="7007965" y="4693224"/>
            <a:chExt cx="4553712" cy="908037"/>
          </a:xfrm>
        </p:grpSpPr>
        <p:sp>
          <p:nvSpPr>
            <p:cNvPr id="24" name="Rectangle 23">
              <a:extLst>
                <a:ext uri="{FF2B5EF4-FFF2-40B4-BE49-F238E27FC236}">
                  <a16:creationId xmlns:a16="http://schemas.microsoft.com/office/drawing/2014/main" id="{4E76835E-30FC-4CE4-BB7A-4774D2268B93}"/>
                </a:ext>
              </a:extLst>
            </p:cNvPr>
            <p:cNvSpPr/>
            <p:nvPr/>
          </p:nvSpPr>
          <p:spPr>
            <a:xfrm>
              <a:off x="7965509" y="4978413"/>
              <a:ext cx="3509401" cy="193899"/>
            </a:xfrm>
            <a:prstGeom prst="rect">
              <a:avLst/>
            </a:prstGeom>
          </p:spPr>
          <p:txBody>
            <a:bodyPr wrap="square" lIns="0" tIns="0" rIns="0" bIns="0" anchor="ctr" anchorCtr="0">
              <a:spAutoFit/>
            </a:bodyPr>
            <a:lstStyle/>
            <a:p>
              <a:pPr marL="0" marR="0" lvl="0" indent="0" algn="l" defTabSz="932114"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Segoe UI Semilight" panose="020B0402040204020203" pitchFamily="34" charset="0"/>
                </a:rPr>
                <a:t>Get near real-time insights in seconds</a:t>
              </a:r>
            </a:p>
          </p:txBody>
        </p:sp>
        <p:cxnSp>
          <p:nvCxnSpPr>
            <p:cNvPr id="25" name="Straight Connector 24">
              <a:extLst>
                <a:ext uri="{FF2B5EF4-FFF2-40B4-BE49-F238E27FC236}">
                  <a16:creationId xmlns:a16="http://schemas.microsoft.com/office/drawing/2014/main" id="{054A0F1E-C6C2-4AAF-AC92-DD7289772017}"/>
                </a:ext>
              </a:extLst>
            </p:cNvPr>
            <p:cNvCxnSpPr>
              <a:cxnSpLocks/>
            </p:cNvCxnSpPr>
            <p:nvPr/>
          </p:nvCxnSpPr>
          <p:spPr>
            <a:xfrm>
              <a:off x="7007965" y="5601260"/>
              <a:ext cx="4553712" cy="1"/>
            </a:xfrm>
            <a:prstGeom prst="line">
              <a:avLst/>
            </a:prstGeom>
            <a:noFill/>
            <a:ln w="9525" cap="flat" cmpd="sng" algn="ctr">
              <a:solidFill>
                <a:srgbClr val="0078D7"/>
              </a:solidFill>
              <a:prstDash val="solid"/>
              <a:headEnd type="none"/>
              <a:tailEnd type="none"/>
            </a:ln>
            <a:effectLst/>
          </p:spPr>
        </p:cxnSp>
        <p:grpSp>
          <p:nvGrpSpPr>
            <p:cNvPr id="26" name="Group 25">
              <a:extLst>
                <a:ext uri="{FF2B5EF4-FFF2-40B4-BE49-F238E27FC236}">
                  <a16:creationId xmlns:a16="http://schemas.microsoft.com/office/drawing/2014/main" id="{220779EC-4867-4EE7-86CE-566F0074AE0D}"/>
                </a:ext>
              </a:extLst>
            </p:cNvPr>
            <p:cNvGrpSpPr/>
            <p:nvPr/>
          </p:nvGrpSpPr>
          <p:grpSpPr>
            <a:xfrm>
              <a:off x="7048908" y="4693224"/>
              <a:ext cx="764276" cy="764276"/>
              <a:chOff x="7048908" y="4693224"/>
              <a:chExt cx="764276" cy="764276"/>
            </a:xfrm>
          </p:grpSpPr>
          <p:sp>
            <p:nvSpPr>
              <p:cNvPr id="27" name="Oval 26">
                <a:extLst>
                  <a:ext uri="{FF2B5EF4-FFF2-40B4-BE49-F238E27FC236}">
                    <a16:creationId xmlns:a16="http://schemas.microsoft.com/office/drawing/2014/main" id="{3D9BB85A-868B-413E-A1F8-ED6329685CAD}"/>
                  </a:ext>
                </a:extLst>
              </p:cNvPr>
              <p:cNvSpPr/>
              <p:nvPr/>
            </p:nvSpPr>
            <p:spPr bwMode="auto">
              <a:xfrm>
                <a:off x="7048908" y="4693224"/>
                <a:ext cx="764276" cy="764276"/>
              </a:xfrm>
              <a:prstGeom prst="ellipse">
                <a:avLst/>
              </a:prstGeom>
              <a:solidFill>
                <a:srgbClr val="0078D4"/>
              </a:solidFill>
              <a:ln w="10795" cap="flat" cmpd="sng" algn="ctr">
                <a:noFill/>
                <a:prstDash val="solid"/>
              </a:ln>
              <a:effectLst>
                <a:outerShdw blurRad="254000" dist="50800" dir="2700000" sx="101000" sy="101000" algn="tl" rotWithShape="0">
                  <a:prstClr val="black">
                    <a:alpha val="3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8" name="Stopwatch_E916" title="Icon of a stopwatch">
                <a:extLst>
                  <a:ext uri="{FF2B5EF4-FFF2-40B4-BE49-F238E27FC236}">
                    <a16:creationId xmlns:a16="http://schemas.microsoft.com/office/drawing/2014/main" id="{EA601C10-64E0-4408-9B45-281999363447}"/>
                  </a:ext>
                </a:extLst>
              </p:cNvPr>
              <p:cNvSpPr>
                <a:spLocks noChangeAspect="1" noEditPoints="1"/>
              </p:cNvSpPr>
              <p:nvPr/>
            </p:nvSpPr>
            <p:spPr bwMode="auto">
              <a:xfrm>
                <a:off x="7216718" y="4814387"/>
                <a:ext cx="428656" cy="494656"/>
              </a:xfrm>
              <a:custGeom>
                <a:avLst/>
                <a:gdLst>
                  <a:gd name="T0" fmla="*/ 3250 w 3250"/>
                  <a:gd name="T1" fmla="*/ 2125 h 3750"/>
                  <a:gd name="T2" fmla="*/ 1625 w 3250"/>
                  <a:gd name="T3" fmla="*/ 3750 h 3750"/>
                  <a:gd name="T4" fmla="*/ 0 w 3250"/>
                  <a:gd name="T5" fmla="*/ 2125 h 3750"/>
                  <a:gd name="T6" fmla="*/ 1625 w 3250"/>
                  <a:gd name="T7" fmla="*/ 500 h 3750"/>
                  <a:gd name="T8" fmla="*/ 3250 w 3250"/>
                  <a:gd name="T9" fmla="*/ 2125 h 3750"/>
                  <a:gd name="T10" fmla="*/ 1500 w 3250"/>
                  <a:gd name="T11" fmla="*/ 1125 h 3750"/>
                  <a:gd name="T12" fmla="*/ 1500 w 3250"/>
                  <a:gd name="T13" fmla="*/ 2250 h 3750"/>
                  <a:gd name="T14" fmla="*/ 2375 w 3250"/>
                  <a:gd name="T15" fmla="*/ 2250 h 3750"/>
                  <a:gd name="T16" fmla="*/ 875 w 3250"/>
                  <a:gd name="T17" fmla="*/ 0 h 3750"/>
                  <a:gd name="T18" fmla="*/ 2125 w 3250"/>
                  <a:gd name="T19" fmla="*/ 0 h 3750"/>
                  <a:gd name="T20" fmla="*/ 1500 w 3250"/>
                  <a:gd name="T21" fmla="*/ 500 h 3750"/>
                  <a:gd name="T22" fmla="*/ 1500 w 3250"/>
                  <a:gd name="T23" fmla="*/ 0 h 3750"/>
                  <a:gd name="T24" fmla="*/ 2643 w 3250"/>
                  <a:gd name="T25" fmla="*/ 857 h 3750"/>
                  <a:gd name="T26" fmla="*/ 3125 w 3250"/>
                  <a:gd name="T27" fmla="*/ 3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50" h="3750">
                    <a:moveTo>
                      <a:pt x="3250" y="2125"/>
                    </a:moveTo>
                    <a:cubicBezTo>
                      <a:pt x="3250" y="3022"/>
                      <a:pt x="2522" y="3750"/>
                      <a:pt x="1625" y="3750"/>
                    </a:cubicBezTo>
                    <a:cubicBezTo>
                      <a:pt x="728" y="3750"/>
                      <a:pt x="0" y="3022"/>
                      <a:pt x="0" y="2125"/>
                    </a:cubicBezTo>
                    <a:cubicBezTo>
                      <a:pt x="0" y="1228"/>
                      <a:pt x="728" y="500"/>
                      <a:pt x="1625" y="500"/>
                    </a:cubicBezTo>
                    <a:cubicBezTo>
                      <a:pt x="2522" y="500"/>
                      <a:pt x="3250" y="1228"/>
                      <a:pt x="3250" y="2125"/>
                    </a:cubicBezTo>
                    <a:close/>
                    <a:moveTo>
                      <a:pt x="1500" y="1125"/>
                    </a:moveTo>
                    <a:cubicBezTo>
                      <a:pt x="1500" y="2250"/>
                      <a:pt x="1500" y="2250"/>
                      <a:pt x="1500" y="2250"/>
                    </a:cubicBezTo>
                    <a:cubicBezTo>
                      <a:pt x="2375" y="2250"/>
                      <a:pt x="2375" y="2250"/>
                      <a:pt x="2375" y="2250"/>
                    </a:cubicBezTo>
                    <a:moveTo>
                      <a:pt x="875" y="0"/>
                    </a:moveTo>
                    <a:cubicBezTo>
                      <a:pt x="2125" y="0"/>
                      <a:pt x="2125" y="0"/>
                      <a:pt x="2125" y="0"/>
                    </a:cubicBezTo>
                    <a:moveTo>
                      <a:pt x="1500" y="500"/>
                    </a:moveTo>
                    <a:cubicBezTo>
                      <a:pt x="1500" y="0"/>
                      <a:pt x="1500" y="0"/>
                      <a:pt x="1500" y="0"/>
                    </a:cubicBezTo>
                    <a:moveTo>
                      <a:pt x="2643" y="857"/>
                    </a:moveTo>
                    <a:cubicBezTo>
                      <a:pt x="3125" y="375"/>
                      <a:pt x="3125" y="375"/>
                      <a:pt x="3125" y="375"/>
                    </a:cubicBezTo>
                  </a:path>
                </a:pathLst>
              </a:custGeom>
              <a:noFill/>
              <a:ln w="15875" cap="flat">
                <a:solidFill>
                  <a:srgbClr val="FFFFFF"/>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grpSp>
        <p:nvGrpSpPr>
          <p:cNvPr id="29" name="Group 28">
            <a:extLst>
              <a:ext uri="{FF2B5EF4-FFF2-40B4-BE49-F238E27FC236}">
                <a16:creationId xmlns:a16="http://schemas.microsoft.com/office/drawing/2014/main" id="{ECF1A7A4-CC1A-418D-8932-1A2ED3BC63EE}"/>
              </a:ext>
            </a:extLst>
          </p:cNvPr>
          <p:cNvGrpSpPr/>
          <p:nvPr/>
        </p:nvGrpSpPr>
        <p:grpSpPr>
          <a:xfrm>
            <a:off x="6885729" y="1469574"/>
            <a:ext cx="4960151" cy="908036"/>
            <a:chOff x="7007965" y="1537836"/>
            <a:chExt cx="4960151" cy="908036"/>
          </a:xfrm>
        </p:grpSpPr>
        <p:sp>
          <p:nvSpPr>
            <p:cNvPr id="30" name="Rectangle 29">
              <a:extLst>
                <a:ext uri="{FF2B5EF4-FFF2-40B4-BE49-F238E27FC236}">
                  <a16:creationId xmlns:a16="http://schemas.microsoft.com/office/drawing/2014/main" id="{855CEA00-17C7-45EA-AEC2-7935ECDC78C3}"/>
                </a:ext>
              </a:extLst>
            </p:cNvPr>
            <p:cNvSpPr/>
            <p:nvPr/>
          </p:nvSpPr>
          <p:spPr>
            <a:xfrm>
              <a:off x="7965509" y="1823024"/>
              <a:ext cx="4002607" cy="193899"/>
            </a:xfrm>
            <a:prstGeom prst="rect">
              <a:avLst/>
            </a:prstGeom>
          </p:spPr>
          <p:txBody>
            <a:bodyPr wrap="square" lIns="0" tIns="0" rIns="0" bIns="0" anchor="ctr" anchorCtr="0">
              <a:spAutoFit/>
            </a:bodyPr>
            <a:lstStyle/>
            <a:p>
              <a:pPr marL="0" marR="0" lvl="0" indent="0" algn="l" defTabSz="932114"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Segoe UI Semilight" panose="020B0402040204020203" pitchFamily="34" charset="0"/>
                </a:rPr>
                <a:t>Schema-less store, just send data</a:t>
              </a:r>
            </a:p>
          </p:txBody>
        </p:sp>
        <p:cxnSp>
          <p:nvCxnSpPr>
            <p:cNvPr id="31" name="Straight Connector 30">
              <a:extLst>
                <a:ext uri="{FF2B5EF4-FFF2-40B4-BE49-F238E27FC236}">
                  <a16:creationId xmlns:a16="http://schemas.microsoft.com/office/drawing/2014/main" id="{37D034A8-CBD3-4414-8A94-C24C80269C4C}"/>
                </a:ext>
              </a:extLst>
            </p:cNvPr>
            <p:cNvCxnSpPr>
              <a:cxnSpLocks/>
            </p:cNvCxnSpPr>
            <p:nvPr/>
          </p:nvCxnSpPr>
          <p:spPr>
            <a:xfrm>
              <a:off x="7007965" y="2445872"/>
              <a:ext cx="4553682" cy="0"/>
            </a:xfrm>
            <a:prstGeom prst="line">
              <a:avLst/>
            </a:prstGeom>
            <a:noFill/>
            <a:ln w="9525" cap="flat" cmpd="sng" algn="ctr">
              <a:solidFill>
                <a:srgbClr val="0078D7"/>
              </a:solidFill>
              <a:prstDash val="solid"/>
              <a:headEnd type="none"/>
              <a:tailEnd type="none"/>
            </a:ln>
            <a:effectLst/>
          </p:spPr>
        </p:cxnSp>
        <p:grpSp>
          <p:nvGrpSpPr>
            <p:cNvPr id="32" name="Group 31">
              <a:extLst>
                <a:ext uri="{FF2B5EF4-FFF2-40B4-BE49-F238E27FC236}">
                  <a16:creationId xmlns:a16="http://schemas.microsoft.com/office/drawing/2014/main" id="{87A4E2DC-CEAB-4D14-8903-8826BB2E8B96}"/>
                </a:ext>
              </a:extLst>
            </p:cNvPr>
            <p:cNvGrpSpPr/>
            <p:nvPr/>
          </p:nvGrpSpPr>
          <p:grpSpPr>
            <a:xfrm>
              <a:off x="7048908" y="1537836"/>
              <a:ext cx="764276" cy="764276"/>
              <a:chOff x="7048908" y="1537836"/>
              <a:chExt cx="764276" cy="764276"/>
            </a:xfrm>
          </p:grpSpPr>
          <p:sp>
            <p:nvSpPr>
              <p:cNvPr id="33" name="Oval 32">
                <a:extLst>
                  <a:ext uri="{FF2B5EF4-FFF2-40B4-BE49-F238E27FC236}">
                    <a16:creationId xmlns:a16="http://schemas.microsoft.com/office/drawing/2014/main" id="{530ADD8C-1512-4DD5-A9EF-470BE0CA02B2}"/>
                  </a:ext>
                </a:extLst>
              </p:cNvPr>
              <p:cNvSpPr/>
              <p:nvPr/>
            </p:nvSpPr>
            <p:spPr bwMode="auto">
              <a:xfrm>
                <a:off x="7048908" y="1537836"/>
                <a:ext cx="764276" cy="764276"/>
              </a:xfrm>
              <a:prstGeom prst="ellipse">
                <a:avLst/>
              </a:prstGeom>
              <a:solidFill>
                <a:srgbClr val="0078D4"/>
              </a:solidFill>
              <a:ln w="10795" cap="flat" cmpd="sng" algn="ctr">
                <a:noFill/>
                <a:prstDash val="solid"/>
              </a:ln>
              <a:effectLst>
                <a:outerShdw blurRad="254000" dist="50800" dir="2700000" sx="101000" sy="101000" algn="tl" rotWithShape="0">
                  <a:prstClr val="black">
                    <a:alpha val="3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34" name="Diagnostic_E9D9" title="Icon of a heartbeat inside of a box">
                <a:extLst>
                  <a:ext uri="{FF2B5EF4-FFF2-40B4-BE49-F238E27FC236}">
                    <a16:creationId xmlns:a16="http://schemas.microsoft.com/office/drawing/2014/main" id="{D3B76BD1-5CF3-4788-B33D-420E1D2E8008}"/>
                  </a:ext>
                </a:extLst>
              </p:cNvPr>
              <p:cNvSpPr>
                <a:spLocks noChangeAspect="1" noEditPoints="1"/>
              </p:cNvSpPr>
              <p:nvPr/>
            </p:nvSpPr>
            <p:spPr bwMode="auto">
              <a:xfrm>
                <a:off x="7245641" y="1734478"/>
                <a:ext cx="370810" cy="370992"/>
              </a:xfrm>
              <a:custGeom>
                <a:avLst/>
                <a:gdLst>
                  <a:gd name="T0" fmla="*/ 0 w 3250"/>
                  <a:gd name="T1" fmla="*/ 3250 h 3250"/>
                  <a:gd name="T2" fmla="*/ 0 w 3250"/>
                  <a:gd name="T3" fmla="*/ 0 h 3250"/>
                  <a:gd name="T4" fmla="*/ 3250 w 3250"/>
                  <a:gd name="T5" fmla="*/ 0 h 3250"/>
                  <a:gd name="T6" fmla="*/ 3250 w 3250"/>
                  <a:gd name="T7" fmla="*/ 3250 h 3250"/>
                  <a:gd name="T8" fmla="*/ 0 w 3250"/>
                  <a:gd name="T9" fmla="*/ 3250 h 3250"/>
                  <a:gd name="T10" fmla="*/ 3250 w 3250"/>
                  <a:gd name="T11" fmla="*/ 2000 h 3250"/>
                  <a:gd name="T12" fmla="*/ 2553 w 3250"/>
                  <a:gd name="T13" fmla="*/ 2000 h 3250"/>
                  <a:gd name="T14" fmla="*/ 2535 w 3250"/>
                  <a:gd name="T15" fmla="*/ 1985 h 3250"/>
                  <a:gd name="T16" fmla="*/ 2379 w 3250"/>
                  <a:gd name="T17" fmla="*/ 1362 h 3250"/>
                  <a:gd name="T18" fmla="*/ 2360 w 3250"/>
                  <a:gd name="T19" fmla="*/ 1347 h 3250"/>
                  <a:gd name="T20" fmla="*/ 1987 w 3250"/>
                  <a:gd name="T21" fmla="*/ 1347 h 3250"/>
                  <a:gd name="T22" fmla="*/ 1969 w 3250"/>
                  <a:gd name="T23" fmla="*/ 1332 h 3250"/>
                  <a:gd name="T24" fmla="*/ 1768 w 3250"/>
                  <a:gd name="T25" fmla="*/ 512 h 3250"/>
                  <a:gd name="T26" fmla="*/ 1731 w 3250"/>
                  <a:gd name="T27" fmla="*/ 512 h 3250"/>
                  <a:gd name="T28" fmla="*/ 1227 w 3250"/>
                  <a:gd name="T29" fmla="*/ 2467 h 3250"/>
                  <a:gd name="T30" fmla="*/ 1195 w 3250"/>
                  <a:gd name="T31" fmla="*/ 2476 h 3250"/>
                  <a:gd name="T32" fmla="*/ 732 w 3250"/>
                  <a:gd name="T33" fmla="*/ 2014 h 3250"/>
                  <a:gd name="T34" fmla="*/ 705 w 3250"/>
                  <a:gd name="T35" fmla="*/ 2014 h 3250"/>
                  <a:gd name="T36" fmla="*/ 474 w 3250"/>
                  <a:gd name="T37" fmla="*/ 2244 h 3250"/>
                  <a:gd name="T38" fmla="*/ 461 w 3250"/>
                  <a:gd name="T39" fmla="*/ 2250 h 3250"/>
                  <a:gd name="T40" fmla="*/ 0 w 3250"/>
                  <a:gd name="T41" fmla="*/ 2250 h 3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50" h="3250">
                    <a:moveTo>
                      <a:pt x="0" y="3250"/>
                    </a:moveTo>
                    <a:cubicBezTo>
                      <a:pt x="0" y="0"/>
                      <a:pt x="0" y="0"/>
                      <a:pt x="0" y="0"/>
                    </a:cubicBezTo>
                    <a:cubicBezTo>
                      <a:pt x="3250" y="0"/>
                      <a:pt x="3250" y="0"/>
                      <a:pt x="3250" y="0"/>
                    </a:cubicBezTo>
                    <a:cubicBezTo>
                      <a:pt x="3250" y="3250"/>
                      <a:pt x="3250" y="3250"/>
                      <a:pt x="3250" y="3250"/>
                    </a:cubicBezTo>
                    <a:lnTo>
                      <a:pt x="0" y="3250"/>
                    </a:lnTo>
                    <a:close/>
                    <a:moveTo>
                      <a:pt x="3250" y="2000"/>
                    </a:moveTo>
                    <a:cubicBezTo>
                      <a:pt x="2553" y="2000"/>
                      <a:pt x="2553" y="2000"/>
                      <a:pt x="2553" y="2000"/>
                    </a:cubicBezTo>
                    <a:cubicBezTo>
                      <a:pt x="2544" y="2000"/>
                      <a:pt x="2537" y="1994"/>
                      <a:pt x="2535" y="1985"/>
                    </a:cubicBezTo>
                    <a:cubicBezTo>
                      <a:pt x="2379" y="1362"/>
                      <a:pt x="2379" y="1362"/>
                      <a:pt x="2379" y="1362"/>
                    </a:cubicBezTo>
                    <a:cubicBezTo>
                      <a:pt x="2377" y="1353"/>
                      <a:pt x="2369" y="1347"/>
                      <a:pt x="2360" y="1347"/>
                    </a:cubicBezTo>
                    <a:cubicBezTo>
                      <a:pt x="1987" y="1347"/>
                      <a:pt x="1987" y="1347"/>
                      <a:pt x="1987" y="1347"/>
                    </a:cubicBezTo>
                    <a:cubicBezTo>
                      <a:pt x="1978" y="1347"/>
                      <a:pt x="1971" y="1341"/>
                      <a:pt x="1969" y="1332"/>
                    </a:cubicBezTo>
                    <a:cubicBezTo>
                      <a:pt x="1768" y="512"/>
                      <a:pt x="1768" y="512"/>
                      <a:pt x="1768" y="512"/>
                    </a:cubicBezTo>
                    <a:cubicBezTo>
                      <a:pt x="1764" y="493"/>
                      <a:pt x="1736" y="493"/>
                      <a:pt x="1731" y="512"/>
                    </a:cubicBezTo>
                    <a:cubicBezTo>
                      <a:pt x="1227" y="2467"/>
                      <a:pt x="1227" y="2467"/>
                      <a:pt x="1227" y="2467"/>
                    </a:cubicBezTo>
                    <a:cubicBezTo>
                      <a:pt x="1223" y="2482"/>
                      <a:pt x="1205" y="2487"/>
                      <a:pt x="1195" y="2476"/>
                    </a:cubicBezTo>
                    <a:cubicBezTo>
                      <a:pt x="732" y="2014"/>
                      <a:pt x="732" y="2014"/>
                      <a:pt x="732" y="2014"/>
                    </a:cubicBezTo>
                    <a:cubicBezTo>
                      <a:pt x="725" y="2006"/>
                      <a:pt x="713" y="2006"/>
                      <a:pt x="705" y="2014"/>
                    </a:cubicBezTo>
                    <a:cubicBezTo>
                      <a:pt x="474" y="2244"/>
                      <a:pt x="474" y="2244"/>
                      <a:pt x="474" y="2244"/>
                    </a:cubicBezTo>
                    <a:cubicBezTo>
                      <a:pt x="471" y="2248"/>
                      <a:pt x="466" y="2250"/>
                      <a:pt x="461" y="2250"/>
                    </a:cubicBezTo>
                    <a:cubicBezTo>
                      <a:pt x="0" y="2250"/>
                      <a:pt x="0" y="2250"/>
                      <a:pt x="0" y="2250"/>
                    </a:cubicBezTo>
                  </a:path>
                </a:pathLst>
              </a:custGeom>
              <a:noFill/>
              <a:ln w="15875" cap="flat">
                <a:solidFill>
                  <a:srgbClr val="FFFFFF"/>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grpSp>
        <p:nvGrpSpPr>
          <p:cNvPr id="35" name="Group 34">
            <a:extLst>
              <a:ext uri="{FF2B5EF4-FFF2-40B4-BE49-F238E27FC236}">
                <a16:creationId xmlns:a16="http://schemas.microsoft.com/office/drawing/2014/main" id="{7A94C001-9FB3-4D94-B62C-75CE83224D17}"/>
              </a:ext>
            </a:extLst>
          </p:cNvPr>
          <p:cNvGrpSpPr/>
          <p:nvPr/>
        </p:nvGrpSpPr>
        <p:grpSpPr>
          <a:xfrm>
            <a:off x="6926671" y="5676759"/>
            <a:ext cx="4319777" cy="764276"/>
            <a:chOff x="7048908" y="5745021"/>
            <a:chExt cx="4319777" cy="764276"/>
          </a:xfrm>
        </p:grpSpPr>
        <p:sp>
          <p:nvSpPr>
            <p:cNvPr id="36" name="Rectangle 35">
              <a:extLst>
                <a:ext uri="{FF2B5EF4-FFF2-40B4-BE49-F238E27FC236}">
                  <a16:creationId xmlns:a16="http://schemas.microsoft.com/office/drawing/2014/main" id="{50B694E2-0D71-4E1A-BED9-B57F89850D1A}"/>
                </a:ext>
              </a:extLst>
            </p:cNvPr>
            <p:cNvSpPr/>
            <p:nvPr/>
          </p:nvSpPr>
          <p:spPr>
            <a:xfrm>
              <a:off x="7965509" y="6030210"/>
              <a:ext cx="3403176" cy="193899"/>
            </a:xfrm>
            <a:prstGeom prst="rect">
              <a:avLst/>
            </a:prstGeom>
          </p:spPr>
          <p:txBody>
            <a:bodyPr wrap="none" lIns="0" tIns="0" rIns="0" bIns="0" anchor="ctr" anchorCtr="0">
              <a:spAutoFit/>
            </a:bodyPr>
            <a:lstStyle/>
            <a:p>
              <a:pPr marL="0" marR="0" lvl="0" indent="0" algn="l" defTabSz="932114"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Segoe UI Semilight" panose="020B0402040204020203" pitchFamily="34" charset="0"/>
                </a:rPr>
                <a:t>Build apps using Time Series Insights APIs</a:t>
              </a:r>
            </a:p>
          </p:txBody>
        </p:sp>
        <p:grpSp>
          <p:nvGrpSpPr>
            <p:cNvPr id="37" name="Group 36">
              <a:extLst>
                <a:ext uri="{FF2B5EF4-FFF2-40B4-BE49-F238E27FC236}">
                  <a16:creationId xmlns:a16="http://schemas.microsoft.com/office/drawing/2014/main" id="{88C77F23-FD74-4EEB-A328-8D6DD8E92A4E}"/>
                </a:ext>
              </a:extLst>
            </p:cNvPr>
            <p:cNvGrpSpPr/>
            <p:nvPr/>
          </p:nvGrpSpPr>
          <p:grpSpPr>
            <a:xfrm>
              <a:off x="7048908" y="5745021"/>
              <a:ext cx="764276" cy="764276"/>
              <a:chOff x="7048908" y="5745021"/>
              <a:chExt cx="764276" cy="764276"/>
            </a:xfrm>
          </p:grpSpPr>
          <p:sp>
            <p:nvSpPr>
              <p:cNvPr id="38" name="Oval 37">
                <a:extLst>
                  <a:ext uri="{FF2B5EF4-FFF2-40B4-BE49-F238E27FC236}">
                    <a16:creationId xmlns:a16="http://schemas.microsoft.com/office/drawing/2014/main" id="{9668E536-612B-4CD3-A5A9-0040888DBA93}"/>
                  </a:ext>
                </a:extLst>
              </p:cNvPr>
              <p:cNvSpPr/>
              <p:nvPr/>
            </p:nvSpPr>
            <p:spPr bwMode="auto">
              <a:xfrm>
                <a:off x="7048908" y="5745021"/>
                <a:ext cx="764276" cy="764276"/>
              </a:xfrm>
              <a:prstGeom prst="ellipse">
                <a:avLst/>
              </a:prstGeom>
              <a:solidFill>
                <a:srgbClr val="0078D4"/>
              </a:solidFill>
              <a:ln w="10795" cap="flat" cmpd="sng" algn="ctr">
                <a:noFill/>
                <a:prstDash val="solid"/>
              </a:ln>
              <a:effectLst>
                <a:outerShdw blurRad="254000" dist="50800" dir="2700000" sx="101000" sy="101000" algn="tl" rotWithShape="0">
                  <a:prstClr val="black">
                    <a:alpha val="3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39" name="Website" title="Icon of multiple app windows">
                <a:extLst>
                  <a:ext uri="{FF2B5EF4-FFF2-40B4-BE49-F238E27FC236}">
                    <a16:creationId xmlns:a16="http://schemas.microsoft.com/office/drawing/2014/main" id="{E81A5486-25D5-47D6-A28E-4F16530AB8C6}"/>
                  </a:ext>
                </a:extLst>
              </p:cNvPr>
              <p:cNvSpPr>
                <a:spLocks noChangeAspect="1" noEditPoints="1"/>
              </p:cNvSpPr>
              <p:nvPr/>
            </p:nvSpPr>
            <p:spPr bwMode="auto">
              <a:xfrm>
                <a:off x="7219346" y="5941663"/>
                <a:ext cx="423400" cy="370992"/>
              </a:xfrm>
              <a:custGeom>
                <a:avLst/>
                <a:gdLst>
                  <a:gd name="T0" fmla="*/ 0 w 614"/>
                  <a:gd name="T1" fmla="*/ 0 h 538"/>
                  <a:gd name="T2" fmla="*/ 614 w 614"/>
                  <a:gd name="T3" fmla="*/ 0 h 538"/>
                  <a:gd name="T4" fmla="*/ 614 w 614"/>
                  <a:gd name="T5" fmla="*/ 538 h 538"/>
                  <a:gd name="T6" fmla="*/ 0 w 614"/>
                  <a:gd name="T7" fmla="*/ 538 h 538"/>
                  <a:gd name="T8" fmla="*/ 0 w 614"/>
                  <a:gd name="T9" fmla="*/ 0 h 538"/>
                  <a:gd name="T10" fmla="*/ 0 w 614"/>
                  <a:gd name="T11" fmla="*/ 0 h 538"/>
                  <a:gd name="T12" fmla="*/ 327 w 614"/>
                  <a:gd name="T13" fmla="*/ 250 h 538"/>
                  <a:gd name="T14" fmla="*/ 327 w 614"/>
                  <a:gd name="T15" fmla="*/ 250 h 538"/>
                  <a:gd name="T16" fmla="*/ 327 w 614"/>
                  <a:gd name="T17" fmla="*/ 87 h 538"/>
                  <a:gd name="T18" fmla="*/ 77 w 614"/>
                  <a:gd name="T19" fmla="*/ 87 h 538"/>
                  <a:gd name="T20" fmla="*/ 77 w 614"/>
                  <a:gd name="T21" fmla="*/ 250 h 538"/>
                  <a:gd name="T22" fmla="*/ 128 w 614"/>
                  <a:gd name="T23" fmla="*/ 250 h 538"/>
                  <a:gd name="T24" fmla="*/ 327 w 614"/>
                  <a:gd name="T25" fmla="*/ 250 h 538"/>
                  <a:gd name="T26" fmla="*/ 327 w 614"/>
                  <a:gd name="T27" fmla="*/ 250 h 538"/>
                  <a:gd name="T28" fmla="*/ 139 w 614"/>
                  <a:gd name="T29" fmla="*/ 254 h 538"/>
                  <a:gd name="T30" fmla="*/ 139 w 614"/>
                  <a:gd name="T31" fmla="*/ 362 h 538"/>
                  <a:gd name="T32" fmla="*/ 513 w 614"/>
                  <a:gd name="T33" fmla="*/ 362 h 538"/>
                  <a:gd name="T34" fmla="*/ 513 w 614"/>
                  <a:gd name="T35" fmla="*/ 163 h 538"/>
                  <a:gd name="T36" fmla="*/ 325 w 614"/>
                  <a:gd name="T37" fmla="*/ 163 h 538"/>
                  <a:gd name="T38" fmla="*/ 0 w 614"/>
                  <a:gd name="T39" fmla="*/ 451 h 538"/>
                  <a:gd name="T40" fmla="*/ 614 w 614"/>
                  <a:gd name="T41" fmla="*/ 451 h 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14" h="538">
                    <a:moveTo>
                      <a:pt x="0" y="0"/>
                    </a:moveTo>
                    <a:lnTo>
                      <a:pt x="614" y="0"/>
                    </a:lnTo>
                    <a:lnTo>
                      <a:pt x="614" y="538"/>
                    </a:lnTo>
                    <a:lnTo>
                      <a:pt x="0" y="538"/>
                    </a:lnTo>
                    <a:lnTo>
                      <a:pt x="0" y="0"/>
                    </a:lnTo>
                    <a:lnTo>
                      <a:pt x="0" y="0"/>
                    </a:lnTo>
                    <a:moveTo>
                      <a:pt x="327" y="250"/>
                    </a:moveTo>
                    <a:lnTo>
                      <a:pt x="327" y="250"/>
                    </a:lnTo>
                    <a:lnTo>
                      <a:pt x="327" y="87"/>
                    </a:lnTo>
                    <a:lnTo>
                      <a:pt x="77" y="87"/>
                    </a:lnTo>
                    <a:lnTo>
                      <a:pt x="77" y="250"/>
                    </a:lnTo>
                    <a:lnTo>
                      <a:pt x="128" y="250"/>
                    </a:lnTo>
                    <a:lnTo>
                      <a:pt x="327" y="250"/>
                    </a:lnTo>
                    <a:lnTo>
                      <a:pt x="327" y="250"/>
                    </a:lnTo>
                    <a:moveTo>
                      <a:pt x="139" y="254"/>
                    </a:moveTo>
                    <a:lnTo>
                      <a:pt x="139" y="362"/>
                    </a:lnTo>
                    <a:lnTo>
                      <a:pt x="513" y="362"/>
                    </a:lnTo>
                    <a:lnTo>
                      <a:pt x="513" y="163"/>
                    </a:lnTo>
                    <a:lnTo>
                      <a:pt x="325" y="163"/>
                    </a:lnTo>
                    <a:moveTo>
                      <a:pt x="0" y="451"/>
                    </a:moveTo>
                    <a:lnTo>
                      <a:pt x="614" y="451"/>
                    </a:lnTo>
                  </a:path>
                </a:pathLst>
              </a:custGeom>
              <a:noFill/>
              <a:ln w="15875" cap="flat">
                <a:solidFill>
                  <a:srgbClr val="FFFFFF"/>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grpSp>
        <p:nvGrpSpPr>
          <p:cNvPr id="40" name="Group 39">
            <a:extLst>
              <a:ext uri="{FF2B5EF4-FFF2-40B4-BE49-F238E27FC236}">
                <a16:creationId xmlns:a16="http://schemas.microsoft.com/office/drawing/2014/main" id="{06589AEC-0062-46DE-81B9-4368B8F4DBD8}"/>
              </a:ext>
            </a:extLst>
          </p:cNvPr>
          <p:cNvGrpSpPr/>
          <p:nvPr/>
        </p:nvGrpSpPr>
        <p:grpSpPr>
          <a:xfrm>
            <a:off x="-236931" y="0"/>
            <a:ext cx="2829955" cy="2441199"/>
            <a:chOff x="-72856" y="0"/>
            <a:chExt cx="2073106" cy="1838325"/>
          </a:xfrm>
        </p:grpSpPr>
        <p:sp>
          <p:nvSpPr>
            <p:cNvPr id="41" name="Diagonal Stripe 40">
              <a:extLst>
                <a:ext uri="{FF2B5EF4-FFF2-40B4-BE49-F238E27FC236}">
                  <a16:creationId xmlns:a16="http://schemas.microsoft.com/office/drawing/2014/main" id="{A30B6EFA-757F-4363-8C01-4681284F4C69}"/>
                </a:ext>
              </a:extLst>
            </p:cNvPr>
            <p:cNvSpPr/>
            <p:nvPr/>
          </p:nvSpPr>
          <p:spPr bwMode="auto">
            <a:xfrm>
              <a:off x="0" y="0"/>
              <a:ext cx="2000250" cy="1838325"/>
            </a:xfrm>
            <a:prstGeom prst="diagStripe">
              <a:avLst>
                <a:gd name="adj" fmla="val 62953"/>
              </a:avLst>
            </a:prstGeom>
            <a:solidFill>
              <a:srgbClr val="C00000"/>
            </a:solidFill>
            <a:ln>
              <a:noFill/>
            </a:ln>
          </p:spPr>
          <p:style>
            <a:lnRef idx="0">
              <a:scrgbClr r="0" g="0" b="0"/>
            </a:lnRef>
            <a:fillRef idx="0">
              <a:scrgbClr r="0" g="0" b="0"/>
            </a:fillRef>
            <a:effectRef idx="0">
              <a:scrgbClr r="0" g="0" b="0"/>
            </a:effectRef>
            <a:fontRef idx="minor">
              <a:schemeClr val="lt1"/>
            </a:fontRef>
          </p:style>
          <p:txBody>
            <a:bodyPr vert="horz" wrap="square" lIns="0" tIns="46637" rIns="0" bIns="46637" numCol="1" rtlCol="0" anchor="ctr" anchorCtr="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prstClr val="white"/>
                </a:solidFill>
                <a:effectLst/>
                <a:uLnTx/>
                <a:uFillTx/>
                <a:latin typeface="Segoe UI"/>
                <a:ea typeface="+mn-ea"/>
                <a:cs typeface="+mn-cs"/>
              </a:endParaRPr>
            </a:p>
          </p:txBody>
        </p:sp>
        <p:sp>
          <p:nvSpPr>
            <p:cNvPr id="42" name="Rectangle 41">
              <a:extLst>
                <a:ext uri="{FF2B5EF4-FFF2-40B4-BE49-F238E27FC236}">
                  <a16:creationId xmlns:a16="http://schemas.microsoft.com/office/drawing/2014/main" id="{B6BD2F32-DF5E-4298-B0C5-26CBBA3D866A}"/>
                </a:ext>
              </a:extLst>
            </p:cNvPr>
            <p:cNvSpPr/>
            <p:nvPr/>
          </p:nvSpPr>
          <p:spPr>
            <a:xfrm rot="19074741">
              <a:off x="-72856" y="577088"/>
              <a:ext cx="1801083" cy="301300"/>
            </a:xfrm>
            <a:prstGeom prst="rect">
              <a:avLst/>
            </a:prstGeom>
          </p:spPr>
          <p:txBody>
            <a:bodyPr wrap="none">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white"/>
                  </a:solidFill>
                  <a:effectLst/>
                  <a:uLnTx/>
                  <a:uFillTx/>
                  <a:latin typeface="Segoe UI"/>
                  <a:ea typeface="+mn-ea"/>
                  <a:cs typeface="Segoe UI Semibold" panose="020B0702040204020203" pitchFamily="34" charset="0"/>
                </a:rPr>
                <a:t>Generally available</a:t>
              </a:r>
            </a:p>
          </p:txBody>
        </p:sp>
      </p:grpSp>
    </p:spTree>
    <p:extLst>
      <p:ext uri="{BB962C8B-B14F-4D97-AF65-F5344CB8AC3E}">
        <p14:creationId xmlns:p14="http://schemas.microsoft.com/office/powerpoint/2010/main" val="25541359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3"/>
                                        </p:tgtEl>
                                        <p:attrNameLst>
                                          <p:attrName>style.visibility</p:attrName>
                                        </p:attrNameLst>
                                      </p:cBhvr>
                                      <p:to>
                                        <p:strVal val="visible"/>
                                      </p:to>
                                    </p:set>
                                    <p:anim calcmode="lin" valueType="num">
                                      <p:cBhvr additive="base">
                                        <p:cTn id="7" dur="750" fill="hold"/>
                                        <p:tgtEl>
                                          <p:spTgt spid="43"/>
                                        </p:tgtEl>
                                        <p:attrNameLst>
                                          <p:attrName>ppt_x</p:attrName>
                                        </p:attrNameLst>
                                      </p:cBhvr>
                                      <p:tavLst>
                                        <p:tav tm="0">
                                          <p:val>
                                            <p:strVal val="0-#ppt_w/2"/>
                                          </p:val>
                                        </p:tav>
                                        <p:tav tm="100000">
                                          <p:val>
                                            <p:strVal val="#ppt_x"/>
                                          </p:val>
                                        </p:tav>
                                      </p:tavLst>
                                    </p:anim>
                                    <p:anim calcmode="lin" valueType="num">
                                      <p:cBhvr additive="base">
                                        <p:cTn id="8" dur="750" fill="hold"/>
                                        <p:tgtEl>
                                          <p:spTgt spid="43"/>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750" fill="hold"/>
                                        <p:tgtEl>
                                          <p:spTgt spid="4"/>
                                        </p:tgtEl>
                                        <p:attrNameLst>
                                          <p:attrName>ppt_x</p:attrName>
                                        </p:attrNameLst>
                                      </p:cBhvr>
                                      <p:tavLst>
                                        <p:tav tm="0">
                                          <p:val>
                                            <p:strVal val="0-#ppt_w/2"/>
                                          </p:val>
                                        </p:tav>
                                        <p:tav tm="100000">
                                          <p:val>
                                            <p:strVal val="#ppt_x"/>
                                          </p:val>
                                        </p:tav>
                                      </p:tavLst>
                                    </p:anim>
                                    <p:anim calcmode="lin" valueType="num">
                                      <p:cBhvr additive="base">
                                        <p:cTn id="12" dur="750" fill="hold"/>
                                        <p:tgtEl>
                                          <p:spTgt spid="4"/>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nodeType="afterEffect">
                                  <p:stCondLst>
                                    <p:cond delay="0"/>
                                  </p:stCondLst>
                                  <p:childTnLst>
                                    <p:set>
                                      <p:cBhvr>
                                        <p:cTn id="15" dur="1" fill="hold">
                                          <p:stCondLst>
                                            <p:cond delay="0"/>
                                          </p:stCondLst>
                                        </p:cTn>
                                        <p:tgtEl>
                                          <p:spTgt spid="40"/>
                                        </p:tgtEl>
                                        <p:attrNameLst>
                                          <p:attrName>style.visibility</p:attrName>
                                        </p:attrNameLst>
                                      </p:cBhvr>
                                      <p:to>
                                        <p:strVal val="visible"/>
                                      </p:to>
                                    </p:set>
                                    <p:animEffect transition="in" filter="fade">
                                      <p:cBhvr>
                                        <p:cTn id="16" dur="750"/>
                                        <p:tgtEl>
                                          <p:spTgt spid="40"/>
                                        </p:tgtEl>
                                      </p:cBhvr>
                                    </p:animEffect>
                                  </p:childTnLst>
                                </p:cTn>
                              </p:par>
                              <p:par>
                                <p:cTn id="17" presetID="64" presetClass="path" presetSubtype="0" decel="100000" fill="hold" nodeType="withEffect">
                                  <p:stCondLst>
                                    <p:cond delay="0"/>
                                  </p:stCondLst>
                                  <p:childTnLst>
                                    <p:animMotion origin="layout" path="M -4.58333E-6 7.40741E-7 L -0.10117 -0.17801 " pathEditMode="relative" rAng="0" ptsTypes="AA">
                                      <p:cBhvr>
                                        <p:cTn id="18" dur="750" spd="-100000" fill="hold"/>
                                        <p:tgtEl>
                                          <p:spTgt spid="40"/>
                                        </p:tgtEl>
                                        <p:attrNameLst>
                                          <p:attrName>ppt_x</p:attrName>
                                          <p:attrName>ppt_y</p:attrName>
                                        </p:attrNameLst>
                                      </p:cBhvr>
                                      <p:rCtr x="-5065" y="-8912"/>
                                    </p:animMotion>
                                  </p:childTnLst>
                                </p:cTn>
                              </p:par>
                            </p:childTnLst>
                          </p:cTn>
                        </p:par>
                        <p:par>
                          <p:cTn id="19" fill="hold">
                            <p:stCondLst>
                              <p:cond delay="1500"/>
                            </p:stCondLst>
                            <p:childTnLst>
                              <p:par>
                                <p:cTn id="20" presetID="10" presetClass="entr" presetSubtype="0" fill="hold" nodeType="after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650"/>
                                        <p:tgtEl>
                                          <p:spTgt spid="5"/>
                                        </p:tgtEl>
                                      </p:cBhvr>
                                    </p:animEffect>
                                  </p:childTnLst>
                                </p:cTn>
                              </p:par>
                              <p:par>
                                <p:cTn id="23" presetID="63" presetClass="path" presetSubtype="0" decel="100000" fill="hold" nodeType="withEffect">
                                  <p:stCondLst>
                                    <p:cond delay="100"/>
                                  </p:stCondLst>
                                  <p:childTnLst>
                                    <p:animMotion origin="layout" path="M -2.70833E-6 -3.7037E-6 L 0.01472 -3.7037E-6 " pathEditMode="relative" rAng="0" ptsTypes="AA">
                                      <p:cBhvr>
                                        <p:cTn id="24" dur="650" spd="-100000" fill="hold"/>
                                        <p:tgtEl>
                                          <p:spTgt spid="5"/>
                                        </p:tgtEl>
                                        <p:attrNameLst>
                                          <p:attrName>ppt_x</p:attrName>
                                          <p:attrName>ppt_y</p:attrName>
                                        </p:attrNameLst>
                                      </p:cBhvr>
                                      <p:rCtr x="729" y="0"/>
                                    </p:animMotion>
                                  </p:childTnLst>
                                </p:cTn>
                              </p:par>
                              <p:par>
                                <p:cTn id="25" presetID="10" presetClass="entr" presetSubtype="0" fill="hold" nodeType="withEffect">
                                  <p:stCondLst>
                                    <p:cond delay="200"/>
                                  </p:stCondLst>
                                  <p:childTnLst>
                                    <p:set>
                                      <p:cBhvr>
                                        <p:cTn id="26" dur="1" fill="hold">
                                          <p:stCondLst>
                                            <p:cond delay="0"/>
                                          </p:stCondLst>
                                        </p:cTn>
                                        <p:tgtEl>
                                          <p:spTgt spid="29"/>
                                        </p:tgtEl>
                                        <p:attrNameLst>
                                          <p:attrName>style.visibility</p:attrName>
                                        </p:attrNameLst>
                                      </p:cBhvr>
                                      <p:to>
                                        <p:strVal val="visible"/>
                                      </p:to>
                                    </p:set>
                                    <p:animEffect transition="in" filter="fade">
                                      <p:cBhvr>
                                        <p:cTn id="27" dur="650"/>
                                        <p:tgtEl>
                                          <p:spTgt spid="29"/>
                                        </p:tgtEl>
                                      </p:cBhvr>
                                    </p:animEffect>
                                  </p:childTnLst>
                                </p:cTn>
                              </p:par>
                              <p:par>
                                <p:cTn id="28" presetID="63" presetClass="path" presetSubtype="0" decel="100000" fill="hold" nodeType="withEffect">
                                  <p:stCondLst>
                                    <p:cond delay="200"/>
                                  </p:stCondLst>
                                  <p:childTnLst>
                                    <p:animMotion origin="layout" path="M -2.70833E-6 -3.7037E-6 L 0.01472 -3.7037E-6 " pathEditMode="relative" rAng="0" ptsTypes="AA">
                                      <p:cBhvr>
                                        <p:cTn id="29" dur="650" spd="-100000" fill="hold"/>
                                        <p:tgtEl>
                                          <p:spTgt spid="29"/>
                                        </p:tgtEl>
                                        <p:attrNameLst>
                                          <p:attrName>ppt_x</p:attrName>
                                          <p:attrName>ppt_y</p:attrName>
                                        </p:attrNameLst>
                                      </p:cBhvr>
                                      <p:rCtr x="729" y="0"/>
                                    </p:animMotion>
                                  </p:childTnLst>
                                </p:cTn>
                              </p:par>
                              <p:par>
                                <p:cTn id="30" presetID="10" presetClass="entr" presetSubtype="0" fill="hold" nodeType="withEffect">
                                  <p:stCondLst>
                                    <p:cond delay="30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650"/>
                                        <p:tgtEl>
                                          <p:spTgt spid="11"/>
                                        </p:tgtEl>
                                      </p:cBhvr>
                                    </p:animEffect>
                                  </p:childTnLst>
                                </p:cTn>
                              </p:par>
                              <p:par>
                                <p:cTn id="33" presetID="63" presetClass="path" presetSubtype="0" decel="100000" fill="hold" nodeType="withEffect">
                                  <p:stCondLst>
                                    <p:cond delay="300"/>
                                  </p:stCondLst>
                                  <p:childTnLst>
                                    <p:animMotion origin="layout" path="M -2.70833E-6 -3.7037E-6 L 0.01472 -3.7037E-6 " pathEditMode="relative" rAng="0" ptsTypes="AA">
                                      <p:cBhvr>
                                        <p:cTn id="34" dur="650" spd="-100000" fill="hold"/>
                                        <p:tgtEl>
                                          <p:spTgt spid="11"/>
                                        </p:tgtEl>
                                        <p:attrNameLst>
                                          <p:attrName>ppt_x</p:attrName>
                                          <p:attrName>ppt_y</p:attrName>
                                        </p:attrNameLst>
                                      </p:cBhvr>
                                      <p:rCtr x="729" y="0"/>
                                    </p:animMotion>
                                  </p:childTnLst>
                                </p:cTn>
                              </p:par>
                              <p:par>
                                <p:cTn id="35" presetID="10" presetClass="entr" presetSubtype="0" fill="hold" nodeType="withEffect">
                                  <p:stCondLst>
                                    <p:cond delay="400"/>
                                  </p:stCondLst>
                                  <p:childTnLst>
                                    <p:set>
                                      <p:cBhvr>
                                        <p:cTn id="36" dur="1" fill="hold">
                                          <p:stCondLst>
                                            <p:cond delay="0"/>
                                          </p:stCondLst>
                                        </p:cTn>
                                        <p:tgtEl>
                                          <p:spTgt spid="17"/>
                                        </p:tgtEl>
                                        <p:attrNameLst>
                                          <p:attrName>style.visibility</p:attrName>
                                        </p:attrNameLst>
                                      </p:cBhvr>
                                      <p:to>
                                        <p:strVal val="visible"/>
                                      </p:to>
                                    </p:set>
                                    <p:animEffect transition="in" filter="fade">
                                      <p:cBhvr>
                                        <p:cTn id="37" dur="650"/>
                                        <p:tgtEl>
                                          <p:spTgt spid="17"/>
                                        </p:tgtEl>
                                      </p:cBhvr>
                                    </p:animEffect>
                                  </p:childTnLst>
                                </p:cTn>
                              </p:par>
                              <p:par>
                                <p:cTn id="38" presetID="63" presetClass="path" presetSubtype="0" decel="100000" fill="hold" nodeType="withEffect">
                                  <p:stCondLst>
                                    <p:cond delay="400"/>
                                  </p:stCondLst>
                                  <p:childTnLst>
                                    <p:animMotion origin="layout" path="M -2.70833E-6 -3.7037E-6 L 0.01472 -3.7037E-6 " pathEditMode="relative" rAng="0" ptsTypes="AA">
                                      <p:cBhvr>
                                        <p:cTn id="39" dur="650" spd="-100000" fill="hold"/>
                                        <p:tgtEl>
                                          <p:spTgt spid="17"/>
                                        </p:tgtEl>
                                        <p:attrNameLst>
                                          <p:attrName>ppt_x</p:attrName>
                                          <p:attrName>ppt_y</p:attrName>
                                        </p:attrNameLst>
                                      </p:cBhvr>
                                      <p:rCtr x="729" y="0"/>
                                    </p:animMotion>
                                  </p:childTnLst>
                                </p:cTn>
                              </p:par>
                              <p:par>
                                <p:cTn id="40" presetID="10" presetClass="entr" presetSubtype="0" fill="hold" nodeType="withEffect">
                                  <p:stCondLst>
                                    <p:cond delay="500"/>
                                  </p:stCondLst>
                                  <p:childTnLst>
                                    <p:set>
                                      <p:cBhvr>
                                        <p:cTn id="41" dur="1" fill="hold">
                                          <p:stCondLst>
                                            <p:cond delay="0"/>
                                          </p:stCondLst>
                                        </p:cTn>
                                        <p:tgtEl>
                                          <p:spTgt spid="23"/>
                                        </p:tgtEl>
                                        <p:attrNameLst>
                                          <p:attrName>style.visibility</p:attrName>
                                        </p:attrNameLst>
                                      </p:cBhvr>
                                      <p:to>
                                        <p:strVal val="visible"/>
                                      </p:to>
                                    </p:set>
                                    <p:animEffect transition="in" filter="fade">
                                      <p:cBhvr>
                                        <p:cTn id="42" dur="650"/>
                                        <p:tgtEl>
                                          <p:spTgt spid="23"/>
                                        </p:tgtEl>
                                      </p:cBhvr>
                                    </p:animEffect>
                                  </p:childTnLst>
                                </p:cTn>
                              </p:par>
                              <p:par>
                                <p:cTn id="43" presetID="63" presetClass="path" presetSubtype="0" decel="100000" fill="hold" nodeType="withEffect">
                                  <p:stCondLst>
                                    <p:cond delay="500"/>
                                  </p:stCondLst>
                                  <p:childTnLst>
                                    <p:animMotion origin="layout" path="M -2.70833E-6 -3.7037E-6 L 0.01472 -3.7037E-6 " pathEditMode="relative" rAng="0" ptsTypes="AA">
                                      <p:cBhvr>
                                        <p:cTn id="44" dur="650" spd="-100000" fill="hold"/>
                                        <p:tgtEl>
                                          <p:spTgt spid="23"/>
                                        </p:tgtEl>
                                        <p:attrNameLst>
                                          <p:attrName>ppt_x</p:attrName>
                                          <p:attrName>ppt_y</p:attrName>
                                        </p:attrNameLst>
                                      </p:cBhvr>
                                      <p:rCtr x="729" y="0"/>
                                    </p:animMotion>
                                  </p:childTnLst>
                                </p:cTn>
                              </p:par>
                              <p:par>
                                <p:cTn id="45" presetID="10" presetClass="entr" presetSubtype="0" fill="hold" nodeType="withEffect">
                                  <p:stCondLst>
                                    <p:cond delay="600"/>
                                  </p:stCondLst>
                                  <p:childTnLst>
                                    <p:set>
                                      <p:cBhvr>
                                        <p:cTn id="46" dur="1" fill="hold">
                                          <p:stCondLst>
                                            <p:cond delay="0"/>
                                          </p:stCondLst>
                                        </p:cTn>
                                        <p:tgtEl>
                                          <p:spTgt spid="35"/>
                                        </p:tgtEl>
                                        <p:attrNameLst>
                                          <p:attrName>style.visibility</p:attrName>
                                        </p:attrNameLst>
                                      </p:cBhvr>
                                      <p:to>
                                        <p:strVal val="visible"/>
                                      </p:to>
                                    </p:set>
                                    <p:animEffect transition="in" filter="fade">
                                      <p:cBhvr>
                                        <p:cTn id="47" dur="650"/>
                                        <p:tgtEl>
                                          <p:spTgt spid="35"/>
                                        </p:tgtEl>
                                      </p:cBhvr>
                                    </p:animEffect>
                                  </p:childTnLst>
                                </p:cTn>
                              </p:par>
                              <p:par>
                                <p:cTn id="48" presetID="63" presetClass="path" presetSubtype="0" decel="100000" fill="hold" nodeType="withEffect">
                                  <p:stCondLst>
                                    <p:cond delay="600"/>
                                  </p:stCondLst>
                                  <p:childTnLst>
                                    <p:animMotion origin="layout" path="M -2.70833E-6 -3.7037E-6 L 0.01472 -3.7037E-6 " pathEditMode="relative" rAng="0" ptsTypes="AA">
                                      <p:cBhvr>
                                        <p:cTn id="49" dur="650" spd="-100000" fill="hold"/>
                                        <p:tgtEl>
                                          <p:spTgt spid="35"/>
                                        </p:tgtEl>
                                        <p:attrNameLst>
                                          <p:attrName>ppt_x</p:attrName>
                                          <p:attrName>ppt_y</p:attrName>
                                        </p:attrNameLst>
                                      </p:cBhvr>
                                      <p:rCtr x="729"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2" name="Group 51">
            <a:extLst>
              <a:ext uri="{FF2B5EF4-FFF2-40B4-BE49-F238E27FC236}">
                <a16:creationId xmlns:a16="http://schemas.microsoft.com/office/drawing/2014/main" id="{B1D0005B-3A13-4D47-A5EE-1EF34CAE8D9A}"/>
              </a:ext>
            </a:extLst>
          </p:cNvPr>
          <p:cNvGrpSpPr/>
          <p:nvPr/>
        </p:nvGrpSpPr>
        <p:grpSpPr>
          <a:xfrm>
            <a:off x="-122237" y="-73198"/>
            <a:ext cx="6218237" cy="7017620"/>
            <a:chOff x="-122237" y="-73198"/>
            <a:chExt cx="6218237" cy="7017620"/>
          </a:xfrm>
        </p:grpSpPr>
        <p:pic>
          <p:nvPicPr>
            <p:cNvPr id="2" name="Picture 1">
              <a:extLst>
                <a:ext uri="{FF2B5EF4-FFF2-40B4-BE49-F238E27FC236}">
                  <a16:creationId xmlns:a16="http://schemas.microsoft.com/office/drawing/2014/main" id="{EA013A5C-8171-4E65-926F-F09C53711908}"/>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51341" r="3200"/>
            <a:stretch/>
          </p:blipFill>
          <p:spPr>
            <a:xfrm>
              <a:off x="-118099" y="-73198"/>
              <a:ext cx="6214099" cy="6994525"/>
            </a:xfrm>
            <a:prstGeom prst="rect">
              <a:avLst/>
            </a:prstGeom>
          </p:spPr>
        </p:pic>
        <p:sp>
          <p:nvSpPr>
            <p:cNvPr id="3" name="Rectangle 2">
              <a:extLst>
                <a:ext uri="{FF2B5EF4-FFF2-40B4-BE49-F238E27FC236}">
                  <a16:creationId xmlns:a16="http://schemas.microsoft.com/office/drawing/2014/main" id="{093447B6-D3E7-4AE1-95CD-9950C4CBF0A7}"/>
                </a:ext>
              </a:extLst>
            </p:cNvPr>
            <p:cNvSpPr/>
            <p:nvPr/>
          </p:nvSpPr>
          <p:spPr bwMode="auto">
            <a:xfrm>
              <a:off x="-122237" y="-73198"/>
              <a:ext cx="6218237" cy="7017620"/>
            </a:xfrm>
            <a:prstGeom prst="rect">
              <a:avLst/>
            </a:prstGeom>
            <a:solidFill>
              <a:schemeClr val="tx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4" name="Rectangle 3">
            <a:extLst>
              <a:ext uri="{FF2B5EF4-FFF2-40B4-BE49-F238E27FC236}">
                <a16:creationId xmlns:a16="http://schemas.microsoft.com/office/drawing/2014/main" id="{869EB5F5-2847-4B8C-9FDE-89A81A1BA68E}"/>
              </a:ext>
            </a:extLst>
          </p:cNvPr>
          <p:cNvSpPr/>
          <p:nvPr/>
        </p:nvSpPr>
        <p:spPr>
          <a:xfrm>
            <a:off x="312738" y="2932798"/>
            <a:ext cx="5654157" cy="992404"/>
          </a:xfrm>
          <a:prstGeom prst="rect">
            <a:avLst/>
          </a:prstGeom>
        </p:spPr>
        <p:txBody>
          <a:bodyPr wrap="square" lIns="0" tIns="0" rIns="274320" bIns="0" anchor="ctr">
            <a:noAutofit/>
          </a:bodyPr>
          <a:lstStyle/>
          <a:p>
            <a:pPr marL="0" marR="0" lvl="0" indent="0" algn="r" defTabSz="932688"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Semilight (Headings)"/>
                <a:ea typeface="+mn-ea"/>
                <a:cs typeface="+mn-cs"/>
              </a:rPr>
              <a:t>Azure</a:t>
            </a:r>
            <a:r>
              <a:rPr kumimoji="0" lang="en-US" sz="36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Semibold"/>
                <a:ea typeface="+mn-ea"/>
                <a:cs typeface="+mn-cs"/>
              </a:rPr>
              <a:t> </a:t>
            </a:r>
            <a:r>
              <a:rPr kumimoji="0" lang="en-US" sz="36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Maps</a:t>
            </a:r>
          </a:p>
        </p:txBody>
      </p:sp>
      <p:sp>
        <p:nvSpPr>
          <p:cNvPr id="5" name="Rectangle 4">
            <a:extLst>
              <a:ext uri="{FF2B5EF4-FFF2-40B4-BE49-F238E27FC236}">
                <a16:creationId xmlns:a16="http://schemas.microsoft.com/office/drawing/2014/main" id="{75B1EF99-F7EB-4416-BD52-05B0C5873905}"/>
              </a:ext>
            </a:extLst>
          </p:cNvPr>
          <p:cNvSpPr/>
          <p:nvPr/>
        </p:nvSpPr>
        <p:spPr>
          <a:xfrm>
            <a:off x="6555306" y="249906"/>
            <a:ext cx="5135958" cy="707886"/>
          </a:xfrm>
          <a:prstGeom prst="rect">
            <a:avLst/>
          </a:prstGeom>
        </p:spPr>
        <p:txBody>
          <a:bodyPr wrap="none">
            <a:spAutoFit/>
          </a:bodyPr>
          <a:lstStyle/>
          <a:p>
            <a:pPr marL="0" marR="0" lvl="0" indent="0" algn="l" defTabSz="932688"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w="3175">
                  <a:noFill/>
                </a:ln>
                <a:gradFill>
                  <a:gsLst>
                    <a:gs pos="5660">
                      <a:srgbClr val="0078D7"/>
                    </a:gs>
                    <a:gs pos="19000">
                      <a:srgbClr val="0078D7"/>
                    </a:gs>
                  </a:gsLst>
                  <a:lin ang="5400000" scaled="0"/>
                </a:gradFill>
                <a:effectLst/>
                <a:uLnTx/>
                <a:uFillTx/>
                <a:latin typeface="Segoe UI Semibold"/>
                <a:ea typeface="+mn-ea"/>
                <a:cs typeface="Segoe UI" pitchFamily="34" charset="0"/>
              </a:rPr>
              <a:t>Azure IoT solution accelerators integration</a:t>
            </a:r>
          </a:p>
          <a:p>
            <a:pPr marL="0" marR="0" lvl="0" indent="0" algn="l" defTabSz="932688"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w="3175">
                  <a:noFill/>
                </a:ln>
                <a:gradFill>
                  <a:gsLst>
                    <a:gs pos="5660">
                      <a:srgbClr val="0078D7"/>
                    </a:gs>
                    <a:gs pos="19000">
                      <a:srgbClr val="0078D7"/>
                    </a:gs>
                  </a:gsLst>
                  <a:lin ang="5400000" scaled="0"/>
                </a:gradFill>
                <a:effectLst/>
                <a:uLnTx/>
                <a:uFillTx/>
                <a:latin typeface="Segoe UI Semibold"/>
                <a:ea typeface="+mn-ea"/>
                <a:cs typeface="Segoe UI" pitchFamily="34" charset="0"/>
              </a:rPr>
              <a:t>Azure IoT Central integration in progress</a:t>
            </a:r>
          </a:p>
        </p:txBody>
      </p:sp>
      <p:grpSp>
        <p:nvGrpSpPr>
          <p:cNvPr id="6" name="Group 5">
            <a:extLst>
              <a:ext uri="{FF2B5EF4-FFF2-40B4-BE49-F238E27FC236}">
                <a16:creationId xmlns:a16="http://schemas.microsoft.com/office/drawing/2014/main" id="{C3E63931-1544-41B3-AE46-797E26144575}"/>
              </a:ext>
            </a:extLst>
          </p:cNvPr>
          <p:cNvGrpSpPr/>
          <p:nvPr/>
        </p:nvGrpSpPr>
        <p:grpSpPr>
          <a:xfrm>
            <a:off x="6511276" y="1189347"/>
            <a:ext cx="5450755" cy="777602"/>
            <a:chOff x="6633512" y="1392504"/>
            <a:chExt cx="5450755" cy="777602"/>
          </a:xfrm>
        </p:grpSpPr>
        <p:grpSp>
          <p:nvGrpSpPr>
            <p:cNvPr id="7" name="Group 6">
              <a:extLst>
                <a:ext uri="{FF2B5EF4-FFF2-40B4-BE49-F238E27FC236}">
                  <a16:creationId xmlns:a16="http://schemas.microsoft.com/office/drawing/2014/main" id="{B8D9C8A0-FF1D-4678-8A6A-345CE40044DC}"/>
                </a:ext>
              </a:extLst>
            </p:cNvPr>
            <p:cNvGrpSpPr/>
            <p:nvPr/>
          </p:nvGrpSpPr>
          <p:grpSpPr>
            <a:xfrm>
              <a:off x="6633512" y="1392504"/>
              <a:ext cx="745939" cy="745939"/>
              <a:chOff x="6791087" y="1392504"/>
              <a:chExt cx="745939" cy="745939"/>
            </a:xfrm>
          </p:grpSpPr>
          <p:sp>
            <p:nvSpPr>
              <p:cNvPr id="10" name="Oval 9">
                <a:extLst>
                  <a:ext uri="{FF2B5EF4-FFF2-40B4-BE49-F238E27FC236}">
                    <a16:creationId xmlns:a16="http://schemas.microsoft.com/office/drawing/2014/main" id="{4B48E0DD-1A42-4AAE-9024-2CD25219E9B8}"/>
                  </a:ext>
                </a:extLst>
              </p:cNvPr>
              <p:cNvSpPr/>
              <p:nvPr/>
            </p:nvSpPr>
            <p:spPr bwMode="auto">
              <a:xfrm>
                <a:off x="6791087" y="1392504"/>
                <a:ext cx="745939" cy="745939"/>
              </a:xfrm>
              <a:prstGeom prst="ellipse">
                <a:avLst/>
              </a:prstGeom>
              <a:solidFill>
                <a:srgbClr val="0078D4"/>
              </a:solidFill>
              <a:ln w="10795" cap="flat" cmpd="sng" algn="ctr">
                <a:noFill/>
                <a:prstDash val="solid"/>
              </a:ln>
              <a:effectLst>
                <a:outerShdw blurRad="254000" dist="50800" dir="2700000" sx="101000" sy="101000" algn="tl" rotWithShape="0">
                  <a:prstClr val="black">
                    <a:alpha val="3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1250">
                        <a:srgbClr val="000000"/>
                      </a:gs>
                      <a:gs pos="100000">
                        <a:srgbClr val="000000"/>
                      </a:gs>
                    </a:gsLst>
                    <a:lin ang="5400000" scaled="0"/>
                  </a:gradFill>
                  <a:effectLst/>
                  <a:uLnTx/>
                  <a:uFillTx/>
                  <a:latin typeface="Segoe UI Semilight"/>
                  <a:ea typeface="+mn-ea"/>
                  <a:cs typeface="+mn-cs"/>
                </a:endParaRPr>
              </a:p>
            </p:txBody>
          </p:sp>
          <p:sp>
            <p:nvSpPr>
              <p:cNvPr id="11" name="DownloadMap_E826" title="Icon of a folded map with a download symbol in the lower right corner">
                <a:extLst>
                  <a:ext uri="{FF2B5EF4-FFF2-40B4-BE49-F238E27FC236}">
                    <a16:creationId xmlns:a16="http://schemas.microsoft.com/office/drawing/2014/main" id="{2D1CDEFA-B899-49C5-AD86-92BBB27571E8}"/>
                  </a:ext>
                </a:extLst>
              </p:cNvPr>
              <p:cNvSpPr>
                <a:spLocks noChangeAspect="1" noEditPoints="1"/>
              </p:cNvSpPr>
              <p:nvPr/>
            </p:nvSpPr>
            <p:spPr bwMode="auto">
              <a:xfrm>
                <a:off x="6942221" y="1540543"/>
                <a:ext cx="443671" cy="362898"/>
              </a:xfrm>
              <a:custGeom>
                <a:avLst/>
                <a:gdLst>
                  <a:gd name="T0" fmla="*/ 1290 w 4993"/>
                  <a:gd name="T1" fmla="*/ 0 h 4084"/>
                  <a:gd name="T2" fmla="*/ 1290 w 4993"/>
                  <a:gd name="T3" fmla="*/ 2794 h 4084"/>
                  <a:gd name="T4" fmla="*/ 4190 w 4993"/>
                  <a:gd name="T5" fmla="*/ 1666 h 4084"/>
                  <a:gd name="T6" fmla="*/ 4190 w 4993"/>
                  <a:gd name="T7" fmla="*/ 3277 h 4084"/>
                  <a:gd name="T8" fmla="*/ 3506 w 4993"/>
                  <a:gd name="T9" fmla="*/ 2754 h 4084"/>
                  <a:gd name="T10" fmla="*/ 4190 w 4993"/>
                  <a:gd name="T11" fmla="*/ 3438 h 4084"/>
                  <a:gd name="T12" fmla="*/ 4875 w 4993"/>
                  <a:gd name="T13" fmla="*/ 2754 h 4084"/>
                  <a:gd name="T14" fmla="*/ 4190 w 4993"/>
                  <a:gd name="T15" fmla="*/ 1344 h 4084"/>
                  <a:gd name="T16" fmla="*/ 4190 w 4993"/>
                  <a:gd name="T17" fmla="*/ 107 h 4084"/>
                  <a:gd name="T18" fmla="*/ 2901 w 4993"/>
                  <a:gd name="T19" fmla="*/ 537 h 4084"/>
                  <a:gd name="T20" fmla="*/ 1290 w 4993"/>
                  <a:gd name="T21" fmla="*/ 0 h 4084"/>
                  <a:gd name="T22" fmla="*/ 0 w 4993"/>
                  <a:gd name="T23" fmla="*/ 430 h 4084"/>
                  <a:gd name="T24" fmla="*/ 0 w 4993"/>
                  <a:gd name="T25" fmla="*/ 3225 h 4084"/>
                  <a:gd name="T26" fmla="*/ 1290 w 4993"/>
                  <a:gd name="T27" fmla="*/ 2794 h 4084"/>
                  <a:gd name="T28" fmla="*/ 2901 w 4993"/>
                  <a:gd name="T29" fmla="*/ 3332 h 4084"/>
                  <a:gd name="T30" fmla="*/ 2901 w 4993"/>
                  <a:gd name="T31" fmla="*/ 537 h 4084"/>
                  <a:gd name="T32" fmla="*/ 3385 w 4993"/>
                  <a:gd name="T33" fmla="*/ 4084 h 4084"/>
                  <a:gd name="T34" fmla="*/ 4993 w 4993"/>
                  <a:gd name="T35" fmla="*/ 4084 h 40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993" h="4084">
                    <a:moveTo>
                      <a:pt x="1290" y="0"/>
                    </a:moveTo>
                    <a:lnTo>
                      <a:pt x="1290" y="2794"/>
                    </a:lnTo>
                    <a:moveTo>
                      <a:pt x="4190" y="1666"/>
                    </a:moveTo>
                    <a:lnTo>
                      <a:pt x="4190" y="3277"/>
                    </a:lnTo>
                    <a:moveTo>
                      <a:pt x="3506" y="2754"/>
                    </a:moveTo>
                    <a:lnTo>
                      <a:pt x="4190" y="3438"/>
                    </a:lnTo>
                    <a:lnTo>
                      <a:pt x="4875" y="2754"/>
                    </a:lnTo>
                    <a:moveTo>
                      <a:pt x="4190" y="1344"/>
                    </a:moveTo>
                    <a:lnTo>
                      <a:pt x="4190" y="107"/>
                    </a:lnTo>
                    <a:lnTo>
                      <a:pt x="2901" y="537"/>
                    </a:lnTo>
                    <a:lnTo>
                      <a:pt x="1290" y="0"/>
                    </a:lnTo>
                    <a:lnTo>
                      <a:pt x="0" y="430"/>
                    </a:lnTo>
                    <a:lnTo>
                      <a:pt x="0" y="3225"/>
                    </a:lnTo>
                    <a:lnTo>
                      <a:pt x="1290" y="2794"/>
                    </a:lnTo>
                    <a:lnTo>
                      <a:pt x="2901" y="3332"/>
                    </a:lnTo>
                    <a:lnTo>
                      <a:pt x="2901" y="537"/>
                    </a:lnTo>
                    <a:moveTo>
                      <a:pt x="3385" y="4084"/>
                    </a:moveTo>
                    <a:lnTo>
                      <a:pt x="4993" y="4084"/>
                    </a:lnTo>
                  </a:path>
                </a:pathLst>
              </a:custGeom>
              <a:noFill/>
              <a:ln w="15875" cap="flat">
                <a:solidFill>
                  <a:schemeClr val="bg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mn-cs"/>
                </a:endParaRPr>
              </a:p>
            </p:txBody>
          </p:sp>
        </p:grpSp>
        <p:cxnSp>
          <p:nvCxnSpPr>
            <p:cNvPr id="8" name="Straight Connector 7">
              <a:extLst>
                <a:ext uri="{FF2B5EF4-FFF2-40B4-BE49-F238E27FC236}">
                  <a16:creationId xmlns:a16="http://schemas.microsoft.com/office/drawing/2014/main" id="{CC562778-FE4F-4077-B733-B5DD22438592}"/>
                </a:ext>
              </a:extLst>
            </p:cNvPr>
            <p:cNvCxnSpPr>
              <a:cxnSpLocks/>
            </p:cNvCxnSpPr>
            <p:nvPr/>
          </p:nvCxnSpPr>
          <p:spPr>
            <a:xfrm>
              <a:off x="6633512" y="2170106"/>
              <a:ext cx="5394960" cy="0"/>
            </a:xfrm>
            <a:prstGeom prst="line">
              <a:avLst/>
            </a:prstGeom>
            <a:noFill/>
            <a:ln w="9525" cap="flat" cmpd="sng" algn="ctr">
              <a:solidFill>
                <a:srgbClr val="0078D7"/>
              </a:solidFill>
              <a:prstDash val="solid"/>
              <a:headEnd type="none"/>
              <a:tailEnd type="none"/>
            </a:ln>
            <a:effectLst/>
          </p:spPr>
        </p:cxnSp>
        <p:sp>
          <p:nvSpPr>
            <p:cNvPr id="9" name="Rectangle 8">
              <a:extLst>
                <a:ext uri="{FF2B5EF4-FFF2-40B4-BE49-F238E27FC236}">
                  <a16:creationId xmlns:a16="http://schemas.microsoft.com/office/drawing/2014/main" id="{AF5944BE-8A87-4CA2-B7E2-5A4E84B145EE}"/>
                </a:ext>
              </a:extLst>
            </p:cNvPr>
            <p:cNvSpPr/>
            <p:nvPr/>
          </p:nvSpPr>
          <p:spPr>
            <a:xfrm>
              <a:off x="7530585" y="1398450"/>
              <a:ext cx="4553682" cy="734047"/>
            </a:xfrm>
            <a:prstGeom prst="rect">
              <a:avLst/>
            </a:prstGeom>
          </p:spPr>
          <p:txBody>
            <a:bodyPr wrap="square">
              <a:spAutoFit/>
            </a:bodyPr>
            <a:lstStyle/>
            <a:p>
              <a:pPr marL="0" marR="0" lvl="1" indent="0" algn="l" defTabSz="932688" rtl="0" eaLnBrk="1" fontAlgn="auto" latinLnBrk="0" hangingPunct="1">
                <a:lnSpc>
                  <a:spcPct val="100000"/>
                </a:lnSpc>
                <a:spcBef>
                  <a:spcPts val="600"/>
                </a:spcBef>
                <a:spcAft>
                  <a:spcPts val="0"/>
                </a:spcAft>
                <a:buClrTx/>
                <a:buSzTx/>
                <a:buFontTx/>
                <a:buNone/>
                <a:tabLst/>
                <a:defRPr/>
              </a:pPr>
              <a:r>
                <a:rPr kumimoji="0" lang="en-US" sz="1400" b="1" i="0" u="none" strike="noStrike" kern="1200" cap="none" spc="0" normalizeH="0" baseline="0" noProof="0">
                  <a:ln>
                    <a:noFill/>
                  </a:ln>
                  <a:gradFill>
                    <a:gsLst>
                      <a:gs pos="1250">
                        <a:srgbClr val="000000"/>
                      </a:gs>
                      <a:gs pos="100000">
                        <a:srgbClr val="000000"/>
                      </a:gs>
                    </a:gsLst>
                    <a:lin ang="5400000" scaled="0"/>
                  </a:gradFill>
                  <a:effectLst/>
                  <a:uLnTx/>
                  <a:uFillTx/>
                  <a:latin typeface="Segoe UI" panose="020B0502040204020203" pitchFamily="34" charset="0"/>
                  <a:ea typeface="+mn-ea"/>
                  <a:cs typeface="Segoe UI" panose="020B0502040204020203" pitchFamily="34" charset="0"/>
                </a:rPr>
                <a:t>Maps</a:t>
              </a:r>
            </a:p>
            <a:p>
              <a:pPr marL="0" marR="0" lvl="0" indent="0" algn="l" defTabSz="932114" rtl="0" eaLnBrk="1" fontAlgn="base" latinLnBrk="0" hangingPunct="1">
                <a:lnSpc>
                  <a:spcPct val="90000"/>
                </a:lnSpc>
                <a:spcBef>
                  <a:spcPts val="300"/>
                </a:spcBef>
                <a:spcAft>
                  <a:spcPct val="0"/>
                </a:spcAft>
                <a:buClrTx/>
                <a:buSzTx/>
                <a:buFontTx/>
                <a:buNone/>
                <a:tabLst/>
                <a:defRPr/>
              </a:pPr>
              <a:r>
                <a:rPr kumimoji="0" lang="en-US" sz="1400" b="0" i="0" u="none" strike="noStrike" kern="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Segoe UI Semilight" panose="020B0402040204020203" pitchFamily="34" charset="0"/>
                </a:rPr>
                <a:t>Render maps and satellite imagery across </a:t>
              </a:r>
              <a:br>
                <a:rPr kumimoji="0" lang="en-US" sz="1400" b="0" i="0" u="none" strike="noStrike" kern="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Segoe UI Semilight" panose="020B0402040204020203" pitchFamily="34" charset="0"/>
                </a:rPr>
              </a:br>
              <a:r>
                <a:rPr kumimoji="0" lang="en-US" sz="1400" b="0" i="0" u="none" strike="noStrike" kern="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Segoe UI Semilight" panose="020B0402040204020203" pitchFamily="34" charset="0"/>
                </a:rPr>
                <a:t>many geographies</a:t>
              </a:r>
            </a:p>
          </p:txBody>
        </p:sp>
      </p:grpSp>
      <p:grpSp>
        <p:nvGrpSpPr>
          <p:cNvPr id="12" name="Group 11">
            <a:extLst>
              <a:ext uri="{FF2B5EF4-FFF2-40B4-BE49-F238E27FC236}">
                <a16:creationId xmlns:a16="http://schemas.microsoft.com/office/drawing/2014/main" id="{C9E9F64A-E267-486C-9160-2E61D3E94411}"/>
              </a:ext>
            </a:extLst>
          </p:cNvPr>
          <p:cNvGrpSpPr/>
          <p:nvPr/>
        </p:nvGrpSpPr>
        <p:grpSpPr>
          <a:xfrm>
            <a:off x="6507854" y="2069165"/>
            <a:ext cx="5684145" cy="821083"/>
            <a:chOff x="6630090" y="2245250"/>
            <a:chExt cx="5684145" cy="821083"/>
          </a:xfrm>
        </p:grpSpPr>
        <p:grpSp>
          <p:nvGrpSpPr>
            <p:cNvPr id="13" name="Group 12">
              <a:extLst>
                <a:ext uri="{FF2B5EF4-FFF2-40B4-BE49-F238E27FC236}">
                  <a16:creationId xmlns:a16="http://schemas.microsoft.com/office/drawing/2014/main" id="{F520640D-9BBE-43AE-9A1D-813449CB9A41}"/>
                </a:ext>
              </a:extLst>
            </p:cNvPr>
            <p:cNvGrpSpPr/>
            <p:nvPr/>
          </p:nvGrpSpPr>
          <p:grpSpPr>
            <a:xfrm>
              <a:off x="6630090" y="2245250"/>
              <a:ext cx="745939" cy="745939"/>
              <a:chOff x="6787665" y="2135627"/>
              <a:chExt cx="745939" cy="745939"/>
            </a:xfrm>
          </p:grpSpPr>
          <p:sp>
            <p:nvSpPr>
              <p:cNvPr id="16" name="Oval 15">
                <a:extLst>
                  <a:ext uri="{FF2B5EF4-FFF2-40B4-BE49-F238E27FC236}">
                    <a16:creationId xmlns:a16="http://schemas.microsoft.com/office/drawing/2014/main" id="{680DC8B6-5929-4348-839D-A5F19A5AE8F4}"/>
                  </a:ext>
                </a:extLst>
              </p:cNvPr>
              <p:cNvSpPr/>
              <p:nvPr/>
            </p:nvSpPr>
            <p:spPr bwMode="auto">
              <a:xfrm>
                <a:off x="6787665" y="2135627"/>
                <a:ext cx="745939" cy="745939"/>
              </a:xfrm>
              <a:prstGeom prst="ellipse">
                <a:avLst/>
              </a:prstGeom>
              <a:solidFill>
                <a:srgbClr val="0078D4"/>
              </a:solidFill>
              <a:ln w="10795" cap="flat" cmpd="sng" algn="ctr">
                <a:noFill/>
                <a:prstDash val="solid"/>
              </a:ln>
              <a:effectLst>
                <a:outerShdw blurRad="254000" dist="50800" dir="2700000" sx="101000" sy="101000" algn="tl" rotWithShape="0">
                  <a:prstClr val="black">
                    <a:alpha val="3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1250">
                        <a:srgbClr val="000000"/>
                      </a:gs>
                      <a:gs pos="100000">
                        <a:srgbClr val="000000"/>
                      </a:gs>
                    </a:gsLst>
                    <a:lin ang="5400000" scaled="0"/>
                  </a:gradFill>
                  <a:effectLst/>
                  <a:uLnTx/>
                  <a:uFillTx/>
                  <a:latin typeface="Segoe UI Semilight"/>
                  <a:ea typeface="+mn-ea"/>
                  <a:cs typeface="+mn-cs"/>
                </a:endParaRPr>
              </a:p>
            </p:txBody>
          </p:sp>
          <p:sp>
            <p:nvSpPr>
              <p:cNvPr id="17" name="location_3" title="Icon of a map with a pin in it">
                <a:extLst>
                  <a:ext uri="{FF2B5EF4-FFF2-40B4-BE49-F238E27FC236}">
                    <a16:creationId xmlns:a16="http://schemas.microsoft.com/office/drawing/2014/main" id="{A2EE8891-42FD-4617-BDBC-9710CBA0E53E}"/>
                  </a:ext>
                </a:extLst>
              </p:cNvPr>
              <p:cNvSpPr>
                <a:spLocks noChangeAspect="1" noEditPoints="1"/>
              </p:cNvSpPr>
              <p:nvPr/>
            </p:nvSpPr>
            <p:spPr bwMode="auto">
              <a:xfrm>
                <a:off x="6942952" y="2296027"/>
                <a:ext cx="435364" cy="365760"/>
              </a:xfrm>
              <a:custGeom>
                <a:avLst/>
                <a:gdLst>
                  <a:gd name="T0" fmla="*/ 84 w 360"/>
                  <a:gd name="T1" fmla="*/ 109 h 302"/>
                  <a:gd name="T2" fmla="*/ 276 w 360"/>
                  <a:gd name="T3" fmla="*/ 109 h 302"/>
                  <a:gd name="T4" fmla="*/ 360 w 360"/>
                  <a:gd name="T5" fmla="*/ 302 h 302"/>
                  <a:gd name="T6" fmla="*/ 0 w 360"/>
                  <a:gd name="T7" fmla="*/ 302 h 302"/>
                  <a:gd name="T8" fmla="*/ 84 w 360"/>
                  <a:gd name="T9" fmla="*/ 109 h 302"/>
                  <a:gd name="T10" fmla="*/ 180 w 360"/>
                  <a:gd name="T11" fmla="*/ 72 h 302"/>
                  <a:gd name="T12" fmla="*/ 216 w 360"/>
                  <a:gd name="T13" fmla="*/ 36 h 302"/>
                  <a:gd name="T14" fmla="*/ 180 w 360"/>
                  <a:gd name="T15" fmla="*/ 0 h 302"/>
                  <a:gd name="T16" fmla="*/ 144 w 360"/>
                  <a:gd name="T17" fmla="*/ 36 h 302"/>
                  <a:gd name="T18" fmla="*/ 180 w 360"/>
                  <a:gd name="T19" fmla="*/ 72 h 302"/>
                  <a:gd name="T20" fmla="*/ 180 w 360"/>
                  <a:gd name="T21" fmla="*/ 72 h 302"/>
                  <a:gd name="T22" fmla="*/ 180 w 360"/>
                  <a:gd name="T23" fmla="*/ 216 h 302"/>
                  <a:gd name="T24" fmla="*/ 36 w 360"/>
                  <a:gd name="T25" fmla="*/ 218 h 302"/>
                  <a:gd name="T26" fmla="*/ 323 w 360"/>
                  <a:gd name="T27" fmla="*/ 218 h 302"/>
                  <a:gd name="T28" fmla="*/ 111 w 360"/>
                  <a:gd name="T29" fmla="*/ 218 h 302"/>
                  <a:gd name="T30" fmla="*/ 94 w 360"/>
                  <a:gd name="T31" fmla="*/ 302 h 302"/>
                  <a:gd name="T32" fmla="*/ 267 w 360"/>
                  <a:gd name="T33" fmla="*/ 302 h 302"/>
                  <a:gd name="T34" fmla="*/ 222 w 360"/>
                  <a:gd name="T35" fmla="*/ 109 h 302"/>
                  <a:gd name="T36" fmla="*/ 236 w 360"/>
                  <a:gd name="T37" fmla="*/ 169 h 302"/>
                  <a:gd name="T38" fmla="*/ 302 w 360"/>
                  <a:gd name="T39" fmla="*/ 169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60" h="302">
                    <a:moveTo>
                      <a:pt x="84" y="109"/>
                    </a:moveTo>
                    <a:cubicBezTo>
                      <a:pt x="276" y="109"/>
                      <a:pt x="276" y="109"/>
                      <a:pt x="276" y="109"/>
                    </a:cubicBezTo>
                    <a:cubicBezTo>
                      <a:pt x="360" y="302"/>
                      <a:pt x="360" y="302"/>
                      <a:pt x="360" y="302"/>
                    </a:cubicBezTo>
                    <a:cubicBezTo>
                      <a:pt x="0" y="302"/>
                      <a:pt x="0" y="302"/>
                      <a:pt x="0" y="302"/>
                    </a:cubicBezTo>
                    <a:lnTo>
                      <a:pt x="84" y="109"/>
                    </a:lnTo>
                    <a:close/>
                    <a:moveTo>
                      <a:pt x="180" y="72"/>
                    </a:moveTo>
                    <a:cubicBezTo>
                      <a:pt x="200" y="72"/>
                      <a:pt x="216" y="56"/>
                      <a:pt x="216" y="36"/>
                    </a:cubicBezTo>
                    <a:cubicBezTo>
                      <a:pt x="216" y="16"/>
                      <a:pt x="200" y="0"/>
                      <a:pt x="180" y="0"/>
                    </a:cubicBezTo>
                    <a:cubicBezTo>
                      <a:pt x="160" y="0"/>
                      <a:pt x="144" y="16"/>
                      <a:pt x="144" y="36"/>
                    </a:cubicBezTo>
                    <a:cubicBezTo>
                      <a:pt x="144" y="56"/>
                      <a:pt x="160" y="72"/>
                      <a:pt x="180" y="72"/>
                    </a:cubicBezTo>
                    <a:close/>
                    <a:moveTo>
                      <a:pt x="180" y="72"/>
                    </a:moveTo>
                    <a:cubicBezTo>
                      <a:pt x="180" y="216"/>
                      <a:pt x="180" y="216"/>
                      <a:pt x="180" y="216"/>
                    </a:cubicBezTo>
                    <a:moveTo>
                      <a:pt x="36" y="218"/>
                    </a:moveTo>
                    <a:cubicBezTo>
                      <a:pt x="323" y="218"/>
                      <a:pt x="323" y="218"/>
                      <a:pt x="323" y="218"/>
                    </a:cubicBezTo>
                    <a:moveTo>
                      <a:pt x="111" y="218"/>
                    </a:moveTo>
                    <a:cubicBezTo>
                      <a:pt x="94" y="302"/>
                      <a:pt x="94" y="302"/>
                      <a:pt x="94" y="302"/>
                    </a:cubicBezTo>
                    <a:moveTo>
                      <a:pt x="267" y="302"/>
                    </a:moveTo>
                    <a:cubicBezTo>
                      <a:pt x="222" y="109"/>
                      <a:pt x="222" y="109"/>
                      <a:pt x="222" y="109"/>
                    </a:cubicBezTo>
                    <a:moveTo>
                      <a:pt x="236" y="169"/>
                    </a:moveTo>
                    <a:cubicBezTo>
                      <a:pt x="302" y="169"/>
                      <a:pt x="302" y="169"/>
                      <a:pt x="302" y="169"/>
                    </a:cubicBezTo>
                  </a:path>
                </a:pathLst>
              </a:custGeom>
              <a:noFill/>
              <a:ln w="15875" cap="flat">
                <a:solidFill>
                  <a:schemeClr val="bg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mn-cs"/>
                </a:endParaRPr>
              </a:p>
            </p:txBody>
          </p:sp>
        </p:grpSp>
        <p:cxnSp>
          <p:nvCxnSpPr>
            <p:cNvPr id="14" name="Straight Connector 13">
              <a:extLst>
                <a:ext uri="{FF2B5EF4-FFF2-40B4-BE49-F238E27FC236}">
                  <a16:creationId xmlns:a16="http://schemas.microsoft.com/office/drawing/2014/main" id="{7033EC5F-25C9-4087-A826-84A7D60B0AD3}"/>
                </a:ext>
              </a:extLst>
            </p:cNvPr>
            <p:cNvCxnSpPr>
              <a:cxnSpLocks/>
            </p:cNvCxnSpPr>
            <p:nvPr/>
          </p:nvCxnSpPr>
          <p:spPr>
            <a:xfrm>
              <a:off x="6633512" y="3066333"/>
              <a:ext cx="5394960" cy="0"/>
            </a:xfrm>
            <a:prstGeom prst="line">
              <a:avLst/>
            </a:prstGeom>
            <a:noFill/>
            <a:ln w="9525" cap="flat" cmpd="sng" algn="ctr">
              <a:solidFill>
                <a:srgbClr val="0078D7"/>
              </a:solidFill>
              <a:prstDash val="solid"/>
              <a:headEnd type="none"/>
              <a:tailEnd type="none"/>
            </a:ln>
            <a:effectLst/>
          </p:spPr>
        </p:cxnSp>
        <p:sp>
          <p:nvSpPr>
            <p:cNvPr id="15" name="Rectangle 14">
              <a:extLst>
                <a:ext uri="{FF2B5EF4-FFF2-40B4-BE49-F238E27FC236}">
                  <a16:creationId xmlns:a16="http://schemas.microsoft.com/office/drawing/2014/main" id="{7CA7D384-2D95-44DC-BBF3-913F6737661A}"/>
                </a:ext>
              </a:extLst>
            </p:cNvPr>
            <p:cNvSpPr/>
            <p:nvPr/>
          </p:nvSpPr>
          <p:spPr>
            <a:xfrm>
              <a:off x="7530584" y="2348145"/>
              <a:ext cx="4783651" cy="540148"/>
            </a:xfrm>
            <a:prstGeom prst="rect">
              <a:avLst/>
            </a:prstGeom>
          </p:spPr>
          <p:txBody>
            <a:bodyPr wrap="square">
              <a:spAutoFit/>
            </a:bodyPr>
            <a:lstStyle/>
            <a:p>
              <a:pPr marL="0" marR="0" lvl="1" indent="0" algn="l" defTabSz="932688" rtl="0" eaLnBrk="1" fontAlgn="auto" latinLnBrk="0" hangingPunct="1">
                <a:lnSpc>
                  <a:spcPct val="100000"/>
                </a:lnSpc>
                <a:spcBef>
                  <a:spcPts val="600"/>
                </a:spcBef>
                <a:spcAft>
                  <a:spcPts val="0"/>
                </a:spcAft>
                <a:buClrTx/>
                <a:buSzTx/>
                <a:buFontTx/>
                <a:buNone/>
                <a:tabLst/>
                <a:defRPr/>
              </a:pPr>
              <a:r>
                <a:rPr kumimoji="0" lang="en-US" sz="1400" b="1" i="0" u="none" strike="noStrike" kern="1200" cap="none" spc="0" normalizeH="0" baseline="0" noProof="0">
                  <a:ln>
                    <a:noFill/>
                  </a:ln>
                  <a:gradFill>
                    <a:gsLst>
                      <a:gs pos="1250">
                        <a:srgbClr val="000000"/>
                      </a:gs>
                      <a:gs pos="100000">
                        <a:srgbClr val="000000"/>
                      </a:gs>
                    </a:gsLst>
                    <a:lin ang="5400000" scaled="0"/>
                  </a:gradFill>
                  <a:effectLst/>
                  <a:uLnTx/>
                  <a:uFillTx/>
                  <a:latin typeface="Segoe UI" panose="020B0502040204020203" pitchFamily="34" charset="0"/>
                  <a:ea typeface="+mn-ea"/>
                  <a:cs typeface="Segoe UI" panose="020B0502040204020203" pitchFamily="34" charset="0"/>
                </a:rPr>
                <a:t>Map Control</a:t>
              </a:r>
            </a:p>
            <a:p>
              <a:pPr marL="0" marR="0" lvl="0" indent="0" algn="l" defTabSz="932114" rtl="0" eaLnBrk="1" fontAlgn="base" latinLnBrk="0" hangingPunct="1">
                <a:lnSpc>
                  <a:spcPct val="90000"/>
                </a:lnSpc>
                <a:spcBef>
                  <a:spcPts val="300"/>
                </a:spcBef>
                <a:spcAft>
                  <a:spcPct val="0"/>
                </a:spcAft>
                <a:buClrTx/>
                <a:buSzTx/>
                <a:buFontTx/>
                <a:buNone/>
                <a:tabLst/>
                <a:defRPr/>
              </a:pPr>
              <a:r>
                <a:rPr kumimoji="0" lang="en-US" sz="1400" b="0" i="0" u="none" strike="noStrike" kern="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Segoe UI Semilight" panose="020B0402040204020203" pitchFamily="34" charset="0"/>
                </a:rPr>
                <a:t>Integrate rich mapping visualizations into applications</a:t>
              </a:r>
            </a:p>
          </p:txBody>
        </p:sp>
      </p:grpSp>
      <p:grpSp>
        <p:nvGrpSpPr>
          <p:cNvPr id="18" name="Group 17">
            <a:extLst>
              <a:ext uri="{FF2B5EF4-FFF2-40B4-BE49-F238E27FC236}">
                <a16:creationId xmlns:a16="http://schemas.microsoft.com/office/drawing/2014/main" id="{36964B00-3117-4369-B7A7-E01356B2E0C3}"/>
              </a:ext>
            </a:extLst>
          </p:cNvPr>
          <p:cNvGrpSpPr/>
          <p:nvPr/>
        </p:nvGrpSpPr>
        <p:grpSpPr>
          <a:xfrm>
            <a:off x="6494166" y="3024076"/>
            <a:ext cx="5467865" cy="810951"/>
            <a:chOff x="6616402" y="3151609"/>
            <a:chExt cx="5467865" cy="810951"/>
          </a:xfrm>
        </p:grpSpPr>
        <p:grpSp>
          <p:nvGrpSpPr>
            <p:cNvPr id="19" name="Group 18">
              <a:extLst>
                <a:ext uri="{FF2B5EF4-FFF2-40B4-BE49-F238E27FC236}">
                  <a16:creationId xmlns:a16="http://schemas.microsoft.com/office/drawing/2014/main" id="{9D8C7F7D-673B-4512-8B35-F0622914AF67}"/>
                </a:ext>
              </a:extLst>
            </p:cNvPr>
            <p:cNvGrpSpPr/>
            <p:nvPr/>
          </p:nvGrpSpPr>
          <p:grpSpPr>
            <a:xfrm>
              <a:off x="6616402" y="3151609"/>
              <a:ext cx="745939" cy="745939"/>
              <a:chOff x="6773977" y="3092763"/>
              <a:chExt cx="745939" cy="745939"/>
            </a:xfrm>
          </p:grpSpPr>
          <p:sp>
            <p:nvSpPr>
              <p:cNvPr id="22" name="Oval 21">
                <a:extLst>
                  <a:ext uri="{FF2B5EF4-FFF2-40B4-BE49-F238E27FC236}">
                    <a16:creationId xmlns:a16="http://schemas.microsoft.com/office/drawing/2014/main" id="{F931C1E8-8A92-4DC7-B7A4-425C8C18066A}"/>
                  </a:ext>
                </a:extLst>
              </p:cNvPr>
              <p:cNvSpPr/>
              <p:nvPr/>
            </p:nvSpPr>
            <p:spPr bwMode="auto">
              <a:xfrm>
                <a:off x="6773977" y="3092763"/>
                <a:ext cx="745939" cy="745939"/>
              </a:xfrm>
              <a:prstGeom prst="ellipse">
                <a:avLst/>
              </a:prstGeom>
              <a:solidFill>
                <a:srgbClr val="0078D4"/>
              </a:solidFill>
              <a:ln w="10795" cap="flat" cmpd="sng" algn="ctr">
                <a:noFill/>
                <a:prstDash val="solid"/>
              </a:ln>
              <a:effectLst>
                <a:outerShdw blurRad="254000" dist="50800" dir="2700000" sx="101000" sy="101000" algn="tl" rotWithShape="0">
                  <a:prstClr val="black">
                    <a:alpha val="3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1250">
                        <a:srgbClr val="000000"/>
                      </a:gs>
                      <a:gs pos="100000">
                        <a:srgbClr val="000000"/>
                      </a:gs>
                    </a:gsLst>
                    <a:lin ang="5400000" scaled="0"/>
                  </a:gradFill>
                  <a:effectLst/>
                  <a:uLnTx/>
                  <a:uFillTx/>
                  <a:latin typeface="Segoe UI Semilight"/>
                  <a:ea typeface="+mn-ea"/>
                  <a:cs typeface="+mn-cs"/>
                </a:endParaRPr>
              </a:p>
            </p:txBody>
          </p:sp>
          <p:grpSp>
            <p:nvGrpSpPr>
              <p:cNvPr id="23" name="Routing">
                <a:extLst>
                  <a:ext uri="{FF2B5EF4-FFF2-40B4-BE49-F238E27FC236}">
                    <a16:creationId xmlns:a16="http://schemas.microsoft.com/office/drawing/2014/main" id="{0BF1E7E6-F494-4670-8C3F-56B317849E43}"/>
                  </a:ext>
                </a:extLst>
              </p:cNvPr>
              <p:cNvGrpSpPr>
                <a:grpSpLocks noChangeAspect="1"/>
              </p:cNvGrpSpPr>
              <p:nvPr/>
            </p:nvGrpSpPr>
            <p:grpSpPr>
              <a:xfrm>
                <a:off x="6903635" y="3241990"/>
                <a:ext cx="486623" cy="427221"/>
                <a:chOff x="304708" y="3781185"/>
                <a:chExt cx="511162" cy="494899"/>
              </a:xfrm>
            </p:grpSpPr>
            <p:sp>
              <p:nvSpPr>
                <p:cNvPr id="24" name="Rectangle 23">
                  <a:extLst>
                    <a:ext uri="{FF2B5EF4-FFF2-40B4-BE49-F238E27FC236}">
                      <a16:creationId xmlns:a16="http://schemas.microsoft.com/office/drawing/2014/main" id="{7CF4AB6D-A8D5-4E82-8651-152AB26EACDA}"/>
                    </a:ext>
                  </a:extLst>
                </p:cNvPr>
                <p:cNvSpPr/>
                <p:nvPr/>
              </p:nvSpPr>
              <p:spPr>
                <a:xfrm>
                  <a:off x="304708" y="3781185"/>
                  <a:ext cx="197298" cy="219354"/>
                </a:xfrm>
                <a:prstGeom prst="rect">
                  <a:avLst/>
                </a:prstGeom>
                <a:noFill/>
                <a:ln w="15875" cap="flat">
                  <a:solidFill>
                    <a:schemeClr val="bg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mn-cs"/>
                  </a:endParaRPr>
                </a:p>
              </p:txBody>
            </p:sp>
            <p:grpSp>
              <p:nvGrpSpPr>
                <p:cNvPr id="25" name="Group 24">
                  <a:extLst>
                    <a:ext uri="{FF2B5EF4-FFF2-40B4-BE49-F238E27FC236}">
                      <a16:creationId xmlns:a16="http://schemas.microsoft.com/office/drawing/2014/main" id="{80619FC7-3541-41B2-82D2-928F2B9D97D8}"/>
                    </a:ext>
                  </a:extLst>
                </p:cNvPr>
                <p:cNvGrpSpPr/>
                <p:nvPr/>
              </p:nvGrpSpPr>
              <p:grpSpPr>
                <a:xfrm rot="2240659">
                  <a:off x="336099" y="4061104"/>
                  <a:ext cx="457212" cy="214980"/>
                  <a:chOff x="2084017" y="8025663"/>
                  <a:chExt cx="358620" cy="168621"/>
                </a:xfrm>
              </p:grpSpPr>
              <p:sp>
                <p:nvSpPr>
                  <p:cNvPr id="29" name="Freeform: Shape 28">
                    <a:extLst>
                      <a:ext uri="{FF2B5EF4-FFF2-40B4-BE49-F238E27FC236}">
                        <a16:creationId xmlns:a16="http://schemas.microsoft.com/office/drawing/2014/main" id="{F7CC7F0E-203B-4D12-96CA-F9C6E79BF4F8}"/>
                      </a:ext>
                    </a:extLst>
                  </p:cNvPr>
                  <p:cNvSpPr/>
                  <p:nvPr/>
                </p:nvSpPr>
                <p:spPr>
                  <a:xfrm rot="3139152">
                    <a:off x="2178207" y="8013666"/>
                    <a:ext cx="168621" cy="192616"/>
                  </a:xfrm>
                  <a:custGeom>
                    <a:avLst/>
                    <a:gdLst>
                      <a:gd name="connsiteX0" fmla="*/ 0 w 1171575"/>
                      <a:gd name="connsiteY0" fmla="*/ 1543050 h 1543050"/>
                      <a:gd name="connsiteX1" fmla="*/ 0 w 1171575"/>
                      <a:gd name="connsiteY1" fmla="*/ 571500 h 1543050"/>
                      <a:gd name="connsiteX2" fmla="*/ 1171575 w 1171575"/>
                      <a:gd name="connsiteY2" fmla="*/ 557213 h 1543050"/>
                      <a:gd name="connsiteX3" fmla="*/ 1171575 w 1171575"/>
                      <a:gd name="connsiteY3" fmla="*/ 0 h 1543050"/>
                      <a:gd name="connsiteX0" fmla="*/ 0 w 1171575"/>
                      <a:gd name="connsiteY0" fmla="*/ 1543050 h 1543050"/>
                      <a:gd name="connsiteX1" fmla="*/ 9525 w 1171575"/>
                      <a:gd name="connsiteY1" fmla="*/ 552450 h 1543050"/>
                      <a:gd name="connsiteX2" fmla="*/ 1171575 w 1171575"/>
                      <a:gd name="connsiteY2" fmla="*/ 557213 h 1543050"/>
                      <a:gd name="connsiteX3" fmla="*/ 1171575 w 1171575"/>
                      <a:gd name="connsiteY3" fmla="*/ 0 h 1543050"/>
                      <a:gd name="connsiteX0" fmla="*/ 0 w 1171575"/>
                      <a:gd name="connsiteY0" fmla="*/ 1123950 h 1123950"/>
                      <a:gd name="connsiteX1" fmla="*/ 9525 w 1171575"/>
                      <a:gd name="connsiteY1" fmla="*/ 552450 h 1123950"/>
                      <a:gd name="connsiteX2" fmla="*/ 1171575 w 1171575"/>
                      <a:gd name="connsiteY2" fmla="*/ 557213 h 1123950"/>
                      <a:gd name="connsiteX3" fmla="*/ 1171575 w 1171575"/>
                      <a:gd name="connsiteY3" fmla="*/ 0 h 1123950"/>
                      <a:gd name="connsiteX0" fmla="*/ 0 w 1171575"/>
                      <a:gd name="connsiteY0" fmla="*/ 1123950 h 1123950"/>
                      <a:gd name="connsiteX1" fmla="*/ 9525 w 1171575"/>
                      <a:gd name="connsiteY1" fmla="*/ 552450 h 1123950"/>
                      <a:gd name="connsiteX2" fmla="*/ 1171575 w 1171575"/>
                      <a:gd name="connsiteY2" fmla="*/ 557213 h 1123950"/>
                      <a:gd name="connsiteX3" fmla="*/ 1171575 w 1171575"/>
                      <a:gd name="connsiteY3" fmla="*/ 0 h 1123950"/>
                      <a:gd name="connsiteX0" fmla="*/ 0 w 1171575"/>
                      <a:gd name="connsiteY0" fmla="*/ 1143000 h 1143000"/>
                      <a:gd name="connsiteX1" fmla="*/ 9525 w 1171575"/>
                      <a:gd name="connsiteY1" fmla="*/ 552450 h 1143000"/>
                      <a:gd name="connsiteX2" fmla="*/ 1171575 w 1171575"/>
                      <a:gd name="connsiteY2" fmla="*/ 557213 h 1143000"/>
                      <a:gd name="connsiteX3" fmla="*/ 1171575 w 1171575"/>
                      <a:gd name="connsiteY3" fmla="*/ 0 h 1143000"/>
                      <a:gd name="connsiteX0" fmla="*/ 0 w 1162050"/>
                      <a:gd name="connsiteY0" fmla="*/ 1143000 h 1143000"/>
                      <a:gd name="connsiteX1" fmla="*/ 0 w 1162050"/>
                      <a:gd name="connsiteY1" fmla="*/ 552450 h 1143000"/>
                      <a:gd name="connsiteX2" fmla="*/ 1162050 w 1162050"/>
                      <a:gd name="connsiteY2" fmla="*/ 557213 h 1143000"/>
                      <a:gd name="connsiteX3" fmla="*/ 1162050 w 1162050"/>
                      <a:gd name="connsiteY3" fmla="*/ 0 h 1143000"/>
                      <a:gd name="connsiteX0" fmla="*/ 3783 w 1162050"/>
                      <a:gd name="connsiteY0" fmla="*/ 1130675 h 1130675"/>
                      <a:gd name="connsiteX1" fmla="*/ 0 w 1162050"/>
                      <a:gd name="connsiteY1" fmla="*/ 552450 h 1130675"/>
                      <a:gd name="connsiteX2" fmla="*/ 1162050 w 1162050"/>
                      <a:gd name="connsiteY2" fmla="*/ 557213 h 1130675"/>
                      <a:gd name="connsiteX3" fmla="*/ 1162050 w 1162050"/>
                      <a:gd name="connsiteY3" fmla="*/ 0 h 1130675"/>
                      <a:gd name="connsiteX0" fmla="*/ 0 w 1165638"/>
                      <a:gd name="connsiteY0" fmla="*/ 1127552 h 1127552"/>
                      <a:gd name="connsiteX1" fmla="*/ 3588 w 1165638"/>
                      <a:gd name="connsiteY1" fmla="*/ 552450 h 1127552"/>
                      <a:gd name="connsiteX2" fmla="*/ 1165638 w 1165638"/>
                      <a:gd name="connsiteY2" fmla="*/ 557213 h 1127552"/>
                      <a:gd name="connsiteX3" fmla="*/ 1165638 w 1165638"/>
                      <a:gd name="connsiteY3" fmla="*/ 0 h 1127552"/>
                      <a:gd name="connsiteX0" fmla="*/ 0 w 1165638"/>
                      <a:gd name="connsiteY0" fmla="*/ 1115228 h 1115228"/>
                      <a:gd name="connsiteX1" fmla="*/ 3588 w 1165638"/>
                      <a:gd name="connsiteY1" fmla="*/ 540126 h 1115228"/>
                      <a:gd name="connsiteX2" fmla="*/ 1165638 w 1165638"/>
                      <a:gd name="connsiteY2" fmla="*/ 544889 h 1115228"/>
                      <a:gd name="connsiteX3" fmla="*/ 1161856 w 1165638"/>
                      <a:gd name="connsiteY3" fmla="*/ 0 h 1115228"/>
                      <a:gd name="connsiteX0" fmla="*/ 0 w 1165638"/>
                      <a:gd name="connsiteY0" fmla="*/ 1115246 h 1115246"/>
                      <a:gd name="connsiteX1" fmla="*/ 3588 w 1165638"/>
                      <a:gd name="connsiteY1" fmla="*/ 540144 h 1115246"/>
                      <a:gd name="connsiteX2" fmla="*/ 1165638 w 1165638"/>
                      <a:gd name="connsiteY2" fmla="*/ 544907 h 1115246"/>
                      <a:gd name="connsiteX3" fmla="*/ 1158160 w 1165638"/>
                      <a:gd name="connsiteY3" fmla="*/ 0 h 1115246"/>
                      <a:gd name="connsiteX0" fmla="*/ 0 w 1173056"/>
                      <a:gd name="connsiteY0" fmla="*/ 1115174 h 1115174"/>
                      <a:gd name="connsiteX1" fmla="*/ 3588 w 1173056"/>
                      <a:gd name="connsiteY1" fmla="*/ 540072 h 1115174"/>
                      <a:gd name="connsiteX2" fmla="*/ 1165638 w 1173056"/>
                      <a:gd name="connsiteY2" fmla="*/ 544835 h 1115174"/>
                      <a:gd name="connsiteX3" fmla="*/ 1172944 w 1173056"/>
                      <a:gd name="connsiteY3" fmla="*/ 0 h 1115174"/>
                      <a:gd name="connsiteX0" fmla="*/ 0 w 1176723"/>
                      <a:gd name="connsiteY0" fmla="*/ 1115156 h 1115156"/>
                      <a:gd name="connsiteX1" fmla="*/ 3588 w 1176723"/>
                      <a:gd name="connsiteY1" fmla="*/ 540054 h 1115156"/>
                      <a:gd name="connsiteX2" fmla="*/ 1165638 w 1176723"/>
                      <a:gd name="connsiteY2" fmla="*/ 544817 h 1115156"/>
                      <a:gd name="connsiteX3" fmla="*/ 1176640 w 1176723"/>
                      <a:gd name="connsiteY3" fmla="*/ 0 h 1115156"/>
                      <a:gd name="connsiteX0" fmla="*/ 0 w 1176723"/>
                      <a:gd name="connsiteY0" fmla="*/ 1115156 h 1115156"/>
                      <a:gd name="connsiteX1" fmla="*/ 3588 w 1176723"/>
                      <a:gd name="connsiteY1" fmla="*/ 540054 h 1115156"/>
                      <a:gd name="connsiteX2" fmla="*/ 1165638 w 1176723"/>
                      <a:gd name="connsiteY2" fmla="*/ 544817 h 1115156"/>
                      <a:gd name="connsiteX3" fmla="*/ 1176640 w 1176723"/>
                      <a:gd name="connsiteY3" fmla="*/ 0 h 1115156"/>
                      <a:gd name="connsiteX0" fmla="*/ 0 w 1169419"/>
                      <a:gd name="connsiteY0" fmla="*/ 1115193 h 1115193"/>
                      <a:gd name="connsiteX1" fmla="*/ 3588 w 1169419"/>
                      <a:gd name="connsiteY1" fmla="*/ 540091 h 1115193"/>
                      <a:gd name="connsiteX2" fmla="*/ 1165638 w 1169419"/>
                      <a:gd name="connsiteY2" fmla="*/ 544854 h 1115193"/>
                      <a:gd name="connsiteX3" fmla="*/ 1169248 w 1169419"/>
                      <a:gd name="connsiteY3" fmla="*/ 0 h 1115193"/>
                    </a:gdLst>
                    <a:ahLst/>
                    <a:cxnLst>
                      <a:cxn ang="0">
                        <a:pos x="connsiteX0" y="connsiteY0"/>
                      </a:cxn>
                      <a:cxn ang="0">
                        <a:pos x="connsiteX1" y="connsiteY1"/>
                      </a:cxn>
                      <a:cxn ang="0">
                        <a:pos x="connsiteX2" y="connsiteY2"/>
                      </a:cxn>
                      <a:cxn ang="0">
                        <a:pos x="connsiteX3" y="connsiteY3"/>
                      </a:cxn>
                    </a:cxnLst>
                    <a:rect l="l" t="t" r="r" b="b"/>
                    <a:pathLst>
                      <a:path w="1169419" h="1115193">
                        <a:moveTo>
                          <a:pt x="0" y="1115193"/>
                        </a:moveTo>
                        <a:lnTo>
                          <a:pt x="3588" y="540091"/>
                        </a:lnTo>
                        <a:lnTo>
                          <a:pt x="1165638" y="544854"/>
                        </a:lnTo>
                        <a:cubicBezTo>
                          <a:pt x="1164377" y="363224"/>
                          <a:pt x="1170509" y="181630"/>
                          <a:pt x="1169248" y="0"/>
                        </a:cubicBezTo>
                      </a:path>
                    </a:pathLst>
                  </a:custGeom>
                  <a:noFill/>
                  <a:ln w="15875" cap="flat">
                    <a:solidFill>
                      <a:schemeClr val="bg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mn-cs"/>
                    </a:endParaRPr>
                  </a:p>
                </p:txBody>
              </p:sp>
              <p:sp>
                <p:nvSpPr>
                  <p:cNvPr id="30" name="Oval 29">
                    <a:extLst>
                      <a:ext uri="{FF2B5EF4-FFF2-40B4-BE49-F238E27FC236}">
                        <a16:creationId xmlns:a16="http://schemas.microsoft.com/office/drawing/2014/main" id="{4234FF45-4C52-406E-928A-3752A711CE12}"/>
                      </a:ext>
                    </a:extLst>
                  </p:cNvPr>
                  <p:cNvSpPr/>
                  <p:nvPr/>
                </p:nvSpPr>
                <p:spPr>
                  <a:xfrm>
                    <a:off x="2084017" y="8092518"/>
                    <a:ext cx="57376" cy="57376"/>
                  </a:xfrm>
                  <a:prstGeom prst="ellipse">
                    <a:avLst/>
                  </a:prstGeom>
                  <a:noFill/>
                  <a:ln w="15875" cap="flat">
                    <a:solidFill>
                      <a:schemeClr val="bg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mn-cs"/>
                    </a:endParaRPr>
                  </a:p>
                </p:txBody>
              </p:sp>
              <p:sp>
                <p:nvSpPr>
                  <p:cNvPr id="31" name="Oval 30">
                    <a:extLst>
                      <a:ext uri="{FF2B5EF4-FFF2-40B4-BE49-F238E27FC236}">
                        <a16:creationId xmlns:a16="http://schemas.microsoft.com/office/drawing/2014/main" id="{2A919BC8-D88E-4BB8-8DAA-D583DFE35AD2}"/>
                      </a:ext>
                    </a:extLst>
                  </p:cNvPr>
                  <p:cNvSpPr/>
                  <p:nvPr/>
                </p:nvSpPr>
                <p:spPr>
                  <a:xfrm>
                    <a:off x="2385261" y="8071895"/>
                    <a:ext cx="57376" cy="57376"/>
                  </a:xfrm>
                  <a:prstGeom prst="ellipse">
                    <a:avLst/>
                  </a:prstGeom>
                  <a:noFill/>
                  <a:ln w="15875" cap="flat">
                    <a:solidFill>
                      <a:schemeClr val="bg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mn-cs"/>
                    </a:endParaRPr>
                  </a:p>
                </p:txBody>
              </p:sp>
            </p:grpSp>
            <p:sp>
              <p:nvSpPr>
                <p:cNvPr id="26" name="Rectangle 25">
                  <a:extLst>
                    <a:ext uri="{FF2B5EF4-FFF2-40B4-BE49-F238E27FC236}">
                      <a16:creationId xmlns:a16="http://schemas.microsoft.com/office/drawing/2014/main" id="{C998FCF4-0996-44D1-A229-DF3361E2F691}"/>
                    </a:ext>
                  </a:extLst>
                </p:cNvPr>
                <p:cNvSpPr/>
                <p:nvPr/>
              </p:nvSpPr>
              <p:spPr>
                <a:xfrm>
                  <a:off x="618572" y="4000544"/>
                  <a:ext cx="197298" cy="219354"/>
                </a:xfrm>
                <a:prstGeom prst="rect">
                  <a:avLst/>
                </a:prstGeom>
                <a:noFill/>
                <a:ln w="15875" cap="flat">
                  <a:solidFill>
                    <a:schemeClr val="bg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mn-cs"/>
                  </a:endParaRPr>
                </a:p>
              </p:txBody>
            </p:sp>
            <p:sp>
              <p:nvSpPr>
                <p:cNvPr id="27" name="Freeform: Shape 26">
                  <a:extLst>
                    <a:ext uri="{FF2B5EF4-FFF2-40B4-BE49-F238E27FC236}">
                      <a16:creationId xmlns:a16="http://schemas.microsoft.com/office/drawing/2014/main" id="{A2A47FAE-64BD-4F3F-8B9C-F077BFFE99DF}"/>
                    </a:ext>
                  </a:extLst>
                </p:cNvPr>
                <p:cNvSpPr/>
                <p:nvPr/>
              </p:nvSpPr>
              <p:spPr>
                <a:xfrm>
                  <a:off x="357793" y="3839657"/>
                  <a:ext cx="91128" cy="102414"/>
                </a:xfrm>
                <a:custGeom>
                  <a:avLst/>
                  <a:gdLst/>
                  <a:ahLst/>
                  <a:cxnLst/>
                  <a:rect l="l" t="t" r="r" b="b"/>
                  <a:pathLst>
                    <a:path w="142428" h="160065">
                      <a:moveTo>
                        <a:pt x="70544" y="19422"/>
                      </a:moveTo>
                      <a:cubicBezTo>
                        <a:pt x="69800" y="23962"/>
                        <a:pt x="68945" y="27534"/>
                        <a:pt x="67977" y="30138"/>
                      </a:cubicBezTo>
                      <a:lnTo>
                        <a:pt x="43086" y="98339"/>
                      </a:lnTo>
                      <a:lnTo>
                        <a:pt x="98561" y="98339"/>
                      </a:lnTo>
                      <a:lnTo>
                        <a:pt x="73447" y="30138"/>
                      </a:lnTo>
                      <a:cubicBezTo>
                        <a:pt x="72628" y="27906"/>
                        <a:pt x="71809" y="24334"/>
                        <a:pt x="70991" y="19422"/>
                      </a:cubicBezTo>
                      <a:close/>
                      <a:moveTo>
                        <a:pt x="61392" y="0"/>
                      </a:moveTo>
                      <a:lnTo>
                        <a:pt x="80814" y="0"/>
                      </a:lnTo>
                      <a:lnTo>
                        <a:pt x="142428" y="160065"/>
                      </a:lnTo>
                      <a:lnTo>
                        <a:pt x="121667" y="160065"/>
                      </a:lnTo>
                      <a:lnTo>
                        <a:pt x="104700" y="115193"/>
                      </a:lnTo>
                      <a:lnTo>
                        <a:pt x="36835" y="115193"/>
                      </a:lnTo>
                      <a:lnTo>
                        <a:pt x="20873" y="160065"/>
                      </a:lnTo>
                      <a:lnTo>
                        <a:pt x="0" y="160065"/>
                      </a:lnTo>
                      <a:close/>
                    </a:path>
                  </a:pathLst>
                </a:custGeom>
                <a:noFill/>
                <a:ln w="12700" cap="flat">
                  <a:solidFill>
                    <a:schemeClr val="bg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mn-cs"/>
                  </a:endParaRPr>
                </a:p>
              </p:txBody>
            </p:sp>
            <p:sp>
              <p:nvSpPr>
                <p:cNvPr id="28" name="Freeform: Shape 27">
                  <a:extLst>
                    <a:ext uri="{FF2B5EF4-FFF2-40B4-BE49-F238E27FC236}">
                      <a16:creationId xmlns:a16="http://schemas.microsoft.com/office/drawing/2014/main" id="{808015B9-AE56-4D5E-B7F1-89A6C2DE7340}"/>
                    </a:ext>
                  </a:extLst>
                </p:cNvPr>
                <p:cNvSpPr/>
                <p:nvPr/>
              </p:nvSpPr>
              <p:spPr bwMode="auto">
                <a:xfrm>
                  <a:off x="685691" y="4058996"/>
                  <a:ext cx="63062" cy="102414"/>
                </a:xfrm>
                <a:custGeom>
                  <a:avLst/>
                  <a:gdLst/>
                  <a:ahLst/>
                  <a:cxnLst/>
                  <a:rect l="l" t="t" r="r" b="b"/>
                  <a:pathLst>
                    <a:path w="98561" h="160065">
                      <a:moveTo>
                        <a:pt x="18752" y="85502"/>
                      </a:moveTo>
                      <a:lnTo>
                        <a:pt x="18752" y="143099"/>
                      </a:lnTo>
                      <a:lnTo>
                        <a:pt x="44201" y="143099"/>
                      </a:lnTo>
                      <a:cubicBezTo>
                        <a:pt x="55215" y="143099"/>
                        <a:pt x="63754" y="140494"/>
                        <a:pt x="69819" y="135285"/>
                      </a:cubicBezTo>
                      <a:cubicBezTo>
                        <a:pt x="75883" y="130076"/>
                        <a:pt x="78916" y="122932"/>
                        <a:pt x="78916" y="113854"/>
                      </a:cubicBezTo>
                      <a:cubicBezTo>
                        <a:pt x="78916" y="94953"/>
                        <a:pt x="66042" y="85502"/>
                        <a:pt x="40295" y="85502"/>
                      </a:cubicBezTo>
                      <a:close/>
                      <a:moveTo>
                        <a:pt x="18752" y="16967"/>
                      </a:moveTo>
                      <a:lnTo>
                        <a:pt x="18752" y="68647"/>
                      </a:lnTo>
                      <a:lnTo>
                        <a:pt x="37951" y="68647"/>
                      </a:lnTo>
                      <a:cubicBezTo>
                        <a:pt x="48220" y="68647"/>
                        <a:pt x="56294" y="66173"/>
                        <a:pt x="62172" y="61225"/>
                      </a:cubicBezTo>
                      <a:cubicBezTo>
                        <a:pt x="68051" y="56276"/>
                        <a:pt x="70991" y="49300"/>
                        <a:pt x="70991" y="40296"/>
                      </a:cubicBezTo>
                      <a:cubicBezTo>
                        <a:pt x="70991" y="24743"/>
                        <a:pt x="60759" y="16967"/>
                        <a:pt x="40295" y="16967"/>
                      </a:cubicBezTo>
                      <a:close/>
                      <a:moveTo>
                        <a:pt x="0" y="0"/>
                      </a:moveTo>
                      <a:lnTo>
                        <a:pt x="45541" y="0"/>
                      </a:lnTo>
                      <a:cubicBezTo>
                        <a:pt x="59382" y="0"/>
                        <a:pt x="70358" y="3386"/>
                        <a:pt x="78469" y="10158"/>
                      </a:cubicBezTo>
                      <a:cubicBezTo>
                        <a:pt x="86580" y="16930"/>
                        <a:pt x="90636" y="25748"/>
                        <a:pt x="90636" y="36612"/>
                      </a:cubicBezTo>
                      <a:cubicBezTo>
                        <a:pt x="90636" y="45691"/>
                        <a:pt x="88180" y="53579"/>
                        <a:pt x="83269" y="60276"/>
                      </a:cubicBezTo>
                      <a:cubicBezTo>
                        <a:pt x="78358" y="66973"/>
                        <a:pt x="71586" y="71736"/>
                        <a:pt x="62954" y="74563"/>
                      </a:cubicBezTo>
                      <a:lnTo>
                        <a:pt x="62954" y="75010"/>
                      </a:lnTo>
                      <a:cubicBezTo>
                        <a:pt x="73744" y="76275"/>
                        <a:pt x="82376" y="80349"/>
                        <a:pt x="88850" y="87232"/>
                      </a:cubicBezTo>
                      <a:cubicBezTo>
                        <a:pt x="95324" y="94116"/>
                        <a:pt x="98561" y="103064"/>
                        <a:pt x="98561" y="114077"/>
                      </a:cubicBezTo>
                      <a:cubicBezTo>
                        <a:pt x="98561" y="127769"/>
                        <a:pt x="93650" y="138857"/>
                        <a:pt x="83827" y="147340"/>
                      </a:cubicBezTo>
                      <a:cubicBezTo>
                        <a:pt x="74004" y="155823"/>
                        <a:pt x="61614" y="160065"/>
                        <a:pt x="46657" y="160065"/>
                      </a:cubicBezTo>
                      <a:lnTo>
                        <a:pt x="0" y="160065"/>
                      </a:lnTo>
                      <a:close/>
                    </a:path>
                  </a:pathLst>
                </a:custGeom>
                <a:noFill/>
                <a:ln w="12700" cap="flat">
                  <a:solidFill>
                    <a:schemeClr val="bg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err="1">
                    <a:ln>
                      <a:noFill/>
                    </a:ln>
                    <a:gradFill>
                      <a:gsLst>
                        <a:gs pos="1250">
                          <a:srgbClr val="000000"/>
                        </a:gs>
                        <a:gs pos="100000">
                          <a:srgbClr val="000000"/>
                        </a:gs>
                      </a:gsLst>
                      <a:lin ang="5400000" scaled="0"/>
                    </a:gradFill>
                    <a:effectLst/>
                    <a:uLnTx/>
                    <a:uFillTx/>
                    <a:latin typeface="Segoe UI"/>
                    <a:ea typeface="+mn-ea"/>
                    <a:cs typeface="+mn-cs"/>
                  </a:endParaRPr>
                </a:p>
              </p:txBody>
            </p:sp>
          </p:grpSp>
        </p:grpSp>
        <p:cxnSp>
          <p:nvCxnSpPr>
            <p:cNvPr id="20" name="Straight Connector 19">
              <a:extLst>
                <a:ext uri="{FF2B5EF4-FFF2-40B4-BE49-F238E27FC236}">
                  <a16:creationId xmlns:a16="http://schemas.microsoft.com/office/drawing/2014/main" id="{BD0BF44E-5573-4C19-9F98-1CFBEE31A1F8}"/>
                </a:ext>
              </a:extLst>
            </p:cNvPr>
            <p:cNvCxnSpPr>
              <a:cxnSpLocks/>
            </p:cNvCxnSpPr>
            <p:nvPr/>
          </p:nvCxnSpPr>
          <p:spPr>
            <a:xfrm>
              <a:off x="6633512" y="3962560"/>
              <a:ext cx="5394960" cy="0"/>
            </a:xfrm>
            <a:prstGeom prst="line">
              <a:avLst/>
            </a:prstGeom>
            <a:noFill/>
            <a:ln w="9525" cap="flat" cmpd="sng" algn="ctr">
              <a:solidFill>
                <a:srgbClr val="0078D7"/>
              </a:solidFill>
              <a:prstDash val="solid"/>
              <a:headEnd type="none"/>
              <a:tailEnd type="none"/>
            </a:ln>
            <a:effectLst/>
          </p:spPr>
        </p:cxnSp>
        <p:sp>
          <p:nvSpPr>
            <p:cNvPr id="21" name="Rectangle 20">
              <a:extLst>
                <a:ext uri="{FF2B5EF4-FFF2-40B4-BE49-F238E27FC236}">
                  <a16:creationId xmlns:a16="http://schemas.microsoft.com/office/drawing/2014/main" id="{12F08D56-074A-4AF9-8733-8D3DC220EB84}"/>
                </a:ext>
              </a:extLst>
            </p:cNvPr>
            <p:cNvSpPr/>
            <p:nvPr/>
          </p:nvSpPr>
          <p:spPr>
            <a:xfrm>
              <a:off x="7530585" y="3157555"/>
              <a:ext cx="4553682" cy="734047"/>
            </a:xfrm>
            <a:prstGeom prst="rect">
              <a:avLst/>
            </a:prstGeom>
          </p:spPr>
          <p:txBody>
            <a:bodyPr wrap="square">
              <a:spAutoFit/>
            </a:bodyPr>
            <a:lstStyle/>
            <a:p>
              <a:pPr marL="0" marR="0" lvl="1" indent="0" algn="l" defTabSz="932688" rtl="0" eaLnBrk="1" fontAlgn="auto" latinLnBrk="0" hangingPunct="1">
                <a:lnSpc>
                  <a:spcPct val="100000"/>
                </a:lnSpc>
                <a:spcBef>
                  <a:spcPts val="600"/>
                </a:spcBef>
                <a:spcAft>
                  <a:spcPts val="0"/>
                </a:spcAft>
                <a:buClrTx/>
                <a:buSzTx/>
                <a:buFontTx/>
                <a:buNone/>
                <a:tabLst/>
                <a:defRPr/>
              </a:pPr>
              <a:r>
                <a:rPr kumimoji="0" lang="en-US" sz="1400" b="1" i="0" u="none" strike="noStrike" kern="1200" cap="none" spc="0" normalizeH="0" baseline="0" noProof="0">
                  <a:ln>
                    <a:noFill/>
                  </a:ln>
                  <a:gradFill>
                    <a:gsLst>
                      <a:gs pos="1250">
                        <a:srgbClr val="000000"/>
                      </a:gs>
                      <a:gs pos="100000">
                        <a:srgbClr val="000000"/>
                      </a:gs>
                    </a:gsLst>
                    <a:lin ang="5400000" scaled="0"/>
                  </a:gradFill>
                  <a:effectLst/>
                  <a:uLnTx/>
                  <a:uFillTx/>
                  <a:latin typeface="Segoe UI" panose="020B0502040204020203" pitchFamily="34" charset="0"/>
                  <a:ea typeface="+mn-ea"/>
                  <a:cs typeface="Segoe UI" panose="020B0502040204020203" pitchFamily="34" charset="0"/>
                </a:rPr>
                <a:t>Routing</a:t>
              </a:r>
            </a:p>
            <a:p>
              <a:pPr marL="0" marR="0" lvl="0" indent="0" algn="l" defTabSz="932114" rtl="0" eaLnBrk="1" fontAlgn="base" latinLnBrk="0" hangingPunct="1">
                <a:lnSpc>
                  <a:spcPct val="90000"/>
                </a:lnSpc>
                <a:spcBef>
                  <a:spcPts val="300"/>
                </a:spcBef>
                <a:spcAft>
                  <a:spcPct val="0"/>
                </a:spcAft>
                <a:buClrTx/>
                <a:buSzTx/>
                <a:buFontTx/>
                <a:buNone/>
                <a:tabLst/>
                <a:defRPr/>
              </a:pPr>
              <a:r>
                <a:rPr kumimoji="0" lang="en-US" sz="1400" b="0" i="0" u="none" strike="noStrike" kern="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Segoe UI Semilight" panose="020B0402040204020203" pitchFamily="34" charset="0"/>
                </a:rPr>
                <a:t>Calculate routes from N to N points for </a:t>
              </a:r>
              <a:br>
                <a:rPr kumimoji="0" lang="en-US" sz="1400" b="0" i="0" u="none" strike="noStrike" kern="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Segoe UI Semilight" panose="020B0402040204020203" pitchFamily="34" charset="0"/>
                </a:rPr>
              </a:br>
              <a:r>
                <a:rPr kumimoji="0" lang="en-US" sz="1400" b="0" i="0" u="none" strike="noStrike" kern="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Segoe UI Semilight" panose="020B0402040204020203" pitchFamily="34" charset="0"/>
                </a:rPr>
                <a:t>optimal calculations</a:t>
              </a:r>
            </a:p>
          </p:txBody>
        </p:sp>
      </p:grpSp>
      <p:grpSp>
        <p:nvGrpSpPr>
          <p:cNvPr id="32" name="Group 31">
            <a:extLst>
              <a:ext uri="{FF2B5EF4-FFF2-40B4-BE49-F238E27FC236}">
                <a16:creationId xmlns:a16="http://schemas.microsoft.com/office/drawing/2014/main" id="{60328E37-CE8A-4E58-9239-8C02290ABCBC}"/>
              </a:ext>
            </a:extLst>
          </p:cNvPr>
          <p:cNvGrpSpPr/>
          <p:nvPr/>
        </p:nvGrpSpPr>
        <p:grpSpPr>
          <a:xfrm>
            <a:off x="6497588" y="3941540"/>
            <a:ext cx="5464443" cy="821083"/>
            <a:chOff x="6619824" y="4037704"/>
            <a:chExt cx="5464443" cy="821083"/>
          </a:xfrm>
        </p:grpSpPr>
        <p:grpSp>
          <p:nvGrpSpPr>
            <p:cNvPr id="33" name="Group 32">
              <a:extLst>
                <a:ext uri="{FF2B5EF4-FFF2-40B4-BE49-F238E27FC236}">
                  <a16:creationId xmlns:a16="http://schemas.microsoft.com/office/drawing/2014/main" id="{FD9ABAAF-89D6-43BC-8497-AC60727FE00B}"/>
                </a:ext>
              </a:extLst>
            </p:cNvPr>
            <p:cNvGrpSpPr/>
            <p:nvPr/>
          </p:nvGrpSpPr>
          <p:grpSpPr>
            <a:xfrm>
              <a:off x="6619824" y="4037704"/>
              <a:ext cx="745939" cy="745939"/>
              <a:chOff x="6777399" y="4121585"/>
              <a:chExt cx="745939" cy="745939"/>
            </a:xfrm>
          </p:grpSpPr>
          <p:sp>
            <p:nvSpPr>
              <p:cNvPr id="36" name="Oval 35">
                <a:extLst>
                  <a:ext uri="{FF2B5EF4-FFF2-40B4-BE49-F238E27FC236}">
                    <a16:creationId xmlns:a16="http://schemas.microsoft.com/office/drawing/2014/main" id="{63652831-DEF0-476E-9BB6-ABCCFF4A4645}"/>
                  </a:ext>
                </a:extLst>
              </p:cNvPr>
              <p:cNvSpPr/>
              <p:nvPr/>
            </p:nvSpPr>
            <p:spPr bwMode="auto">
              <a:xfrm>
                <a:off x="6777399" y="4121585"/>
                <a:ext cx="745939" cy="745939"/>
              </a:xfrm>
              <a:prstGeom prst="ellipse">
                <a:avLst/>
              </a:prstGeom>
              <a:solidFill>
                <a:srgbClr val="0078D4"/>
              </a:solidFill>
              <a:ln w="10795" cap="flat" cmpd="sng" algn="ctr">
                <a:noFill/>
                <a:prstDash val="solid"/>
              </a:ln>
              <a:effectLst>
                <a:outerShdw blurRad="254000" dist="50800" dir="2700000" sx="101000" sy="101000" algn="tl" rotWithShape="0">
                  <a:prstClr val="black">
                    <a:alpha val="3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1250">
                        <a:srgbClr val="000000"/>
                      </a:gs>
                      <a:gs pos="100000">
                        <a:srgbClr val="000000"/>
                      </a:gs>
                    </a:gsLst>
                    <a:lin ang="5400000" scaled="0"/>
                  </a:gradFill>
                  <a:effectLst/>
                  <a:uLnTx/>
                  <a:uFillTx/>
                  <a:latin typeface="Segoe UI Semilight"/>
                  <a:ea typeface="+mn-ea"/>
                  <a:cs typeface="+mn-cs"/>
                </a:endParaRPr>
              </a:p>
            </p:txBody>
          </p:sp>
          <p:sp>
            <p:nvSpPr>
              <p:cNvPr id="37" name="magnify" title="Icon of a magnifying glass">
                <a:extLst>
                  <a:ext uri="{FF2B5EF4-FFF2-40B4-BE49-F238E27FC236}">
                    <a16:creationId xmlns:a16="http://schemas.microsoft.com/office/drawing/2014/main" id="{D0CAB49E-C746-46CE-BDC4-0547FB00F627}"/>
                  </a:ext>
                </a:extLst>
              </p:cNvPr>
              <p:cNvSpPr>
                <a:spLocks noChangeAspect="1" noEditPoints="1"/>
              </p:cNvSpPr>
              <p:nvPr/>
            </p:nvSpPr>
            <p:spPr bwMode="auto">
              <a:xfrm flipH="1">
                <a:off x="6963925" y="4311674"/>
                <a:ext cx="372886" cy="365760"/>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19050" cap="flat">
                <a:solidFill>
                  <a:schemeClr val="bg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mn-cs"/>
                </a:endParaRPr>
              </a:p>
            </p:txBody>
          </p:sp>
        </p:grpSp>
        <p:cxnSp>
          <p:nvCxnSpPr>
            <p:cNvPr id="34" name="Straight Connector 33">
              <a:extLst>
                <a:ext uri="{FF2B5EF4-FFF2-40B4-BE49-F238E27FC236}">
                  <a16:creationId xmlns:a16="http://schemas.microsoft.com/office/drawing/2014/main" id="{D66A2332-EEBA-438F-97D4-B79D0B021D7F}"/>
                </a:ext>
              </a:extLst>
            </p:cNvPr>
            <p:cNvCxnSpPr>
              <a:cxnSpLocks/>
            </p:cNvCxnSpPr>
            <p:nvPr/>
          </p:nvCxnSpPr>
          <p:spPr>
            <a:xfrm>
              <a:off x="6633512" y="4858787"/>
              <a:ext cx="5394960" cy="0"/>
            </a:xfrm>
            <a:prstGeom prst="line">
              <a:avLst/>
            </a:prstGeom>
            <a:noFill/>
            <a:ln w="9525" cap="flat" cmpd="sng" algn="ctr">
              <a:solidFill>
                <a:srgbClr val="0078D7"/>
              </a:solidFill>
              <a:prstDash val="solid"/>
              <a:headEnd type="none"/>
              <a:tailEnd type="none"/>
            </a:ln>
            <a:effectLst/>
          </p:spPr>
        </p:cxnSp>
        <p:sp>
          <p:nvSpPr>
            <p:cNvPr id="35" name="Rectangle 34">
              <a:extLst>
                <a:ext uri="{FF2B5EF4-FFF2-40B4-BE49-F238E27FC236}">
                  <a16:creationId xmlns:a16="http://schemas.microsoft.com/office/drawing/2014/main" id="{E1AC754E-982F-4A34-A5E3-055DBDD0DCD4}"/>
                </a:ext>
              </a:extLst>
            </p:cNvPr>
            <p:cNvSpPr/>
            <p:nvPr/>
          </p:nvSpPr>
          <p:spPr>
            <a:xfrm>
              <a:off x="7530585" y="4055275"/>
              <a:ext cx="4553682" cy="734047"/>
            </a:xfrm>
            <a:prstGeom prst="rect">
              <a:avLst/>
            </a:prstGeom>
          </p:spPr>
          <p:txBody>
            <a:bodyPr wrap="square">
              <a:spAutoFit/>
            </a:bodyPr>
            <a:lstStyle/>
            <a:p>
              <a:pPr marL="0" marR="0" lvl="1" indent="0" algn="l" defTabSz="932688" rtl="0" eaLnBrk="1" fontAlgn="auto" latinLnBrk="0" hangingPunct="1">
                <a:lnSpc>
                  <a:spcPct val="100000"/>
                </a:lnSpc>
                <a:spcBef>
                  <a:spcPts val="600"/>
                </a:spcBef>
                <a:spcAft>
                  <a:spcPts val="0"/>
                </a:spcAft>
                <a:buClrTx/>
                <a:buSzTx/>
                <a:buFontTx/>
                <a:buNone/>
                <a:tabLst/>
                <a:defRPr/>
              </a:pPr>
              <a:r>
                <a:rPr kumimoji="0" lang="en-US" sz="1400" b="1" i="0" u="none" strike="noStrike" kern="1200" cap="none" spc="0" normalizeH="0" baseline="0" noProof="0">
                  <a:ln>
                    <a:noFill/>
                  </a:ln>
                  <a:gradFill>
                    <a:gsLst>
                      <a:gs pos="1250">
                        <a:srgbClr val="000000"/>
                      </a:gs>
                      <a:gs pos="100000">
                        <a:srgbClr val="000000"/>
                      </a:gs>
                    </a:gsLst>
                    <a:lin ang="5400000" scaled="0"/>
                  </a:gradFill>
                  <a:effectLst/>
                  <a:uLnTx/>
                  <a:uFillTx/>
                  <a:latin typeface="Segoe UI" panose="020B0502040204020203" pitchFamily="34" charset="0"/>
                  <a:ea typeface="+mn-ea"/>
                  <a:cs typeface="Segoe UI" panose="020B0502040204020203" pitchFamily="34" charset="0"/>
                </a:rPr>
                <a:t>Search and Geocoding</a:t>
              </a:r>
            </a:p>
            <a:p>
              <a:pPr marL="0" marR="0" lvl="0" indent="0" algn="l" defTabSz="932114" rtl="0" eaLnBrk="1" fontAlgn="base" latinLnBrk="0" hangingPunct="1">
                <a:lnSpc>
                  <a:spcPct val="90000"/>
                </a:lnSpc>
                <a:spcBef>
                  <a:spcPts val="300"/>
                </a:spcBef>
                <a:spcAft>
                  <a:spcPct val="0"/>
                </a:spcAft>
                <a:buClrTx/>
                <a:buSzTx/>
                <a:buFontTx/>
                <a:buNone/>
                <a:tabLst/>
                <a:defRPr/>
              </a:pPr>
              <a:r>
                <a:rPr kumimoji="0" lang="en-US" sz="1400" b="0" i="0" u="none" strike="noStrike" kern="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Segoe UI Semilight" panose="020B0402040204020203" pitchFamily="34" charset="0"/>
                </a:rPr>
                <a:t>Convert places and addresses to coordinates; or, convert coordinates to addresses or cross streets</a:t>
              </a:r>
            </a:p>
          </p:txBody>
        </p:sp>
      </p:grpSp>
      <p:grpSp>
        <p:nvGrpSpPr>
          <p:cNvPr id="38" name="Group 37">
            <a:extLst>
              <a:ext uri="{FF2B5EF4-FFF2-40B4-BE49-F238E27FC236}">
                <a16:creationId xmlns:a16="http://schemas.microsoft.com/office/drawing/2014/main" id="{A9FDF1B7-D7CE-4B91-AC3A-17076E2CBF3D}"/>
              </a:ext>
            </a:extLst>
          </p:cNvPr>
          <p:cNvGrpSpPr/>
          <p:nvPr/>
        </p:nvGrpSpPr>
        <p:grpSpPr>
          <a:xfrm>
            <a:off x="6501010" y="4869135"/>
            <a:ext cx="5461021" cy="821083"/>
            <a:chOff x="6623246" y="4933931"/>
            <a:chExt cx="5461021" cy="821083"/>
          </a:xfrm>
        </p:grpSpPr>
        <p:grpSp>
          <p:nvGrpSpPr>
            <p:cNvPr id="39" name="Group 38">
              <a:extLst>
                <a:ext uri="{FF2B5EF4-FFF2-40B4-BE49-F238E27FC236}">
                  <a16:creationId xmlns:a16="http://schemas.microsoft.com/office/drawing/2014/main" id="{BF881776-9F71-4749-9093-AB44B1E261C0}"/>
                </a:ext>
              </a:extLst>
            </p:cNvPr>
            <p:cNvGrpSpPr/>
            <p:nvPr/>
          </p:nvGrpSpPr>
          <p:grpSpPr>
            <a:xfrm>
              <a:off x="6623246" y="4933931"/>
              <a:ext cx="745939" cy="745939"/>
              <a:chOff x="6780821" y="5160539"/>
              <a:chExt cx="745939" cy="745939"/>
            </a:xfrm>
          </p:grpSpPr>
          <p:sp>
            <p:nvSpPr>
              <p:cNvPr id="42" name="Oval 41">
                <a:extLst>
                  <a:ext uri="{FF2B5EF4-FFF2-40B4-BE49-F238E27FC236}">
                    <a16:creationId xmlns:a16="http://schemas.microsoft.com/office/drawing/2014/main" id="{233A0E7F-B6A6-4D0F-A0CC-5CFB07CD378A}"/>
                  </a:ext>
                </a:extLst>
              </p:cNvPr>
              <p:cNvSpPr/>
              <p:nvPr/>
            </p:nvSpPr>
            <p:spPr bwMode="auto">
              <a:xfrm>
                <a:off x="6780821" y="5160539"/>
                <a:ext cx="745939" cy="745939"/>
              </a:xfrm>
              <a:prstGeom prst="ellipse">
                <a:avLst/>
              </a:prstGeom>
              <a:solidFill>
                <a:srgbClr val="0078D4"/>
              </a:solidFill>
              <a:ln w="10795" cap="flat" cmpd="sng" algn="ctr">
                <a:noFill/>
                <a:prstDash val="solid"/>
              </a:ln>
              <a:effectLst>
                <a:outerShdw blurRad="254000" dist="50800" dir="2700000" sx="101000" sy="101000" algn="tl" rotWithShape="0">
                  <a:prstClr val="black">
                    <a:alpha val="3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1250">
                        <a:srgbClr val="000000"/>
                      </a:gs>
                      <a:gs pos="100000">
                        <a:srgbClr val="000000"/>
                      </a:gs>
                    </a:gsLst>
                    <a:lin ang="5400000" scaled="0"/>
                  </a:gradFill>
                  <a:effectLst/>
                  <a:uLnTx/>
                  <a:uFillTx/>
                  <a:latin typeface="Segoe UI Semilight"/>
                  <a:ea typeface="+mn-ea"/>
                  <a:cs typeface="+mn-cs"/>
                </a:endParaRPr>
              </a:p>
            </p:txBody>
          </p:sp>
          <p:sp>
            <p:nvSpPr>
              <p:cNvPr id="43" name="cone" title="Icon of a traffic cone">
                <a:extLst>
                  <a:ext uri="{FF2B5EF4-FFF2-40B4-BE49-F238E27FC236}">
                    <a16:creationId xmlns:a16="http://schemas.microsoft.com/office/drawing/2014/main" id="{1A01B418-C3D8-469F-A237-7CBBA1A77B28}"/>
                  </a:ext>
                </a:extLst>
              </p:cNvPr>
              <p:cNvSpPr>
                <a:spLocks noChangeAspect="1" noEditPoints="1"/>
              </p:cNvSpPr>
              <p:nvPr/>
            </p:nvSpPr>
            <p:spPr bwMode="auto">
              <a:xfrm>
                <a:off x="6969263" y="5350628"/>
                <a:ext cx="369055" cy="365760"/>
              </a:xfrm>
              <a:custGeom>
                <a:avLst/>
                <a:gdLst>
                  <a:gd name="T0" fmla="*/ 192 w 448"/>
                  <a:gd name="T1" fmla="*/ 0 h 444"/>
                  <a:gd name="T2" fmla="*/ 253 w 448"/>
                  <a:gd name="T3" fmla="*/ 0 h 444"/>
                  <a:gd name="T4" fmla="*/ 370 w 448"/>
                  <a:gd name="T5" fmla="*/ 444 h 444"/>
                  <a:gd name="T6" fmla="*/ 78 w 448"/>
                  <a:gd name="T7" fmla="*/ 444 h 444"/>
                  <a:gd name="T8" fmla="*/ 192 w 448"/>
                  <a:gd name="T9" fmla="*/ 0 h 444"/>
                  <a:gd name="T10" fmla="*/ 78 w 448"/>
                  <a:gd name="T11" fmla="*/ 444 h 444"/>
                  <a:gd name="T12" fmla="*/ 0 w 448"/>
                  <a:gd name="T13" fmla="*/ 444 h 444"/>
                  <a:gd name="T14" fmla="*/ 448 w 448"/>
                  <a:gd name="T15" fmla="*/ 444 h 444"/>
                  <a:gd name="T16" fmla="*/ 370 w 448"/>
                  <a:gd name="T17" fmla="*/ 444 h 444"/>
                  <a:gd name="T18" fmla="*/ 260 w 448"/>
                  <a:gd name="T19" fmla="*/ 218 h 444"/>
                  <a:gd name="T20" fmla="*/ 135 w 448"/>
                  <a:gd name="T21" fmla="*/ 218 h 444"/>
                  <a:gd name="T22" fmla="*/ 110 w 448"/>
                  <a:gd name="T23" fmla="*/ 314 h 444"/>
                  <a:gd name="T24" fmla="*/ 285 w 448"/>
                  <a:gd name="T25" fmla="*/ 314 h 4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8" h="444">
                    <a:moveTo>
                      <a:pt x="192" y="0"/>
                    </a:moveTo>
                    <a:lnTo>
                      <a:pt x="253" y="0"/>
                    </a:lnTo>
                    <a:lnTo>
                      <a:pt x="370" y="444"/>
                    </a:lnTo>
                    <a:lnTo>
                      <a:pt x="78" y="444"/>
                    </a:lnTo>
                    <a:lnTo>
                      <a:pt x="192" y="0"/>
                    </a:lnTo>
                    <a:moveTo>
                      <a:pt x="78" y="444"/>
                    </a:moveTo>
                    <a:lnTo>
                      <a:pt x="0" y="444"/>
                    </a:lnTo>
                    <a:moveTo>
                      <a:pt x="448" y="444"/>
                    </a:moveTo>
                    <a:lnTo>
                      <a:pt x="370" y="444"/>
                    </a:lnTo>
                    <a:moveTo>
                      <a:pt x="260" y="218"/>
                    </a:moveTo>
                    <a:lnTo>
                      <a:pt x="135" y="218"/>
                    </a:lnTo>
                    <a:lnTo>
                      <a:pt x="110" y="314"/>
                    </a:lnTo>
                    <a:lnTo>
                      <a:pt x="285" y="314"/>
                    </a:lnTo>
                  </a:path>
                </a:pathLst>
              </a:custGeom>
              <a:noFill/>
              <a:ln w="15875" cap="flat">
                <a:solidFill>
                  <a:schemeClr val="bg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mn-cs"/>
                </a:endParaRPr>
              </a:p>
            </p:txBody>
          </p:sp>
        </p:grpSp>
        <p:cxnSp>
          <p:nvCxnSpPr>
            <p:cNvPr id="40" name="Straight Connector 39">
              <a:extLst>
                <a:ext uri="{FF2B5EF4-FFF2-40B4-BE49-F238E27FC236}">
                  <a16:creationId xmlns:a16="http://schemas.microsoft.com/office/drawing/2014/main" id="{F43B72B3-5173-4F7C-8563-7DEAA050C57B}"/>
                </a:ext>
              </a:extLst>
            </p:cNvPr>
            <p:cNvCxnSpPr>
              <a:cxnSpLocks/>
            </p:cNvCxnSpPr>
            <p:nvPr/>
          </p:nvCxnSpPr>
          <p:spPr>
            <a:xfrm>
              <a:off x="6633512" y="5755014"/>
              <a:ext cx="5394960" cy="0"/>
            </a:xfrm>
            <a:prstGeom prst="line">
              <a:avLst/>
            </a:prstGeom>
            <a:noFill/>
            <a:ln w="9525" cap="flat" cmpd="sng" algn="ctr">
              <a:solidFill>
                <a:srgbClr val="0078D7"/>
              </a:solidFill>
              <a:prstDash val="solid"/>
              <a:headEnd type="none"/>
              <a:tailEnd type="none"/>
            </a:ln>
            <a:effectLst/>
          </p:spPr>
        </p:cxnSp>
        <p:sp>
          <p:nvSpPr>
            <p:cNvPr id="41" name="Rectangle 40">
              <a:extLst>
                <a:ext uri="{FF2B5EF4-FFF2-40B4-BE49-F238E27FC236}">
                  <a16:creationId xmlns:a16="http://schemas.microsoft.com/office/drawing/2014/main" id="{90088EDB-7072-47B2-816F-72952B8F6F92}"/>
                </a:ext>
              </a:extLst>
            </p:cNvPr>
            <p:cNvSpPr/>
            <p:nvPr/>
          </p:nvSpPr>
          <p:spPr>
            <a:xfrm>
              <a:off x="7530585" y="4951501"/>
              <a:ext cx="4553682" cy="540148"/>
            </a:xfrm>
            <a:prstGeom prst="rect">
              <a:avLst/>
            </a:prstGeom>
          </p:spPr>
          <p:txBody>
            <a:bodyPr wrap="square">
              <a:spAutoFit/>
            </a:bodyPr>
            <a:lstStyle/>
            <a:p>
              <a:pPr marL="0" marR="0" lvl="1" indent="0" algn="l" defTabSz="932688" rtl="0" eaLnBrk="1" fontAlgn="auto" latinLnBrk="0" hangingPunct="1">
                <a:lnSpc>
                  <a:spcPct val="100000"/>
                </a:lnSpc>
                <a:spcBef>
                  <a:spcPts val="600"/>
                </a:spcBef>
                <a:spcAft>
                  <a:spcPts val="0"/>
                </a:spcAft>
                <a:buClrTx/>
                <a:buSzTx/>
                <a:buFontTx/>
                <a:buNone/>
                <a:tabLst/>
                <a:defRPr/>
              </a:pPr>
              <a:r>
                <a:rPr kumimoji="0" lang="en-US" sz="1400" b="1" i="0" u="none" strike="noStrike" kern="1200" cap="none" spc="0" normalizeH="0" baseline="0" noProof="0">
                  <a:ln>
                    <a:noFill/>
                  </a:ln>
                  <a:gradFill>
                    <a:gsLst>
                      <a:gs pos="1250">
                        <a:srgbClr val="000000"/>
                      </a:gs>
                      <a:gs pos="100000">
                        <a:srgbClr val="000000"/>
                      </a:gs>
                    </a:gsLst>
                    <a:lin ang="5400000" scaled="0"/>
                  </a:gradFill>
                  <a:effectLst/>
                  <a:uLnTx/>
                  <a:uFillTx/>
                  <a:latin typeface="Segoe UI" panose="020B0502040204020203" pitchFamily="34" charset="0"/>
                  <a:ea typeface="+mn-ea"/>
                  <a:cs typeface="Segoe UI" panose="020B0502040204020203" pitchFamily="34" charset="0"/>
                </a:rPr>
                <a:t>Traffic </a:t>
              </a:r>
            </a:p>
            <a:p>
              <a:pPr marL="0" marR="0" lvl="0" indent="0" algn="l" defTabSz="932114" rtl="0" eaLnBrk="1" fontAlgn="base" latinLnBrk="0" hangingPunct="1">
                <a:lnSpc>
                  <a:spcPct val="90000"/>
                </a:lnSpc>
                <a:spcBef>
                  <a:spcPts val="300"/>
                </a:spcBef>
                <a:spcAft>
                  <a:spcPct val="0"/>
                </a:spcAft>
                <a:buClrTx/>
                <a:buSzTx/>
                <a:buFontTx/>
                <a:buNone/>
                <a:tabLst/>
                <a:defRPr/>
              </a:pPr>
              <a:r>
                <a:rPr kumimoji="0" lang="en-US" sz="1400" b="0" i="0" u="none" strike="noStrike" kern="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Segoe UI Semilight" panose="020B0402040204020203" pitchFamily="34" charset="0"/>
                </a:rPr>
                <a:t>Show real time traffic information</a:t>
              </a:r>
            </a:p>
          </p:txBody>
        </p:sp>
      </p:grpSp>
      <p:grpSp>
        <p:nvGrpSpPr>
          <p:cNvPr id="44" name="Group 43">
            <a:extLst>
              <a:ext uri="{FF2B5EF4-FFF2-40B4-BE49-F238E27FC236}">
                <a16:creationId xmlns:a16="http://schemas.microsoft.com/office/drawing/2014/main" id="{9F384B96-C4EA-4A4D-9413-3F8F9596ADB3}"/>
              </a:ext>
            </a:extLst>
          </p:cNvPr>
          <p:cNvGrpSpPr/>
          <p:nvPr/>
        </p:nvGrpSpPr>
        <p:grpSpPr>
          <a:xfrm>
            <a:off x="6504432" y="5761898"/>
            <a:ext cx="5475994" cy="745939"/>
            <a:chOff x="6626668" y="5830159"/>
            <a:chExt cx="5475994" cy="745939"/>
          </a:xfrm>
        </p:grpSpPr>
        <p:grpSp>
          <p:nvGrpSpPr>
            <p:cNvPr id="45" name="Group 44">
              <a:extLst>
                <a:ext uri="{FF2B5EF4-FFF2-40B4-BE49-F238E27FC236}">
                  <a16:creationId xmlns:a16="http://schemas.microsoft.com/office/drawing/2014/main" id="{27A125A6-2238-42C8-89DC-2575460F1664}"/>
                </a:ext>
              </a:extLst>
            </p:cNvPr>
            <p:cNvGrpSpPr/>
            <p:nvPr/>
          </p:nvGrpSpPr>
          <p:grpSpPr>
            <a:xfrm>
              <a:off x="6626668" y="5830159"/>
              <a:ext cx="745939" cy="745939"/>
              <a:chOff x="6784243" y="6199493"/>
              <a:chExt cx="745939" cy="745939"/>
            </a:xfrm>
          </p:grpSpPr>
          <p:sp>
            <p:nvSpPr>
              <p:cNvPr id="47" name="Oval 46">
                <a:extLst>
                  <a:ext uri="{FF2B5EF4-FFF2-40B4-BE49-F238E27FC236}">
                    <a16:creationId xmlns:a16="http://schemas.microsoft.com/office/drawing/2014/main" id="{23DA5A8C-7A5C-4527-8043-2CBEB0194464}"/>
                  </a:ext>
                </a:extLst>
              </p:cNvPr>
              <p:cNvSpPr/>
              <p:nvPr/>
            </p:nvSpPr>
            <p:spPr bwMode="auto">
              <a:xfrm>
                <a:off x="6784243" y="6199493"/>
                <a:ext cx="745939" cy="745939"/>
              </a:xfrm>
              <a:prstGeom prst="ellipse">
                <a:avLst/>
              </a:prstGeom>
              <a:solidFill>
                <a:srgbClr val="0078D4"/>
              </a:solidFill>
              <a:ln w="10795" cap="flat" cmpd="sng" algn="ctr">
                <a:noFill/>
                <a:prstDash val="solid"/>
              </a:ln>
              <a:effectLst>
                <a:outerShdw blurRad="254000" dist="50800" dir="2700000" sx="101000" sy="101000" algn="tl" rotWithShape="0">
                  <a:prstClr val="black">
                    <a:alpha val="3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1250">
                        <a:srgbClr val="000000"/>
                      </a:gs>
                      <a:gs pos="100000">
                        <a:srgbClr val="000000"/>
                      </a:gs>
                    </a:gsLst>
                    <a:lin ang="5400000" scaled="0"/>
                  </a:gradFill>
                  <a:effectLst/>
                  <a:uLnTx/>
                  <a:uFillTx/>
                  <a:latin typeface="Segoe UI Semilight"/>
                  <a:ea typeface="+mn-ea"/>
                  <a:cs typeface="+mn-cs"/>
                </a:endParaRPr>
              </a:p>
            </p:txBody>
          </p:sp>
          <p:sp>
            <p:nvSpPr>
              <p:cNvPr id="48" name="DevUpdate_ECC5" title="Icon of a clock with an arrow around it pointing clockwise">
                <a:extLst>
                  <a:ext uri="{FF2B5EF4-FFF2-40B4-BE49-F238E27FC236}">
                    <a16:creationId xmlns:a16="http://schemas.microsoft.com/office/drawing/2014/main" id="{433876E2-A716-4330-A647-549E82764F76}"/>
                  </a:ext>
                </a:extLst>
              </p:cNvPr>
              <p:cNvSpPr>
                <a:spLocks noChangeAspect="1" noEditPoints="1"/>
              </p:cNvSpPr>
              <p:nvPr/>
            </p:nvSpPr>
            <p:spPr bwMode="auto">
              <a:xfrm>
                <a:off x="6960616" y="6375819"/>
                <a:ext cx="393192" cy="393287"/>
              </a:xfrm>
              <a:custGeom>
                <a:avLst/>
                <a:gdLst>
                  <a:gd name="T0" fmla="*/ 2500 w 3750"/>
                  <a:gd name="T1" fmla="*/ 2750 h 3750"/>
                  <a:gd name="T2" fmla="*/ 1750 w 3750"/>
                  <a:gd name="T3" fmla="*/ 2000 h 3750"/>
                  <a:gd name="T4" fmla="*/ 1750 w 3750"/>
                  <a:gd name="T5" fmla="*/ 875 h 3750"/>
                  <a:gd name="T6" fmla="*/ 2875 w 3750"/>
                  <a:gd name="T7" fmla="*/ 1250 h 3750"/>
                  <a:gd name="T8" fmla="*/ 3750 w 3750"/>
                  <a:gd name="T9" fmla="*/ 1250 h 3750"/>
                  <a:gd name="T10" fmla="*/ 3750 w 3750"/>
                  <a:gd name="T11" fmla="*/ 375 h 3750"/>
                  <a:gd name="T12" fmla="*/ 3641 w 3750"/>
                  <a:gd name="T13" fmla="*/ 1250 h 3750"/>
                  <a:gd name="T14" fmla="*/ 1875 w 3750"/>
                  <a:gd name="T15" fmla="*/ 0 h 3750"/>
                  <a:gd name="T16" fmla="*/ 0 w 3750"/>
                  <a:gd name="T17" fmla="*/ 1875 h 3750"/>
                  <a:gd name="T18" fmla="*/ 1875 w 3750"/>
                  <a:gd name="T19" fmla="*/ 3750 h 3750"/>
                  <a:gd name="T20" fmla="*/ 3681 w 3750"/>
                  <a:gd name="T21" fmla="*/ 23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50" h="3750">
                    <a:moveTo>
                      <a:pt x="2500" y="2750"/>
                    </a:moveTo>
                    <a:cubicBezTo>
                      <a:pt x="1750" y="2000"/>
                      <a:pt x="1750" y="2000"/>
                      <a:pt x="1750" y="2000"/>
                    </a:cubicBezTo>
                    <a:cubicBezTo>
                      <a:pt x="1750" y="875"/>
                      <a:pt x="1750" y="875"/>
                      <a:pt x="1750" y="875"/>
                    </a:cubicBezTo>
                    <a:moveTo>
                      <a:pt x="2875" y="1250"/>
                    </a:moveTo>
                    <a:cubicBezTo>
                      <a:pt x="3750" y="1250"/>
                      <a:pt x="3750" y="1250"/>
                      <a:pt x="3750" y="1250"/>
                    </a:cubicBezTo>
                    <a:cubicBezTo>
                      <a:pt x="3750" y="375"/>
                      <a:pt x="3750" y="375"/>
                      <a:pt x="3750" y="375"/>
                    </a:cubicBezTo>
                    <a:moveTo>
                      <a:pt x="3641" y="1250"/>
                    </a:moveTo>
                    <a:cubicBezTo>
                      <a:pt x="3383" y="522"/>
                      <a:pt x="2691" y="0"/>
                      <a:pt x="1875" y="0"/>
                    </a:cubicBezTo>
                    <a:cubicBezTo>
                      <a:pt x="839" y="0"/>
                      <a:pt x="0" y="839"/>
                      <a:pt x="0" y="1875"/>
                    </a:cubicBezTo>
                    <a:cubicBezTo>
                      <a:pt x="0" y="2911"/>
                      <a:pt x="839" y="3750"/>
                      <a:pt x="1875" y="3750"/>
                    </a:cubicBezTo>
                    <a:cubicBezTo>
                      <a:pt x="2737" y="3750"/>
                      <a:pt x="3461" y="3167"/>
                      <a:pt x="3681" y="2375"/>
                    </a:cubicBezTo>
                  </a:path>
                </a:pathLst>
              </a:custGeom>
              <a:noFill/>
              <a:ln w="15875" cap="flat">
                <a:solidFill>
                  <a:schemeClr val="bg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mn-cs"/>
                </a:endParaRPr>
              </a:p>
            </p:txBody>
          </p:sp>
        </p:grpSp>
        <p:sp>
          <p:nvSpPr>
            <p:cNvPr id="46" name="Rectangle 45">
              <a:extLst>
                <a:ext uri="{FF2B5EF4-FFF2-40B4-BE49-F238E27FC236}">
                  <a16:creationId xmlns:a16="http://schemas.microsoft.com/office/drawing/2014/main" id="{8B7C8350-2A60-4988-8C1D-09D6EB1A1AB2}"/>
                </a:ext>
              </a:extLst>
            </p:cNvPr>
            <p:cNvSpPr/>
            <p:nvPr/>
          </p:nvSpPr>
          <p:spPr>
            <a:xfrm>
              <a:off x="7548980" y="5922282"/>
              <a:ext cx="4553682" cy="561692"/>
            </a:xfrm>
            <a:prstGeom prst="rect">
              <a:avLst/>
            </a:prstGeom>
          </p:spPr>
          <p:txBody>
            <a:bodyPr wrap="square">
              <a:spAutoFit/>
            </a:bodyPr>
            <a:lstStyle/>
            <a:p>
              <a:pPr marL="0" marR="0" lvl="1" indent="0" algn="l" defTabSz="932688"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gradFill>
                    <a:gsLst>
                      <a:gs pos="1250">
                        <a:srgbClr val="000000"/>
                      </a:gs>
                      <a:gs pos="100000">
                        <a:srgbClr val="000000"/>
                      </a:gs>
                    </a:gsLst>
                    <a:lin ang="5400000" scaled="0"/>
                  </a:gradFill>
                  <a:effectLst/>
                  <a:uLnTx/>
                  <a:uFillTx/>
                  <a:latin typeface="Segoe UI" panose="020B0502040204020203" pitchFamily="34" charset="0"/>
                  <a:ea typeface="+mn-ea"/>
                  <a:cs typeface="Segoe UI" panose="020B0502040204020203" pitchFamily="34" charset="0"/>
                </a:rPr>
                <a:t>Time Zones</a:t>
              </a:r>
            </a:p>
            <a:p>
              <a:pPr marL="0" marR="0" lvl="1" indent="0" algn="l" defTabSz="932688" rtl="0" eaLnBrk="1" fontAlgn="auto" latinLnBrk="0" hangingPunct="1">
                <a:lnSpc>
                  <a:spcPct val="100000"/>
                </a:lnSpc>
                <a:spcBef>
                  <a:spcPts val="300"/>
                </a:spcBef>
                <a:spcAft>
                  <a:spcPts val="0"/>
                </a:spcAft>
                <a:buClrTx/>
                <a:buSzTx/>
                <a:buFontTx/>
                <a:buNone/>
                <a:tabLst/>
                <a:defRPr/>
              </a:pPr>
              <a:r>
                <a:rPr kumimoji="0" lang="en-US" sz="1400" b="0" i="0" u="none" strike="noStrike" kern="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Segoe UI Semilight" panose="020B0402040204020203" pitchFamily="34" charset="0"/>
                </a:rPr>
                <a:t>Obtain time zone and current time information</a:t>
              </a:r>
            </a:p>
          </p:txBody>
        </p:sp>
      </p:grpSp>
      <p:grpSp>
        <p:nvGrpSpPr>
          <p:cNvPr id="49" name="Group 48">
            <a:extLst>
              <a:ext uri="{FF2B5EF4-FFF2-40B4-BE49-F238E27FC236}">
                <a16:creationId xmlns:a16="http://schemas.microsoft.com/office/drawing/2014/main" id="{430B8F7F-F6C5-4489-9C40-ADF97C727E22}"/>
              </a:ext>
            </a:extLst>
          </p:cNvPr>
          <p:cNvGrpSpPr/>
          <p:nvPr/>
        </p:nvGrpSpPr>
        <p:grpSpPr>
          <a:xfrm>
            <a:off x="-220896" y="-48126"/>
            <a:ext cx="2829962" cy="2441199"/>
            <a:chOff x="-72861" y="0"/>
            <a:chExt cx="2073111" cy="1838325"/>
          </a:xfrm>
        </p:grpSpPr>
        <p:sp>
          <p:nvSpPr>
            <p:cNvPr id="50" name="Diagonal Stripe 49">
              <a:extLst>
                <a:ext uri="{FF2B5EF4-FFF2-40B4-BE49-F238E27FC236}">
                  <a16:creationId xmlns:a16="http://schemas.microsoft.com/office/drawing/2014/main" id="{3AC5EFBD-E51E-47A9-A7F3-FEBECBE6918B}"/>
                </a:ext>
              </a:extLst>
            </p:cNvPr>
            <p:cNvSpPr/>
            <p:nvPr/>
          </p:nvSpPr>
          <p:spPr bwMode="auto">
            <a:xfrm>
              <a:off x="0" y="0"/>
              <a:ext cx="2000250" cy="1838325"/>
            </a:xfrm>
            <a:prstGeom prst="diagStripe">
              <a:avLst>
                <a:gd name="adj" fmla="val 62953"/>
              </a:avLst>
            </a:prstGeom>
            <a:solidFill>
              <a:srgbClr val="C00000"/>
            </a:solidFill>
            <a:ln>
              <a:noFill/>
            </a:ln>
          </p:spPr>
          <p:style>
            <a:lnRef idx="0">
              <a:scrgbClr r="0" g="0" b="0"/>
            </a:lnRef>
            <a:fillRef idx="0">
              <a:scrgbClr r="0" g="0" b="0"/>
            </a:fillRef>
            <a:effectRef idx="0">
              <a:scrgbClr r="0" g="0" b="0"/>
            </a:effectRef>
            <a:fontRef idx="minor">
              <a:schemeClr val="lt1"/>
            </a:fontRef>
          </p:style>
          <p:txBody>
            <a:bodyPr vert="horz" wrap="square" lIns="0" tIns="46637" rIns="0" bIns="46637" numCol="1" rtlCol="0" anchor="ctr" anchorCtr="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prstClr val="white"/>
                </a:solidFill>
                <a:effectLst/>
                <a:uLnTx/>
                <a:uFillTx/>
                <a:latin typeface="Segoe UI"/>
                <a:ea typeface="+mn-ea"/>
                <a:cs typeface="+mn-cs"/>
              </a:endParaRPr>
            </a:p>
          </p:txBody>
        </p:sp>
        <p:sp>
          <p:nvSpPr>
            <p:cNvPr id="51" name="Rectangle 50">
              <a:extLst>
                <a:ext uri="{FF2B5EF4-FFF2-40B4-BE49-F238E27FC236}">
                  <a16:creationId xmlns:a16="http://schemas.microsoft.com/office/drawing/2014/main" id="{3D90CEF5-04EF-4883-8392-29F8002C1CD5}"/>
                </a:ext>
              </a:extLst>
            </p:cNvPr>
            <p:cNvSpPr/>
            <p:nvPr/>
          </p:nvSpPr>
          <p:spPr>
            <a:xfrm rot="19074741">
              <a:off x="-72861" y="577088"/>
              <a:ext cx="1801083" cy="301300"/>
            </a:xfrm>
            <a:prstGeom prst="rect">
              <a:avLst/>
            </a:prstGeom>
          </p:spPr>
          <p:txBody>
            <a:bodyPr wrap="none">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white"/>
                  </a:solidFill>
                  <a:effectLst/>
                  <a:uLnTx/>
                  <a:uFillTx/>
                  <a:latin typeface="Segoe UI"/>
                  <a:ea typeface="+mn-ea"/>
                  <a:cs typeface="Segoe UI Semibold" panose="020B0702040204020203" pitchFamily="34" charset="0"/>
                </a:rPr>
                <a:t>Generally available</a:t>
              </a:r>
            </a:p>
          </p:txBody>
        </p:sp>
      </p:grpSp>
    </p:spTree>
    <p:extLst>
      <p:ext uri="{BB962C8B-B14F-4D97-AF65-F5344CB8AC3E}">
        <p14:creationId xmlns:p14="http://schemas.microsoft.com/office/powerpoint/2010/main" val="31548487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52"/>
                                        </p:tgtEl>
                                        <p:attrNameLst>
                                          <p:attrName>style.visibility</p:attrName>
                                        </p:attrNameLst>
                                      </p:cBhvr>
                                      <p:to>
                                        <p:strVal val="visible"/>
                                      </p:to>
                                    </p:set>
                                    <p:anim calcmode="lin" valueType="num">
                                      <p:cBhvr additive="base">
                                        <p:cTn id="7" dur="750" fill="hold"/>
                                        <p:tgtEl>
                                          <p:spTgt spid="52"/>
                                        </p:tgtEl>
                                        <p:attrNameLst>
                                          <p:attrName>ppt_x</p:attrName>
                                        </p:attrNameLst>
                                      </p:cBhvr>
                                      <p:tavLst>
                                        <p:tav tm="0">
                                          <p:val>
                                            <p:strVal val="0-#ppt_w/2"/>
                                          </p:val>
                                        </p:tav>
                                        <p:tav tm="100000">
                                          <p:val>
                                            <p:strVal val="#ppt_x"/>
                                          </p:val>
                                        </p:tav>
                                      </p:tavLst>
                                    </p:anim>
                                    <p:anim calcmode="lin" valueType="num">
                                      <p:cBhvr additive="base">
                                        <p:cTn id="8" dur="750" fill="hold"/>
                                        <p:tgtEl>
                                          <p:spTgt spid="52"/>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750" fill="hold"/>
                                        <p:tgtEl>
                                          <p:spTgt spid="4"/>
                                        </p:tgtEl>
                                        <p:attrNameLst>
                                          <p:attrName>ppt_x</p:attrName>
                                        </p:attrNameLst>
                                      </p:cBhvr>
                                      <p:tavLst>
                                        <p:tav tm="0">
                                          <p:val>
                                            <p:strVal val="0-#ppt_w/2"/>
                                          </p:val>
                                        </p:tav>
                                        <p:tav tm="100000">
                                          <p:val>
                                            <p:strVal val="#ppt_x"/>
                                          </p:val>
                                        </p:tav>
                                      </p:tavLst>
                                    </p:anim>
                                    <p:anim calcmode="lin" valueType="num">
                                      <p:cBhvr additive="base">
                                        <p:cTn id="12" dur="750" fill="hold"/>
                                        <p:tgtEl>
                                          <p:spTgt spid="4"/>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nodeType="afterEffect">
                                  <p:stCondLst>
                                    <p:cond delay="0"/>
                                  </p:stCondLst>
                                  <p:childTnLst>
                                    <p:set>
                                      <p:cBhvr>
                                        <p:cTn id="15" dur="1" fill="hold">
                                          <p:stCondLst>
                                            <p:cond delay="0"/>
                                          </p:stCondLst>
                                        </p:cTn>
                                        <p:tgtEl>
                                          <p:spTgt spid="49"/>
                                        </p:tgtEl>
                                        <p:attrNameLst>
                                          <p:attrName>style.visibility</p:attrName>
                                        </p:attrNameLst>
                                      </p:cBhvr>
                                      <p:to>
                                        <p:strVal val="visible"/>
                                      </p:to>
                                    </p:set>
                                    <p:animEffect transition="in" filter="fade">
                                      <p:cBhvr>
                                        <p:cTn id="16" dur="750"/>
                                        <p:tgtEl>
                                          <p:spTgt spid="49"/>
                                        </p:tgtEl>
                                      </p:cBhvr>
                                    </p:animEffect>
                                  </p:childTnLst>
                                </p:cTn>
                              </p:par>
                              <p:par>
                                <p:cTn id="17" presetID="64" presetClass="path" presetSubtype="0" decel="100000" fill="hold" nodeType="withEffect">
                                  <p:stCondLst>
                                    <p:cond delay="0"/>
                                  </p:stCondLst>
                                  <p:childTnLst>
                                    <p:animMotion origin="layout" path="M 3.33333E-6 -3.33333E-6 L -0.10118 -0.17801 " pathEditMode="relative" rAng="0" ptsTypes="AA">
                                      <p:cBhvr>
                                        <p:cTn id="18" dur="750" spd="-100000" fill="hold"/>
                                        <p:tgtEl>
                                          <p:spTgt spid="49"/>
                                        </p:tgtEl>
                                        <p:attrNameLst>
                                          <p:attrName>ppt_x</p:attrName>
                                          <p:attrName>ppt_y</p:attrName>
                                        </p:attrNameLst>
                                      </p:cBhvr>
                                      <p:rCtr x="-5065" y="-8912"/>
                                    </p:animMotion>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par>
                          <p:cTn id="23" fill="hold">
                            <p:stCondLst>
                              <p:cond delay="2000"/>
                            </p:stCondLst>
                            <p:childTnLst>
                              <p:par>
                                <p:cTn id="24" presetID="10" presetClass="entr" presetSubtype="0" fill="hold" nodeType="afterEffect">
                                  <p:stCondLst>
                                    <p:cond delay="100"/>
                                  </p:stCondLst>
                                  <p:childTnLst>
                                    <p:set>
                                      <p:cBhvr>
                                        <p:cTn id="25" dur="1" fill="hold">
                                          <p:stCondLst>
                                            <p:cond delay="0"/>
                                          </p:stCondLst>
                                        </p:cTn>
                                        <p:tgtEl>
                                          <p:spTgt spid="6"/>
                                        </p:tgtEl>
                                        <p:attrNameLst>
                                          <p:attrName>style.visibility</p:attrName>
                                        </p:attrNameLst>
                                      </p:cBhvr>
                                      <p:to>
                                        <p:strVal val="visible"/>
                                      </p:to>
                                    </p:set>
                                    <p:animEffect transition="in" filter="fade">
                                      <p:cBhvr>
                                        <p:cTn id="26" dur="650"/>
                                        <p:tgtEl>
                                          <p:spTgt spid="6"/>
                                        </p:tgtEl>
                                      </p:cBhvr>
                                    </p:animEffect>
                                  </p:childTnLst>
                                </p:cTn>
                              </p:par>
                              <p:par>
                                <p:cTn id="27" presetID="63" presetClass="path" presetSubtype="0" decel="100000" fill="hold" nodeType="withEffect">
                                  <p:stCondLst>
                                    <p:cond delay="100"/>
                                  </p:stCondLst>
                                  <p:childTnLst>
                                    <p:animMotion origin="layout" path="M -2.70833E-6 -3.7037E-6 L 0.01472 -3.7037E-6 " pathEditMode="relative" rAng="0" ptsTypes="AA">
                                      <p:cBhvr>
                                        <p:cTn id="28" dur="650" spd="-100000" fill="hold"/>
                                        <p:tgtEl>
                                          <p:spTgt spid="6"/>
                                        </p:tgtEl>
                                        <p:attrNameLst>
                                          <p:attrName>ppt_x</p:attrName>
                                          <p:attrName>ppt_y</p:attrName>
                                        </p:attrNameLst>
                                      </p:cBhvr>
                                      <p:rCtr x="729" y="0"/>
                                    </p:animMotion>
                                  </p:childTnLst>
                                </p:cTn>
                              </p:par>
                              <p:par>
                                <p:cTn id="29" presetID="10" presetClass="entr" presetSubtype="0" fill="hold" nodeType="withEffect">
                                  <p:stCondLst>
                                    <p:cond delay="20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650"/>
                                        <p:tgtEl>
                                          <p:spTgt spid="12"/>
                                        </p:tgtEl>
                                      </p:cBhvr>
                                    </p:animEffect>
                                  </p:childTnLst>
                                </p:cTn>
                              </p:par>
                              <p:par>
                                <p:cTn id="32" presetID="63" presetClass="path" presetSubtype="0" decel="100000" fill="hold" nodeType="withEffect">
                                  <p:stCondLst>
                                    <p:cond delay="200"/>
                                  </p:stCondLst>
                                  <p:childTnLst>
                                    <p:animMotion origin="layout" path="M -2.70833E-6 -3.7037E-6 L 0.01472 -3.7037E-6 " pathEditMode="relative" rAng="0" ptsTypes="AA">
                                      <p:cBhvr>
                                        <p:cTn id="33" dur="650" spd="-100000" fill="hold"/>
                                        <p:tgtEl>
                                          <p:spTgt spid="12"/>
                                        </p:tgtEl>
                                        <p:attrNameLst>
                                          <p:attrName>ppt_x</p:attrName>
                                          <p:attrName>ppt_y</p:attrName>
                                        </p:attrNameLst>
                                      </p:cBhvr>
                                      <p:rCtr x="729" y="0"/>
                                    </p:animMotion>
                                  </p:childTnLst>
                                </p:cTn>
                              </p:par>
                              <p:par>
                                <p:cTn id="34" presetID="10" presetClass="entr" presetSubtype="0" fill="hold" nodeType="withEffect">
                                  <p:stCondLst>
                                    <p:cond delay="300"/>
                                  </p:stCondLst>
                                  <p:childTnLst>
                                    <p:set>
                                      <p:cBhvr>
                                        <p:cTn id="35" dur="1" fill="hold">
                                          <p:stCondLst>
                                            <p:cond delay="0"/>
                                          </p:stCondLst>
                                        </p:cTn>
                                        <p:tgtEl>
                                          <p:spTgt spid="18"/>
                                        </p:tgtEl>
                                        <p:attrNameLst>
                                          <p:attrName>style.visibility</p:attrName>
                                        </p:attrNameLst>
                                      </p:cBhvr>
                                      <p:to>
                                        <p:strVal val="visible"/>
                                      </p:to>
                                    </p:set>
                                    <p:animEffect transition="in" filter="fade">
                                      <p:cBhvr>
                                        <p:cTn id="36" dur="650"/>
                                        <p:tgtEl>
                                          <p:spTgt spid="18"/>
                                        </p:tgtEl>
                                      </p:cBhvr>
                                    </p:animEffect>
                                  </p:childTnLst>
                                </p:cTn>
                              </p:par>
                              <p:par>
                                <p:cTn id="37" presetID="63" presetClass="path" presetSubtype="0" decel="100000" fill="hold" nodeType="withEffect">
                                  <p:stCondLst>
                                    <p:cond delay="300"/>
                                  </p:stCondLst>
                                  <p:childTnLst>
                                    <p:animMotion origin="layout" path="M -2.70833E-6 -3.7037E-6 L 0.01472 -3.7037E-6 " pathEditMode="relative" rAng="0" ptsTypes="AA">
                                      <p:cBhvr>
                                        <p:cTn id="38" dur="650" spd="-100000" fill="hold"/>
                                        <p:tgtEl>
                                          <p:spTgt spid="18"/>
                                        </p:tgtEl>
                                        <p:attrNameLst>
                                          <p:attrName>ppt_x</p:attrName>
                                          <p:attrName>ppt_y</p:attrName>
                                        </p:attrNameLst>
                                      </p:cBhvr>
                                      <p:rCtr x="729" y="0"/>
                                    </p:animMotion>
                                  </p:childTnLst>
                                </p:cTn>
                              </p:par>
                              <p:par>
                                <p:cTn id="39" presetID="10" presetClass="entr" presetSubtype="0" fill="hold" nodeType="withEffect">
                                  <p:stCondLst>
                                    <p:cond delay="400"/>
                                  </p:stCondLst>
                                  <p:childTnLst>
                                    <p:set>
                                      <p:cBhvr>
                                        <p:cTn id="40" dur="1" fill="hold">
                                          <p:stCondLst>
                                            <p:cond delay="0"/>
                                          </p:stCondLst>
                                        </p:cTn>
                                        <p:tgtEl>
                                          <p:spTgt spid="32"/>
                                        </p:tgtEl>
                                        <p:attrNameLst>
                                          <p:attrName>style.visibility</p:attrName>
                                        </p:attrNameLst>
                                      </p:cBhvr>
                                      <p:to>
                                        <p:strVal val="visible"/>
                                      </p:to>
                                    </p:set>
                                    <p:animEffect transition="in" filter="fade">
                                      <p:cBhvr>
                                        <p:cTn id="41" dur="650"/>
                                        <p:tgtEl>
                                          <p:spTgt spid="32"/>
                                        </p:tgtEl>
                                      </p:cBhvr>
                                    </p:animEffect>
                                  </p:childTnLst>
                                </p:cTn>
                              </p:par>
                              <p:par>
                                <p:cTn id="42" presetID="63" presetClass="path" presetSubtype="0" decel="100000" fill="hold" nodeType="withEffect">
                                  <p:stCondLst>
                                    <p:cond delay="400"/>
                                  </p:stCondLst>
                                  <p:childTnLst>
                                    <p:animMotion origin="layout" path="M -2.70833E-6 -3.7037E-6 L 0.01472 -3.7037E-6 " pathEditMode="relative" rAng="0" ptsTypes="AA">
                                      <p:cBhvr>
                                        <p:cTn id="43" dur="650" spd="-100000" fill="hold"/>
                                        <p:tgtEl>
                                          <p:spTgt spid="32"/>
                                        </p:tgtEl>
                                        <p:attrNameLst>
                                          <p:attrName>ppt_x</p:attrName>
                                          <p:attrName>ppt_y</p:attrName>
                                        </p:attrNameLst>
                                      </p:cBhvr>
                                      <p:rCtr x="729" y="0"/>
                                    </p:animMotion>
                                  </p:childTnLst>
                                </p:cTn>
                              </p:par>
                              <p:par>
                                <p:cTn id="44" presetID="10" presetClass="entr" presetSubtype="0" fill="hold" nodeType="withEffect">
                                  <p:stCondLst>
                                    <p:cond delay="500"/>
                                  </p:stCondLst>
                                  <p:childTnLst>
                                    <p:set>
                                      <p:cBhvr>
                                        <p:cTn id="45" dur="1" fill="hold">
                                          <p:stCondLst>
                                            <p:cond delay="0"/>
                                          </p:stCondLst>
                                        </p:cTn>
                                        <p:tgtEl>
                                          <p:spTgt spid="38"/>
                                        </p:tgtEl>
                                        <p:attrNameLst>
                                          <p:attrName>style.visibility</p:attrName>
                                        </p:attrNameLst>
                                      </p:cBhvr>
                                      <p:to>
                                        <p:strVal val="visible"/>
                                      </p:to>
                                    </p:set>
                                    <p:animEffect transition="in" filter="fade">
                                      <p:cBhvr>
                                        <p:cTn id="46" dur="650"/>
                                        <p:tgtEl>
                                          <p:spTgt spid="38"/>
                                        </p:tgtEl>
                                      </p:cBhvr>
                                    </p:animEffect>
                                  </p:childTnLst>
                                </p:cTn>
                              </p:par>
                              <p:par>
                                <p:cTn id="47" presetID="63" presetClass="path" presetSubtype="0" decel="100000" fill="hold" nodeType="withEffect">
                                  <p:stCondLst>
                                    <p:cond delay="500"/>
                                  </p:stCondLst>
                                  <p:childTnLst>
                                    <p:animMotion origin="layout" path="M -2.70833E-6 -3.7037E-6 L 0.01472 -3.7037E-6 " pathEditMode="relative" rAng="0" ptsTypes="AA">
                                      <p:cBhvr>
                                        <p:cTn id="48" dur="650" spd="-100000" fill="hold"/>
                                        <p:tgtEl>
                                          <p:spTgt spid="38"/>
                                        </p:tgtEl>
                                        <p:attrNameLst>
                                          <p:attrName>ppt_x</p:attrName>
                                          <p:attrName>ppt_y</p:attrName>
                                        </p:attrNameLst>
                                      </p:cBhvr>
                                      <p:rCtr x="729" y="0"/>
                                    </p:animMotion>
                                  </p:childTnLst>
                                </p:cTn>
                              </p:par>
                              <p:par>
                                <p:cTn id="49" presetID="10" presetClass="entr" presetSubtype="0" fill="hold" nodeType="withEffect">
                                  <p:stCondLst>
                                    <p:cond delay="600"/>
                                  </p:stCondLst>
                                  <p:childTnLst>
                                    <p:set>
                                      <p:cBhvr>
                                        <p:cTn id="50" dur="1" fill="hold">
                                          <p:stCondLst>
                                            <p:cond delay="0"/>
                                          </p:stCondLst>
                                        </p:cTn>
                                        <p:tgtEl>
                                          <p:spTgt spid="44"/>
                                        </p:tgtEl>
                                        <p:attrNameLst>
                                          <p:attrName>style.visibility</p:attrName>
                                        </p:attrNameLst>
                                      </p:cBhvr>
                                      <p:to>
                                        <p:strVal val="visible"/>
                                      </p:to>
                                    </p:set>
                                    <p:animEffect transition="in" filter="fade">
                                      <p:cBhvr>
                                        <p:cTn id="51" dur="650"/>
                                        <p:tgtEl>
                                          <p:spTgt spid="44"/>
                                        </p:tgtEl>
                                      </p:cBhvr>
                                    </p:animEffect>
                                  </p:childTnLst>
                                </p:cTn>
                              </p:par>
                              <p:par>
                                <p:cTn id="52" presetID="63" presetClass="path" presetSubtype="0" decel="100000" fill="hold" nodeType="withEffect">
                                  <p:stCondLst>
                                    <p:cond delay="600"/>
                                  </p:stCondLst>
                                  <p:childTnLst>
                                    <p:animMotion origin="layout" path="M -2.70833E-6 -3.7037E-6 L 0.01472 -3.7037E-6 " pathEditMode="relative" rAng="0" ptsTypes="AA">
                                      <p:cBhvr>
                                        <p:cTn id="53" dur="650" spd="-100000" fill="hold"/>
                                        <p:tgtEl>
                                          <p:spTgt spid="44"/>
                                        </p:tgtEl>
                                        <p:attrNameLst>
                                          <p:attrName>ppt_x</p:attrName>
                                          <p:attrName>ppt_y</p:attrName>
                                        </p:attrNameLst>
                                      </p:cBhvr>
                                      <p:rCtr x="729"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B9B0A51C-65B5-4583-ABEC-6B2844706B7B}"/>
              </a:ext>
            </a:extLst>
          </p:cNvPr>
          <p:cNvSpPr/>
          <p:nvPr/>
        </p:nvSpPr>
        <p:spPr bwMode="auto">
          <a:xfrm>
            <a:off x="0" y="2931285"/>
            <a:ext cx="12191999" cy="65584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Title 5">
            <a:extLst>
              <a:ext uri="{FF2B5EF4-FFF2-40B4-BE49-F238E27FC236}">
                <a16:creationId xmlns:a16="http://schemas.microsoft.com/office/drawing/2014/main" id="{D1FF9E17-8D86-4208-8C89-DE52FD754A7C}"/>
              </a:ext>
            </a:extLst>
          </p:cNvPr>
          <p:cNvSpPr>
            <a:spLocks noGrp="1"/>
          </p:cNvSpPr>
          <p:nvPr>
            <p:ph type="title"/>
          </p:nvPr>
        </p:nvSpPr>
        <p:spPr/>
        <p:txBody>
          <a:bodyPr/>
          <a:lstStyle/>
          <a:p>
            <a:r>
              <a:rPr lang="en-US"/>
              <a:t>Azure, Azure Stack, IoT Edge, and IoT</a:t>
            </a:r>
          </a:p>
        </p:txBody>
      </p:sp>
      <p:sp>
        <p:nvSpPr>
          <p:cNvPr id="50" name="Freeform 14">
            <a:extLst>
              <a:ext uri="{FF2B5EF4-FFF2-40B4-BE49-F238E27FC236}">
                <a16:creationId xmlns:a16="http://schemas.microsoft.com/office/drawing/2014/main" id="{E8F92733-5AC8-49B3-9AFD-C7C1E69275A1}"/>
              </a:ext>
            </a:extLst>
          </p:cNvPr>
          <p:cNvSpPr>
            <a:spLocks/>
          </p:cNvSpPr>
          <p:nvPr/>
        </p:nvSpPr>
        <p:spPr bwMode="auto">
          <a:xfrm>
            <a:off x="7937119" y="1423161"/>
            <a:ext cx="2387166" cy="1249564"/>
          </a:xfrm>
          <a:custGeom>
            <a:avLst/>
            <a:gdLst>
              <a:gd name="T0" fmla="*/ 352 w 432"/>
              <a:gd name="T1" fmla="*/ 64 h 225"/>
              <a:gd name="T2" fmla="*/ 290 w 432"/>
              <a:gd name="T3" fmla="*/ 93 h 225"/>
              <a:gd name="T4" fmla="*/ 183 w 432"/>
              <a:gd name="T5" fmla="*/ 0 h 225"/>
              <a:gd name="T6" fmla="*/ 75 w 432"/>
              <a:gd name="T7" fmla="*/ 108 h 225"/>
              <a:gd name="T8" fmla="*/ 75 w 432"/>
              <a:gd name="T9" fmla="*/ 110 h 225"/>
              <a:gd name="T10" fmla="*/ 59 w 432"/>
              <a:gd name="T11" fmla="*/ 108 h 225"/>
              <a:gd name="T12" fmla="*/ 0 w 432"/>
              <a:gd name="T13" fmla="*/ 166 h 225"/>
              <a:gd name="T14" fmla="*/ 59 w 432"/>
              <a:gd name="T15" fmla="*/ 225 h 225"/>
              <a:gd name="T16" fmla="*/ 352 w 432"/>
              <a:gd name="T17" fmla="*/ 225 h 225"/>
              <a:gd name="T18" fmla="*/ 432 w 432"/>
              <a:gd name="T19" fmla="*/ 144 h 225"/>
              <a:gd name="T20" fmla="*/ 352 w 432"/>
              <a:gd name="T21" fmla="*/ 64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2" h="225">
                <a:moveTo>
                  <a:pt x="352" y="64"/>
                </a:moveTo>
                <a:cubicBezTo>
                  <a:pt x="327" y="64"/>
                  <a:pt x="305" y="75"/>
                  <a:pt x="290" y="93"/>
                </a:cubicBezTo>
                <a:cubicBezTo>
                  <a:pt x="282" y="40"/>
                  <a:pt x="237" y="0"/>
                  <a:pt x="183" y="0"/>
                </a:cubicBezTo>
                <a:cubicBezTo>
                  <a:pt x="123" y="0"/>
                  <a:pt x="75" y="49"/>
                  <a:pt x="75" y="108"/>
                </a:cubicBezTo>
                <a:cubicBezTo>
                  <a:pt x="75" y="110"/>
                  <a:pt x="75" y="110"/>
                  <a:pt x="75" y="110"/>
                </a:cubicBezTo>
                <a:cubicBezTo>
                  <a:pt x="70" y="108"/>
                  <a:pt x="64" y="108"/>
                  <a:pt x="59" y="108"/>
                </a:cubicBezTo>
                <a:cubicBezTo>
                  <a:pt x="26" y="108"/>
                  <a:pt x="0" y="134"/>
                  <a:pt x="0" y="166"/>
                </a:cubicBezTo>
                <a:cubicBezTo>
                  <a:pt x="0" y="199"/>
                  <a:pt x="26" y="225"/>
                  <a:pt x="59" y="225"/>
                </a:cubicBezTo>
                <a:cubicBezTo>
                  <a:pt x="64" y="225"/>
                  <a:pt x="341" y="225"/>
                  <a:pt x="352" y="225"/>
                </a:cubicBezTo>
                <a:cubicBezTo>
                  <a:pt x="396" y="225"/>
                  <a:pt x="432" y="189"/>
                  <a:pt x="432" y="144"/>
                </a:cubicBezTo>
                <a:cubicBezTo>
                  <a:pt x="432" y="100"/>
                  <a:pt x="396" y="64"/>
                  <a:pt x="352" y="64"/>
                </a:cubicBezTo>
                <a:close/>
              </a:path>
            </a:pathLst>
          </a:custGeom>
          <a:solidFill>
            <a:schemeClr val="bg2">
              <a:alpha val="25000"/>
            </a:schemeClr>
          </a:solidFill>
          <a:ln w="12700" cap="flat" cmpd="sng" algn="ctr">
            <a:gradFill flip="none" rotWithShape="1">
              <a:gsLst>
                <a:gs pos="0">
                  <a:srgbClr val="002050"/>
                </a:gs>
                <a:gs pos="100000">
                  <a:srgbClr val="002050"/>
                </a:gs>
              </a:gsLst>
              <a:lin ang="16200000" scaled="1"/>
              <a:tileRect/>
            </a:gra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55" name="TextBox 54">
            <a:extLst>
              <a:ext uri="{FF2B5EF4-FFF2-40B4-BE49-F238E27FC236}">
                <a16:creationId xmlns:a16="http://schemas.microsoft.com/office/drawing/2014/main" id="{E591324E-74EE-4A82-9CF8-BECE86565520}"/>
              </a:ext>
            </a:extLst>
          </p:cNvPr>
          <p:cNvSpPr txBox="1"/>
          <p:nvPr/>
        </p:nvSpPr>
        <p:spPr>
          <a:xfrm>
            <a:off x="2926842" y="1817111"/>
            <a:ext cx="3474720" cy="461665"/>
          </a:xfrm>
          <a:prstGeom prst="rect">
            <a:avLst/>
          </a:prstGeom>
          <a:noFill/>
        </p:spPr>
        <p:txBody>
          <a:bodyPr wrap="square" lIns="0" rtlCol="0">
            <a:spAutoFit/>
          </a:bodyPr>
          <a:lstStyle/>
          <a:p>
            <a:pPr marL="114300" marR="0" lvl="0" indent="-114300" algn="l" defTabSz="91431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gradFill>
                  <a:gsLst>
                    <a:gs pos="0">
                      <a:srgbClr val="1A1A1A"/>
                    </a:gs>
                    <a:gs pos="100000">
                      <a:srgbClr val="1A1A1A"/>
                    </a:gs>
                  </a:gsLst>
                  <a:lin ang="5400000" scaled="1"/>
                </a:gradFill>
                <a:effectLst/>
                <a:uLnTx/>
                <a:uFillTx/>
                <a:latin typeface="Segoe UI"/>
                <a:ea typeface="+mn-ea"/>
                <a:cs typeface="+mn-cs"/>
              </a:rPr>
              <a:t>Available in Azure Regions</a:t>
            </a:r>
          </a:p>
          <a:p>
            <a:pPr marL="114300" marR="0" lvl="0" indent="-114300" algn="l" defTabSz="91431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gradFill>
                  <a:gsLst>
                    <a:gs pos="0">
                      <a:srgbClr val="1A1A1A"/>
                    </a:gs>
                    <a:gs pos="100000">
                      <a:srgbClr val="1A1A1A"/>
                    </a:gs>
                  </a:gsLst>
                  <a:lin ang="5400000" scaled="1"/>
                </a:gradFill>
                <a:effectLst/>
                <a:uLnTx/>
                <a:uFillTx/>
                <a:latin typeface="Segoe UI"/>
                <a:ea typeface="+mn-ea"/>
                <a:cs typeface="+mn-cs"/>
              </a:rPr>
              <a:t>Full functionality</a:t>
            </a:r>
          </a:p>
        </p:txBody>
      </p:sp>
      <p:sp>
        <p:nvSpPr>
          <p:cNvPr id="66" name="TextBox 65">
            <a:extLst>
              <a:ext uri="{FF2B5EF4-FFF2-40B4-BE49-F238E27FC236}">
                <a16:creationId xmlns:a16="http://schemas.microsoft.com/office/drawing/2014/main" id="{259AE1BC-DB4A-4933-896C-0F4D8A9A3FC3}"/>
              </a:ext>
            </a:extLst>
          </p:cNvPr>
          <p:cNvSpPr txBox="1"/>
          <p:nvPr/>
        </p:nvSpPr>
        <p:spPr>
          <a:xfrm>
            <a:off x="588263" y="1878666"/>
            <a:ext cx="2194560" cy="338554"/>
          </a:xfrm>
          <a:prstGeom prst="rect">
            <a:avLst/>
          </a:prstGeom>
          <a:noFill/>
        </p:spPr>
        <p:txBody>
          <a:bodyPr wrap="square" lIns="0" rtlCol="0">
            <a:spAutoFit/>
          </a:bodyPr>
          <a:lstStyle/>
          <a:p>
            <a:pPr marL="0" marR="0" lvl="0" indent="0" algn="l" defTabSz="914314"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0">
                      <a:srgbClr val="0078D4"/>
                    </a:gs>
                    <a:gs pos="100000">
                      <a:srgbClr val="0078D4"/>
                    </a:gs>
                  </a:gsLst>
                  <a:lin ang="16200000" scaled="1"/>
                </a:gradFill>
                <a:effectLst/>
                <a:uLnTx/>
                <a:uFillTx/>
                <a:latin typeface="Segoe UI Semibold"/>
                <a:ea typeface="+mn-ea"/>
                <a:cs typeface="+mn-cs"/>
              </a:rPr>
              <a:t>Azure</a:t>
            </a:r>
          </a:p>
        </p:txBody>
      </p:sp>
      <p:sp>
        <p:nvSpPr>
          <p:cNvPr id="57" name="TextBox 56">
            <a:extLst>
              <a:ext uri="{FF2B5EF4-FFF2-40B4-BE49-F238E27FC236}">
                <a16:creationId xmlns:a16="http://schemas.microsoft.com/office/drawing/2014/main" id="{FF3582BA-1B4B-478F-AB74-644AEC14860B}"/>
              </a:ext>
            </a:extLst>
          </p:cNvPr>
          <p:cNvSpPr txBox="1"/>
          <p:nvPr/>
        </p:nvSpPr>
        <p:spPr>
          <a:xfrm>
            <a:off x="2926842" y="3028373"/>
            <a:ext cx="3474720" cy="461665"/>
          </a:xfrm>
          <a:prstGeom prst="rect">
            <a:avLst/>
          </a:prstGeom>
          <a:noFill/>
        </p:spPr>
        <p:txBody>
          <a:bodyPr wrap="square" lIns="0" rtlCol="0">
            <a:spAutoFit/>
          </a:bodyPr>
          <a:lstStyle/>
          <a:p>
            <a:pPr marL="114300" marR="0" lvl="0" indent="-114300" algn="l" defTabSz="91431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1A1A1A"/>
                </a:solidFill>
                <a:effectLst/>
                <a:uLnTx/>
                <a:uFillTx/>
                <a:latin typeface="Segoe UI"/>
                <a:ea typeface="+mn-ea"/>
                <a:cs typeface="+mn-cs"/>
              </a:rPr>
              <a:t>Azure Services &amp; Management on-prem</a:t>
            </a:r>
          </a:p>
          <a:p>
            <a:pPr marL="114300" marR="0" lvl="0" indent="-114300" algn="l" defTabSz="91431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1A1A1A"/>
                </a:solidFill>
                <a:effectLst/>
                <a:uLnTx/>
                <a:uFillTx/>
                <a:latin typeface="Segoe UI"/>
                <a:ea typeface="+mn-ea"/>
                <a:cs typeface="+mn-cs"/>
              </a:rPr>
              <a:t>Managed by Azure or Locally</a:t>
            </a:r>
          </a:p>
        </p:txBody>
      </p:sp>
      <p:sp>
        <p:nvSpPr>
          <p:cNvPr id="68" name="TextBox 67">
            <a:extLst>
              <a:ext uri="{FF2B5EF4-FFF2-40B4-BE49-F238E27FC236}">
                <a16:creationId xmlns:a16="http://schemas.microsoft.com/office/drawing/2014/main" id="{B83EE1C0-EB62-41D9-8C03-24B14CFD8A78}"/>
              </a:ext>
            </a:extLst>
          </p:cNvPr>
          <p:cNvSpPr txBox="1"/>
          <p:nvPr/>
        </p:nvSpPr>
        <p:spPr>
          <a:xfrm>
            <a:off x="588263" y="3089928"/>
            <a:ext cx="2194560" cy="338554"/>
          </a:xfrm>
          <a:prstGeom prst="rect">
            <a:avLst/>
          </a:prstGeom>
          <a:noFill/>
        </p:spPr>
        <p:txBody>
          <a:bodyPr wrap="square" lIns="0" rtlCol="0">
            <a:spAutoFit/>
          </a:bodyPr>
          <a:lstStyle/>
          <a:p>
            <a:pPr marL="0" marR="0" lvl="0" indent="0" algn="l" defTabSz="914314"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72C6"/>
                </a:solidFill>
                <a:effectLst/>
                <a:uLnTx/>
                <a:uFillTx/>
                <a:latin typeface="Segoe UI Semibold"/>
                <a:ea typeface="+mn-ea"/>
                <a:cs typeface="+mn-cs"/>
              </a:rPr>
              <a:t>Azure Stack</a:t>
            </a:r>
          </a:p>
        </p:txBody>
      </p:sp>
      <p:sp>
        <p:nvSpPr>
          <p:cNvPr id="56" name="TextBox 55">
            <a:extLst>
              <a:ext uri="{FF2B5EF4-FFF2-40B4-BE49-F238E27FC236}">
                <a16:creationId xmlns:a16="http://schemas.microsoft.com/office/drawing/2014/main" id="{240466D7-38EA-4684-9764-F94736D50D5E}"/>
              </a:ext>
            </a:extLst>
          </p:cNvPr>
          <p:cNvSpPr txBox="1"/>
          <p:nvPr/>
        </p:nvSpPr>
        <p:spPr>
          <a:xfrm>
            <a:off x="2926842" y="3638152"/>
            <a:ext cx="3474720" cy="461665"/>
          </a:xfrm>
          <a:prstGeom prst="rect">
            <a:avLst/>
          </a:prstGeom>
          <a:noFill/>
        </p:spPr>
        <p:txBody>
          <a:bodyPr wrap="square" lIns="0" rtlCol="0">
            <a:spAutoFit/>
          </a:bodyPr>
          <a:lstStyle/>
          <a:p>
            <a:pPr marL="114300" marR="0" lvl="0" indent="-114300" algn="l" defTabSz="91431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gradFill>
                  <a:gsLst>
                    <a:gs pos="0">
                      <a:srgbClr val="1A1A1A"/>
                    </a:gs>
                    <a:gs pos="100000">
                      <a:srgbClr val="1A1A1A"/>
                    </a:gs>
                  </a:gsLst>
                  <a:lin ang="5400000" scaled="1"/>
                </a:gradFill>
                <a:effectLst/>
                <a:uLnTx/>
                <a:uFillTx/>
                <a:latin typeface="Segoe UI"/>
                <a:ea typeface="+mn-ea"/>
                <a:cs typeface="+mn-cs"/>
              </a:rPr>
              <a:t>Deploy and manage cloud services</a:t>
            </a:r>
          </a:p>
          <a:p>
            <a:pPr marL="114300" marR="0" lvl="0" indent="-114300" algn="l" defTabSz="91431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gradFill>
                  <a:gsLst>
                    <a:gs pos="0">
                      <a:srgbClr val="1A1A1A"/>
                    </a:gs>
                    <a:gs pos="100000">
                      <a:srgbClr val="1A1A1A"/>
                    </a:gs>
                  </a:gsLst>
                  <a:lin ang="5400000" scaled="1"/>
                </a:gradFill>
                <a:effectLst/>
                <a:uLnTx/>
                <a:uFillTx/>
                <a:latin typeface="Segoe UI"/>
                <a:ea typeface="+mn-ea"/>
                <a:cs typeface="+mn-cs"/>
              </a:rPr>
              <a:t>Managed by Azure or Azure Stack</a:t>
            </a:r>
          </a:p>
        </p:txBody>
      </p:sp>
      <p:sp>
        <p:nvSpPr>
          <p:cNvPr id="73" name="TextBox 72">
            <a:extLst>
              <a:ext uri="{FF2B5EF4-FFF2-40B4-BE49-F238E27FC236}">
                <a16:creationId xmlns:a16="http://schemas.microsoft.com/office/drawing/2014/main" id="{B5505E04-B769-4A82-B257-0EB9AB01847F}"/>
              </a:ext>
            </a:extLst>
          </p:cNvPr>
          <p:cNvSpPr txBox="1"/>
          <p:nvPr/>
        </p:nvSpPr>
        <p:spPr>
          <a:xfrm>
            <a:off x="588263" y="3699707"/>
            <a:ext cx="2194560" cy="338554"/>
          </a:xfrm>
          <a:prstGeom prst="rect">
            <a:avLst/>
          </a:prstGeom>
          <a:noFill/>
        </p:spPr>
        <p:txBody>
          <a:bodyPr wrap="square" lIns="0" rtlCol="0">
            <a:spAutoFit/>
          </a:bodyPr>
          <a:lstStyle/>
          <a:p>
            <a:pPr marL="0" marR="0" lvl="0" indent="0" algn="l" defTabSz="914314"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0">
                      <a:srgbClr val="0078D4"/>
                    </a:gs>
                    <a:gs pos="100000">
                      <a:srgbClr val="0078D4"/>
                    </a:gs>
                  </a:gsLst>
                  <a:lin ang="16200000" scaled="1"/>
                </a:gradFill>
                <a:effectLst/>
                <a:uLnTx/>
                <a:uFillTx/>
                <a:latin typeface="Segoe UI Semibold"/>
                <a:ea typeface="+mn-ea"/>
                <a:cs typeface="+mn-cs"/>
              </a:rPr>
              <a:t>Azure IoT Edge</a:t>
            </a:r>
          </a:p>
        </p:txBody>
      </p:sp>
      <p:sp>
        <p:nvSpPr>
          <p:cNvPr id="58" name="TextBox 57">
            <a:extLst>
              <a:ext uri="{FF2B5EF4-FFF2-40B4-BE49-F238E27FC236}">
                <a16:creationId xmlns:a16="http://schemas.microsoft.com/office/drawing/2014/main" id="{8C928D83-F6C2-4434-99A2-CBFDD4CF721C}"/>
              </a:ext>
            </a:extLst>
          </p:cNvPr>
          <p:cNvSpPr txBox="1"/>
          <p:nvPr/>
        </p:nvSpPr>
        <p:spPr>
          <a:xfrm>
            <a:off x="2926842" y="4266044"/>
            <a:ext cx="3474720" cy="276999"/>
          </a:xfrm>
          <a:prstGeom prst="rect">
            <a:avLst/>
          </a:prstGeom>
          <a:noFill/>
        </p:spPr>
        <p:txBody>
          <a:bodyPr wrap="square" lIns="0" rtlCol="0">
            <a:spAutoFit/>
          </a:bodyPr>
          <a:lstStyle/>
          <a:p>
            <a:pPr marL="114300" marR="0" lvl="0" indent="-114300" algn="l" defTabSz="91431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gradFill>
                  <a:gsLst>
                    <a:gs pos="0">
                      <a:srgbClr val="1A1A1A"/>
                    </a:gs>
                    <a:gs pos="100000">
                      <a:srgbClr val="1A1A1A"/>
                    </a:gs>
                  </a:gsLst>
                  <a:lin ang="5400000" scaled="1"/>
                </a:gradFill>
                <a:effectLst/>
                <a:uLnTx/>
                <a:uFillTx/>
                <a:latin typeface="Segoe UI"/>
                <a:ea typeface="+mn-ea"/>
                <a:cs typeface="+mn-cs"/>
              </a:rPr>
              <a:t>Azure IoT Edge runs on Windows and Linux</a:t>
            </a:r>
          </a:p>
        </p:txBody>
      </p:sp>
      <p:sp>
        <p:nvSpPr>
          <p:cNvPr id="74" name="TextBox 73">
            <a:extLst>
              <a:ext uri="{FF2B5EF4-FFF2-40B4-BE49-F238E27FC236}">
                <a16:creationId xmlns:a16="http://schemas.microsoft.com/office/drawing/2014/main" id="{D7043134-F390-4177-AD9F-0F79BBECB12D}"/>
              </a:ext>
            </a:extLst>
          </p:cNvPr>
          <p:cNvSpPr txBox="1"/>
          <p:nvPr/>
        </p:nvSpPr>
        <p:spPr>
          <a:xfrm>
            <a:off x="588263" y="4235266"/>
            <a:ext cx="2194560" cy="338554"/>
          </a:xfrm>
          <a:prstGeom prst="rect">
            <a:avLst/>
          </a:prstGeom>
          <a:noFill/>
        </p:spPr>
        <p:txBody>
          <a:bodyPr wrap="square" lIns="0" rtlCol="0">
            <a:spAutoFit/>
          </a:bodyPr>
          <a:lstStyle/>
          <a:p>
            <a:pPr marL="0" marR="0" lvl="0" indent="0" algn="l" defTabSz="914314"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0">
                      <a:srgbClr val="0078D4"/>
                    </a:gs>
                    <a:gs pos="100000">
                      <a:srgbClr val="0078D4"/>
                    </a:gs>
                  </a:gsLst>
                  <a:lin ang="16200000" scaled="1"/>
                </a:gradFill>
                <a:effectLst/>
                <a:uLnTx/>
                <a:uFillTx/>
                <a:latin typeface="Segoe UI Semibold"/>
                <a:ea typeface="+mn-ea"/>
                <a:cs typeface="+mn-cs"/>
              </a:rPr>
              <a:t>Windows IoT,  Linux</a:t>
            </a:r>
          </a:p>
        </p:txBody>
      </p:sp>
      <p:sp>
        <p:nvSpPr>
          <p:cNvPr id="59" name="TextBox 58">
            <a:extLst>
              <a:ext uri="{FF2B5EF4-FFF2-40B4-BE49-F238E27FC236}">
                <a16:creationId xmlns:a16="http://schemas.microsoft.com/office/drawing/2014/main" id="{5C667D27-53BB-4B90-9D8D-0AC0A944C33F}"/>
              </a:ext>
            </a:extLst>
          </p:cNvPr>
          <p:cNvSpPr txBox="1"/>
          <p:nvPr/>
        </p:nvSpPr>
        <p:spPr>
          <a:xfrm>
            <a:off x="2926842" y="5306383"/>
            <a:ext cx="3474720" cy="461665"/>
          </a:xfrm>
          <a:prstGeom prst="rect">
            <a:avLst/>
          </a:prstGeom>
          <a:noFill/>
        </p:spPr>
        <p:txBody>
          <a:bodyPr wrap="square" lIns="0" rtlCol="0">
            <a:spAutoFit/>
          </a:bodyPr>
          <a:lstStyle/>
          <a:p>
            <a:pPr marL="114300" marR="0" lvl="0" indent="-114300" algn="l" defTabSz="91431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gradFill>
                  <a:gsLst>
                    <a:gs pos="0">
                      <a:srgbClr val="1A1A1A"/>
                    </a:gs>
                    <a:gs pos="100000">
                      <a:srgbClr val="1A1A1A"/>
                    </a:gs>
                  </a:gsLst>
                  <a:lin ang="5400000" scaled="1"/>
                </a:gradFill>
                <a:effectLst/>
                <a:uLnTx/>
                <a:uFillTx/>
                <a:latin typeface="Segoe UI"/>
                <a:ea typeface="+mn-ea"/>
                <a:cs typeface="+mn-cs"/>
              </a:rPr>
              <a:t>Peerless security for MCU devices</a:t>
            </a:r>
          </a:p>
          <a:p>
            <a:pPr marL="114300" marR="0" lvl="0" indent="-114300" algn="l" defTabSz="91431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gradFill>
                  <a:gsLst>
                    <a:gs pos="0">
                      <a:srgbClr val="1A1A1A"/>
                    </a:gs>
                    <a:gs pos="100000">
                      <a:srgbClr val="1A1A1A"/>
                    </a:gs>
                  </a:gsLst>
                  <a:lin ang="5400000" scaled="1"/>
                </a:gradFill>
                <a:effectLst/>
                <a:uLnTx/>
                <a:uFillTx/>
                <a:latin typeface="Segoe UI"/>
                <a:ea typeface="+mn-ea"/>
                <a:cs typeface="+mn-cs"/>
              </a:rPr>
              <a:t>Connect directly to Azure or via Azure IoT Edge</a:t>
            </a:r>
          </a:p>
        </p:txBody>
      </p:sp>
      <p:sp>
        <p:nvSpPr>
          <p:cNvPr id="75" name="TextBox 74">
            <a:extLst>
              <a:ext uri="{FF2B5EF4-FFF2-40B4-BE49-F238E27FC236}">
                <a16:creationId xmlns:a16="http://schemas.microsoft.com/office/drawing/2014/main" id="{7A1A4BF3-CBDE-4DD0-A61E-66181CD8ADA2}"/>
              </a:ext>
            </a:extLst>
          </p:cNvPr>
          <p:cNvSpPr txBox="1"/>
          <p:nvPr/>
        </p:nvSpPr>
        <p:spPr>
          <a:xfrm>
            <a:off x="588263" y="5367938"/>
            <a:ext cx="2194560" cy="338554"/>
          </a:xfrm>
          <a:prstGeom prst="rect">
            <a:avLst/>
          </a:prstGeom>
          <a:noFill/>
        </p:spPr>
        <p:txBody>
          <a:bodyPr wrap="square" lIns="0" rtlCol="0">
            <a:spAutoFit/>
          </a:bodyPr>
          <a:lstStyle/>
          <a:p>
            <a:pPr marL="0" marR="0" lvl="0" indent="0" algn="l" defTabSz="914314"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0">
                      <a:srgbClr val="0078D4"/>
                    </a:gs>
                    <a:gs pos="100000">
                      <a:srgbClr val="0078D4"/>
                    </a:gs>
                  </a:gsLst>
                  <a:lin ang="16200000" scaled="1"/>
                </a:gradFill>
                <a:effectLst/>
                <a:uLnTx/>
                <a:uFillTx/>
                <a:latin typeface="Segoe UI Semibold"/>
                <a:ea typeface="+mn-ea"/>
                <a:cs typeface="+mn-cs"/>
              </a:rPr>
              <a:t>Azure Sphere</a:t>
            </a:r>
          </a:p>
        </p:txBody>
      </p:sp>
      <p:sp>
        <p:nvSpPr>
          <p:cNvPr id="60" name="TextBox 59">
            <a:extLst>
              <a:ext uri="{FF2B5EF4-FFF2-40B4-BE49-F238E27FC236}">
                <a16:creationId xmlns:a16="http://schemas.microsoft.com/office/drawing/2014/main" id="{BFDFD8F7-41F5-4B70-9534-3C386C292352}"/>
              </a:ext>
            </a:extLst>
          </p:cNvPr>
          <p:cNvSpPr txBox="1"/>
          <p:nvPr/>
        </p:nvSpPr>
        <p:spPr>
          <a:xfrm>
            <a:off x="2926842" y="5934275"/>
            <a:ext cx="3474720" cy="276999"/>
          </a:xfrm>
          <a:prstGeom prst="rect">
            <a:avLst/>
          </a:prstGeom>
          <a:noFill/>
        </p:spPr>
        <p:txBody>
          <a:bodyPr wrap="square" lIns="0" rtlCol="0">
            <a:spAutoFit/>
          </a:bodyPr>
          <a:lstStyle/>
          <a:p>
            <a:pPr marL="114300" marR="0" lvl="0" indent="-114300" algn="l" defTabSz="91431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gradFill>
                  <a:gsLst>
                    <a:gs pos="0">
                      <a:srgbClr val="1A1A1A"/>
                    </a:gs>
                    <a:gs pos="100000">
                      <a:srgbClr val="1A1A1A"/>
                    </a:gs>
                  </a:gsLst>
                  <a:lin ang="5400000" scaled="1"/>
                </a:gradFill>
                <a:effectLst/>
                <a:uLnTx/>
                <a:uFillTx/>
                <a:latin typeface="Segoe UI"/>
                <a:ea typeface="+mn-ea"/>
                <a:cs typeface="+mn-cs"/>
              </a:rPr>
              <a:t>Linux Kernel that modernizes MCU devices</a:t>
            </a:r>
          </a:p>
        </p:txBody>
      </p:sp>
      <p:sp>
        <p:nvSpPr>
          <p:cNvPr id="76" name="TextBox 75">
            <a:extLst>
              <a:ext uri="{FF2B5EF4-FFF2-40B4-BE49-F238E27FC236}">
                <a16:creationId xmlns:a16="http://schemas.microsoft.com/office/drawing/2014/main" id="{0E5A6D24-4193-4136-A3C9-FACCC71A8D18}"/>
              </a:ext>
            </a:extLst>
          </p:cNvPr>
          <p:cNvSpPr txBox="1"/>
          <p:nvPr/>
        </p:nvSpPr>
        <p:spPr>
          <a:xfrm>
            <a:off x="588263" y="5903497"/>
            <a:ext cx="2194560" cy="338554"/>
          </a:xfrm>
          <a:prstGeom prst="rect">
            <a:avLst/>
          </a:prstGeom>
          <a:noFill/>
        </p:spPr>
        <p:txBody>
          <a:bodyPr wrap="square" lIns="0" rtlCol="0">
            <a:spAutoFit/>
          </a:bodyPr>
          <a:lstStyle/>
          <a:p>
            <a:pPr marL="0" marR="0" lvl="0" indent="0" algn="l" defTabSz="914314"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0">
                      <a:srgbClr val="0078D4"/>
                    </a:gs>
                    <a:gs pos="100000">
                      <a:srgbClr val="0078D4"/>
                    </a:gs>
                  </a:gsLst>
                  <a:lin ang="16200000" scaled="1"/>
                </a:gradFill>
                <a:effectLst/>
                <a:uLnTx/>
                <a:uFillTx/>
                <a:latin typeface="Segoe UI Semibold"/>
                <a:ea typeface="+mn-ea"/>
                <a:cs typeface="+mn-cs"/>
              </a:rPr>
              <a:t>Azure Sphere OS</a:t>
            </a:r>
          </a:p>
        </p:txBody>
      </p:sp>
      <p:sp>
        <p:nvSpPr>
          <p:cNvPr id="65" name="TextBox 64">
            <a:extLst>
              <a:ext uri="{FF2B5EF4-FFF2-40B4-BE49-F238E27FC236}">
                <a16:creationId xmlns:a16="http://schemas.microsoft.com/office/drawing/2014/main" id="{4A768885-58BC-439F-B18D-0DB22E810769}"/>
              </a:ext>
            </a:extLst>
          </p:cNvPr>
          <p:cNvSpPr txBox="1"/>
          <p:nvPr/>
        </p:nvSpPr>
        <p:spPr>
          <a:xfrm>
            <a:off x="2926842" y="4709269"/>
            <a:ext cx="3474720" cy="461665"/>
          </a:xfrm>
          <a:prstGeom prst="rect">
            <a:avLst/>
          </a:prstGeom>
          <a:noFill/>
        </p:spPr>
        <p:txBody>
          <a:bodyPr wrap="square" lIns="0" rtlCol="0">
            <a:spAutoFit/>
          </a:bodyPr>
          <a:lstStyle/>
          <a:p>
            <a:pPr marL="114300" marR="0" lvl="0" indent="-114300" algn="l" defTabSz="91431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gradFill>
                  <a:gsLst>
                    <a:gs pos="0">
                      <a:srgbClr val="1A1A1A"/>
                    </a:gs>
                    <a:gs pos="100000">
                      <a:srgbClr val="1A1A1A"/>
                    </a:gs>
                  </a:gsLst>
                  <a:lin ang="5400000" scaled="1"/>
                </a:gradFill>
                <a:effectLst/>
                <a:uLnTx/>
                <a:uFillTx/>
                <a:latin typeface="Segoe UI"/>
                <a:ea typeface="+mn-ea"/>
                <a:cs typeface="+mn-cs"/>
              </a:rPr>
              <a:t>Multi-device, multi-language, multi-OS</a:t>
            </a:r>
          </a:p>
          <a:p>
            <a:pPr marL="114300" marR="0" lvl="0" indent="-114300" algn="l" defTabSz="91431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gradFill>
                  <a:gsLst>
                    <a:gs pos="0">
                      <a:srgbClr val="1A1A1A"/>
                    </a:gs>
                    <a:gs pos="100000">
                      <a:srgbClr val="1A1A1A"/>
                    </a:gs>
                  </a:gsLst>
                  <a:lin ang="5400000" scaled="1"/>
                </a:gradFill>
                <a:effectLst/>
                <a:uLnTx/>
                <a:uFillTx/>
                <a:latin typeface="Segoe UI"/>
                <a:ea typeface="+mn-ea"/>
                <a:cs typeface="+mn-cs"/>
              </a:rPr>
              <a:t>iOS, Android, Windows, Linux</a:t>
            </a:r>
          </a:p>
        </p:txBody>
      </p:sp>
      <p:sp>
        <p:nvSpPr>
          <p:cNvPr id="77" name="TextBox 76">
            <a:extLst>
              <a:ext uri="{FF2B5EF4-FFF2-40B4-BE49-F238E27FC236}">
                <a16:creationId xmlns:a16="http://schemas.microsoft.com/office/drawing/2014/main" id="{C0E09750-B7BF-44FD-A489-6AEFE2BD8F6C}"/>
              </a:ext>
            </a:extLst>
          </p:cNvPr>
          <p:cNvSpPr txBox="1"/>
          <p:nvPr/>
        </p:nvSpPr>
        <p:spPr>
          <a:xfrm>
            <a:off x="588263" y="4770824"/>
            <a:ext cx="2194560" cy="338554"/>
          </a:xfrm>
          <a:prstGeom prst="rect">
            <a:avLst/>
          </a:prstGeom>
          <a:noFill/>
        </p:spPr>
        <p:txBody>
          <a:bodyPr wrap="square" lIns="0" rtlCol="0">
            <a:spAutoFit/>
          </a:bodyPr>
          <a:lstStyle/>
          <a:p>
            <a:pPr marL="0" marR="0" lvl="0" indent="0" algn="l" defTabSz="914314"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0">
                      <a:srgbClr val="0078D4"/>
                    </a:gs>
                    <a:gs pos="100000">
                      <a:srgbClr val="0078D4"/>
                    </a:gs>
                  </a:gsLst>
                  <a:lin ang="16200000" scaled="1"/>
                </a:gradFill>
                <a:effectLst/>
                <a:uLnTx/>
                <a:uFillTx/>
                <a:latin typeface="Segoe UI Semibold"/>
                <a:ea typeface="+mn-ea"/>
                <a:cs typeface="+mn-cs"/>
              </a:rPr>
              <a:t>Azure IoT Device SDK</a:t>
            </a:r>
          </a:p>
        </p:txBody>
      </p:sp>
      <p:sp>
        <p:nvSpPr>
          <p:cNvPr id="34" name="Rectangle 33">
            <a:extLst>
              <a:ext uri="{FF2B5EF4-FFF2-40B4-BE49-F238E27FC236}">
                <a16:creationId xmlns:a16="http://schemas.microsoft.com/office/drawing/2014/main" id="{42AF53F7-68CE-40D0-A25F-99F3BAF979D6}"/>
              </a:ext>
            </a:extLst>
          </p:cNvPr>
          <p:cNvSpPr/>
          <p:nvPr/>
        </p:nvSpPr>
        <p:spPr>
          <a:xfrm>
            <a:off x="7941666" y="1735767"/>
            <a:ext cx="2263760" cy="738664"/>
          </a:xfrm>
          <a:prstGeom prst="rect">
            <a:avLst/>
          </a:prstGeom>
        </p:spPr>
        <p:txBody>
          <a:bodyPr wrap="none">
            <a:sp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a:ln>
                  <a:noFill/>
                </a:ln>
                <a:gradFill>
                  <a:gsLst>
                    <a:gs pos="0">
                      <a:srgbClr val="1A1A1A"/>
                    </a:gs>
                    <a:gs pos="100000">
                      <a:srgbClr val="1A1A1A"/>
                    </a:gs>
                  </a:gsLst>
                  <a:lin ang="16200000" scaled="1"/>
                </a:gradFill>
                <a:effectLst/>
                <a:uLnTx/>
                <a:uFillTx/>
                <a:latin typeface="Segoe UI"/>
                <a:ea typeface="+mn-ea"/>
                <a:cs typeface="+mn-cs"/>
              </a:rPr>
              <a:t>Azure</a:t>
            </a:r>
          </a:p>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gradFill>
                  <a:gsLst>
                    <a:gs pos="0">
                      <a:srgbClr val="1A1A1A"/>
                    </a:gs>
                    <a:gs pos="100000">
                      <a:srgbClr val="1A1A1A"/>
                    </a:gs>
                  </a:gsLst>
                  <a:lin ang="16200000" scaled="1"/>
                </a:gradFill>
                <a:effectLst/>
                <a:uLnTx/>
                <a:uFillTx/>
                <a:latin typeface="Segoe UI"/>
                <a:ea typeface="+mn-ea"/>
                <a:cs typeface="+mn-cs"/>
              </a:rPr>
              <a:t>Azure IoT Central</a:t>
            </a:r>
          </a:p>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gradFill>
                  <a:gsLst>
                    <a:gs pos="0">
                      <a:srgbClr val="1A1A1A"/>
                    </a:gs>
                    <a:gs pos="100000">
                      <a:srgbClr val="1A1A1A"/>
                    </a:gs>
                  </a:gsLst>
                  <a:lin ang="16200000" scaled="1"/>
                </a:gradFill>
                <a:effectLst/>
                <a:uLnTx/>
                <a:uFillTx/>
                <a:latin typeface="Segoe UI"/>
                <a:ea typeface="+mn-ea"/>
                <a:cs typeface="+mn-cs"/>
              </a:rPr>
              <a:t>Azure IoT solution accelerators</a:t>
            </a:r>
          </a:p>
        </p:txBody>
      </p:sp>
      <p:sp>
        <p:nvSpPr>
          <p:cNvPr id="78" name="Oval 77">
            <a:extLst>
              <a:ext uri="{FF2B5EF4-FFF2-40B4-BE49-F238E27FC236}">
                <a16:creationId xmlns:a16="http://schemas.microsoft.com/office/drawing/2014/main" id="{F4D8B203-D82D-4D1B-86D8-0F9D792768CD}"/>
              </a:ext>
            </a:extLst>
          </p:cNvPr>
          <p:cNvSpPr/>
          <p:nvPr/>
        </p:nvSpPr>
        <p:spPr bwMode="auto">
          <a:xfrm>
            <a:off x="7936097" y="2886075"/>
            <a:ext cx="746260" cy="746260"/>
          </a:xfrm>
          <a:prstGeom prst="ellipse">
            <a:avLst/>
          </a:prstGeom>
          <a:solidFill>
            <a:srgbClr val="0072C6"/>
          </a:solidFill>
          <a:ln w="10795" cap="flat" cmpd="sng" algn="ctr">
            <a:noFill/>
            <a:prstDash val="solid"/>
          </a:ln>
          <a:effectLst>
            <a:outerShdw blurRad="190500" dist="38100" dir="2700000" algn="tl" rotWithShape="0">
              <a:prstClr val="black">
                <a:alpha val="25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78D4"/>
              </a:solidFill>
              <a:effectLst/>
              <a:uLnTx/>
              <a:uFillTx/>
              <a:latin typeface="Segoe UI Semilight"/>
              <a:ea typeface="+mn-ea"/>
              <a:cs typeface="+mn-cs"/>
            </a:endParaRPr>
          </a:p>
        </p:txBody>
      </p:sp>
      <p:sp>
        <p:nvSpPr>
          <p:cNvPr id="80" name="Oval 79">
            <a:extLst>
              <a:ext uri="{FF2B5EF4-FFF2-40B4-BE49-F238E27FC236}">
                <a16:creationId xmlns:a16="http://schemas.microsoft.com/office/drawing/2014/main" id="{F10E455F-507F-4CCE-8B86-E3AC725CFB62}"/>
              </a:ext>
            </a:extLst>
          </p:cNvPr>
          <p:cNvSpPr/>
          <p:nvPr/>
        </p:nvSpPr>
        <p:spPr bwMode="auto">
          <a:xfrm>
            <a:off x="9580232" y="4506289"/>
            <a:ext cx="746260" cy="746260"/>
          </a:xfrm>
          <a:prstGeom prst="ellipse">
            <a:avLst/>
          </a:prstGeom>
          <a:solidFill>
            <a:schemeClr val="accent1"/>
          </a:solidFill>
          <a:ln w="10795" cap="flat" cmpd="sng" algn="ctr">
            <a:noFill/>
            <a:prstDash val="solid"/>
          </a:ln>
          <a:effectLst>
            <a:outerShdw blurRad="190500" dist="38100" dir="2700000" algn="tl" rotWithShape="0">
              <a:prstClr val="black">
                <a:alpha val="25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78D4"/>
              </a:solidFill>
              <a:effectLst/>
              <a:uLnTx/>
              <a:uFillTx/>
              <a:latin typeface="Segoe UI Semilight"/>
              <a:ea typeface="+mn-ea"/>
              <a:cs typeface="+mn-cs"/>
            </a:endParaRPr>
          </a:p>
        </p:txBody>
      </p:sp>
      <p:sp>
        <p:nvSpPr>
          <p:cNvPr id="81" name="Rectangle: Rounded Corners 80">
            <a:extLst>
              <a:ext uri="{FF2B5EF4-FFF2-40B4-BE49-F238E27FC236}">
                <a16:creationId xmlns:a16="http://schemas.microsoft.com/office/drawing/2014/main" id="{1BEF201E-B1A1-470E-8DFB-5429BC6B2558}"/>
              </a:ext>
            </a:extLst>
          </p:cNvPr>
          <p:cNvSpPr/>
          <p:nvPr/>
        </p:nvSpPr>
        <p:spPr bwMode="auto">
          <a:xfrm>
            <a:off x="7475055" y="5434839"/>
            <a:ext cx="2849230" cy="746260"/>
          </a:xfrm>
          <a:prstGeom prst="roundRect">
            <a:avLst>
              <a:gd name="adj" fmla="val 50000"/>
            </a:avLst>
          </a:prstGeom>
          <a:solidFill>
            <a:schemeClr val="accent1"/>
          </a:solidFill>
          <a:ln w="10795" cap="flat" cmpd="sng" algn="ctr">
            <a:noFill/>
            <a:prstDash val="solid"/>
          </a:ln>
          <a:effectLst>
            <a:outerShdw blurRad="190500" dist="38100" dir="2700000" algn="tl" rotWithShape="0">
              <a:prstClr val="black">
                <a:alpha val="25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78D4"/>
              </a:solidFill>
              <a:effectLst/>
              <a:uLnTx/>
              <a:uFillTx/>
              <a:latin typeface="Segoe UI Semilight"/>
              <a:ea typeface="+mn-ea"/>
              <a:cs typeface="+mn-cs"/>
            </a:endParaRPr>
          </a:p>
        </p:txBody>
      </p:sp>
      <p:cxnSp>
        <p:nvCxnSpPr>
          <p:cNvPr id="38" name="Straight Arrow Connector 37">
            <a:extLst>
              <a:ext uri="{FF2B5EF4-FFF2-40B4-BE49-F238E27FC236}">
                <a16:creationId xmlns:a16="http://schemas.microsoft.com/office/drawing/2014/main" id="{442766A6-FC8B-4E21-8430-91AB84072FEC}"/>
              </a:ext>
            </a:extLst>
          </p:cNvPr>
          <p:cNvCxnSpPr>
            <a:stCxn id="78" idx="0"/>
          </p:cNvCxnSpPr>
          <p:nvPr/>
        </p:nvCxnSpPr>
        <p:spPr>
          <a:xfrm flipH="1" flipV="1">
            <a:off x="8305801" y="2672725"/>
            <a:ext cx="3426" cy="213350"/>
          </a:xfrm>
          <a:prstGeom prst="straightConnector1">
            <a:avLst/>
          </a:prstGeom>
          <a:ln>
            <a:solidFill>
              <a:schemeClr val="tx1"/>
            </a:solidFill>
            <a:headEnd type="arrow" w="lg" len="med"/>
            <a:tailEnd type="non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E8FD57E1-1B21-4771-B6F3-6D3138D52BA8}"/>
              </a:ext>
            </a:extLst>
          </p:cNvPr>
          <p:cNvCxnSpPr>
            <a:cxnSpLocks/>
          </p:cNvCxnSpPr>
          <p:nvPr/>
        </p:nvCxnSpPr>
        <p:spPr>
          <a:xfrm flipV="1">
            <a:off x="9388620" y="2672725"/>
            <a:ext cx="0" cy="1072979"/>
          </a:xfrm>
          <a:prstGeom prst="straightConnector1">
            <a:avLst/>
          </a:prstGeom>
          <a:ln>
            <a:solidFill>
              <a:schemeClr val="tx1"/>
            </a:solidFill>
            <a:headEnd type="arrow" w="lg" len="med"/>
            <a:tailEnd type="non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34407B8D-B340-42A9-ACD2-FE56105876FF}"/>
              </a:ext>
            </a:extLst>
          </p:cNvPr>
          <p:cNvCxnSpPr>
            <a:cxnSpLocks/>
          </p:cNvCxnSpPr>
          <p:nvPr/>
        </p:nvCxnSpPr>
        <p:spPr>
          <a:xfrm flipV="1">
            <a:off x="8899670" y="2672726"/>
            <a:ext cx="0" cy="2762113"/>
          </a:xfrm>
          <a:prstGeom prst="straightConnector1">
            <a:avLst/>
          </a:prstGeom>
          <a:ln>
            <a:solidFill>
              <a:schemeClr val="tx1"/>
            </a:solidFill>
            <a:headEnd type="arrow" w="lg" len="med"/>
            <a:tailEnd type="none"/>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60DF801B-6B70-4EF8-8B8F-E62A3AE0C6D3}"/>
              </a:ext>
            </a:extLst>
          </p:cNvPr>
          <p:cNvCxnSpPr>
            <a:cxnSpLocks/>
            <a:stCxn id="80" idx="0"/>
          </p:cNvCxnSpPr>
          <p:nvPr/>
        </p:nvCxnSpPr>
        <p:spPr>
          <a:xfrm flipV="1">
            <a:off x="9953362" y="2672727"/>
            <a:ext cx="0" cy="1833562"/>
          </a:xfrm>
          <a:prstGeom prst="straightConnector1">
            <a:avLst/>
          </a:prstGeom>
          <a:ln>
            <a:solidFill>
              <a:schemeClr val="tx1"/>
            </a:solidFill>
            <a:headEnd type="arrow" w="lg" len="med"/>
            <a:tailEnd type="none"/>
          </a:ln>
        </p:spPr>
        <p:style>
          <a:lnRef idx="1">
            <a:schemeClr val="accent1"/>
          </a:lnRef>
          <a:fillRef idx="0">
            <a:schemeClr val="accent1"/>
          </a:fillRef>
          <a:effectRef idx="0">
            <a:schemeClr val="accent1"/>
          </a:effectRef>
          <a:fontRef idx="minor">
            <a:schemeClr val="tx1"/>
          </a:fontRef>
        </p:style>
      </p:cxnSp>
      <p:sp>
        <p:nvSpPr>
          <p:cNvPr id="85" name="TextBox 84">
            <a:extLst>
              <a:ext uri="{FF2B5EF4-FFF2-40B4-BE49-F238E27FC236}">
                <a16:creationId xmlns:a16="http://schemas.microsoft.com/office/drawing/2014/main" id="{AD93E3B4-9C0F-4E3D-86A2-DA1F49E45B06}"/>
              </a:ext>
            </a:extLst>
          </p:cNvPr>
          <p:cNvSpPr txBox="1"/>
          <p:nvPr/>
        </p:nvSpPr>
        <p:spPr>
          <a:xfrm>
            <a:off x="10664012" y="3120706"/>
            <a:ext cx="1103709" cy="276999"/>
          </a:xfrm>
          <a:prstGeom prst="rect">
            <a:avLst/>
          </a:prstGeom>
          <a:noFill/>
        </p:spPr>
        <p:txBody>
          <a:bodyPr wrap="square" rtlCol="0">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A1A1A"/>
                </a:solidFill>
                <a:effectLst/>
                <a:uLnTx/>
                <a:uFillTx/>
                <a:latin typeface="Segoe UI"/>
                <a:ea typeface="+mn-ea"/>
                <a:cs typeface="+mn-cs"/>
              </a:rPr>
              <a:t>Azure Stack</a:t>
            </a:r>
          </a:p>
        </p:txBody>
      </p:sp>
      <p:sp>
        <p:nvSpPr>
          <p:cNvPr id="86" name="TextBox 85">
            <a:extLst>
              <a:ext uri="{FF2B5EF4-FFF2-40B4-BE49-F238E27FC236}">
                <a16:creationId xmlns:a16="http://schemas.microsoft.com/office/drawing/2014/main" id="{3D080140-2085-4A3A-B2DF-597A5D7DC077}"/>
              </a:ext>
            </a:extLst>
          </p:cNvPr>
          <p:cNvSpPr txBox="1"/>
          <p:nvPr/>
        </p:nvSpPr>
        <p:spPr>
          <a:xfrm>
            <a:off x="10574633" y="3980335"/>
            <a:ext cx="1282467" cy="276999"/>
          </a:xfrm>
          <a:prstGeom prst="rect">
            <a:avLst/>
          </a:prstGeom>
          <a:noFill/>
        </p:spPr>
        <p:txBody>
          <a:bodyPr wrap="square" rtlCol="0">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0">
                      <a:srgbClr val="1A1A1A"/>
                    </a:gs>
                    <a:gs pos="100000">
                      <a:srgbClr val="1A1A1A"/>
                    </a:gs>
                  </a:gsLst>
                  <a:lin ang="16200000" scaled="1"/>
                </a:gradFill>
                <a:effectLst/>
                <a:uLnTx/>
                <a:uFillTx/>
                <a:latin typeface="Segoe UI"/>
                <a:ea typeface="+mn-ea"/>
                <a:cs typeface="+mn-cs"/>
              </a:rPr>
              <a:t>IoT Edge</a:t>
            </a:r>
          </a:p>
        </p:txBody>
      </p:sp>
      <p:sp>
        <p:nvSpPr>
          <p:cNvPr id="87" name="TextBox 86">
            <a:extLst>
              <a:ext uri="{FF2B5EF4-FFF2-40B4-BE49-F238E27FC236}">
                <a16:creationId xmlns:a16="http://schemas.microsoft.com/office/drawing/2014/main" id="{14FBBDB8-BA03-43DC-B6A1-C4F3ECFDEE6F}"/>
              </a:ext>
            </a:extLst>
          </p:cNvPr>
          <p:cNvSpPr txBox="1"/>
          <p:nvPr/>
        </p:nvSpPr>
        <p:spPr>
          <a:xfrm>
            <a:off x="10664012" y="4740920"/>
            <a:ext cx="1103709" cy="276999"/>
          </a:xfrm>
          <a:prstGeom prst="rect">
            <a:avLst/>
          </a:prstGeom>
          <a:noFill/>
        </p:spPr>
        <p:txBody>
          <a:bodyPr wrap="square" rtlCol="0">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0">
                      <a:srgbClr val="1A1A1A"/>
                    </a:gs>
                    <a:gs pos="100000">
                      <a:srgbClr val="1A1A1A"/>
                    </a:gs>
                  </a:gsLst>
                  <a:lin ang="16200000" scaled="1"/>
                </a:gradFill>
                <a:effectLst/>
                <a:uLnTx/>
                <a:uFillTx/>
                <a:latin typeface="Segoe UI"/>
                <a:ea typeface="+mn-ea"/>
                <a:cs typeface="+mn-cs"/>
              </a:rPr>
              <a:t>IoT</a:t>
            </a:r>
          </a:p>
        </p:txBody>
      </p:sp>
      <p:sp>
        <p:nvSpPr>
          <p:cNvPr id="88" name="TextBox 87">
            <a:extLst>
              <a:ext uri="{FF2B5EF4-FFF2-40B4-BE49-F238E27FC236}">
                <a16:creationId xmlns:a16="http://schemas.microsoft.com/office/drawing/2014/main" id="{27F8EAFC-F212-46C1-B35E-8032F335E34A}"/>
              </a:ext>
            </a:extLst>
          </p:cNvPr>
          <p:cNvSpPr txBox="1"/>
          <p:nvPr/>
        </p:nvSpPr>
        <p:spPr>
          <a:xfrm>
            <a:off x="10664012" y="5669470"/>
            <a:ext cx="1103709" cy="276999"/>
          </a:xfrm>
          <a:prstGeom prst="rect">
            <a:avLst/>
          </a:prstGeom>
          <a:noFill/>
        </p:spPr>
        <p:txBody>
          <a:bodyPr wrap="square" rtlCol="0">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0">
                      <a:srgbClr val="1A1A1A"/>
                    </a:gs>
                    <a:gs pos="100000">
                      <a:srgbClr val="1A1A1A"/>
                    </a:gs>
                  </a:gsLst>
                  <a:lin ang="16200000" scaled="1"/>
                </a:gradFill>
                <a:effectLst/>
                <a:uLnTx/>
                <a:uFillTx/>
                <a:latin typeface="Segoe UI"/>
                <a:ea typeface="+mn-ea"/>
                <a:cs typeface="+mn-cs"/>
              </a:rPr>
              <a:t>IoT</a:t>
            </a:r>
          </a:p>
        </p:txBody>
      </p:sp>
      <p:sp>
        <p:nvSpPr>
          <p:cNvPr id="89" name="Frame 5">
            <a:extLst>
              <a:ext uri="{FF2B5EF4-FFF2-40B4-BE49-F238E27FC236}">
                <a16:creationId xmlns:a16="http://schemas.microsoft.com/office/drawing/2014/main" id="{1818CAB9-857C-48CF-9E95-1CA274499C08}"/>
              </a:ext>
            </a:extLst>
          </p:cNvPr>
          <p:cNvSpPr>
            <a:spLocks noChangeAspect="1"/>
          </p:cNvSpPr>
          <p:nvPr/>
        </p:nvSpPr>
        <p:spPr bwMode="auto">
          <a:xfrm>
            <a:off x="9758458" y="4684567"/>
            <a:ext cx="389809" cy="389705"/>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6350" cap="flat" cmpd="sng" algn="ctr">
            <a:noFill/>
            <a:prstDash val="solid"/>
            <a:miter lim="800000"/>
            <a:headEnd type="none" w="med" len="med"/>
            <a:tailEnd type="none" w="med" len="med"/>
          </a:ln>
          <a:effectLst/>
        </p:spPr>
        <p:txBody>
          <a:bodyPr rot="0" spcFirstLastPara="0" vertOverflow="overflow" horzOverflow="overflow" vert="horz" wrap="square" lIns="93221" tIns="46610" rIns="46610" bIns="93221" numCol="1" spcCol="0" rtlCol="0" fromWordArt="0" anchor="b" anchorCtr="0" forceAA="0" compatLnSpc="1">
            <a:prstTxWarp prst="textNoShape">
              <a:avLst/>
            </a:prstTxWarp>
            <a:noAutofit/>
          </a:bodyPr>
          <a:lstStyle/>
          <a:p>
            <a:pPr marL="0" marR="0" lvl="0" indent="0" algn="ctr" defTabSz="931753" rtl="0" eaLnBrk="1" fontAlgn="base" latinLnBrk="0" hangingPunct="1">
              <a:lnSpc>
                <a:spcPct val="100000"/>
              </a:lnSpc>
              <a:spcBef>
                <a:spcPct val="0"/>
              </a:spcBef>
              <a:spcAft>
                <a:spcPct val="0"/>
              </a:spcAft>
              <a:buClrTx/>
              <a:buSzTx/>
              <a:buFontTx/>
              <a:buNone/>
              <a:tabLst/>
              <a:defRPr/>
            </a:pPr>
            <a:endParaRPr kumimoji="0" lang="en-US" sz="1873" b="0" i="0" u="none" strike="noStrike" kern="0" cap="none" spc="-51" normalizeH="0" baseline="0" noProof="0">
              <a:ln>
                <a:noFill/>
              </a:ln>
              <a:solidFill>
                <a:prstClr val="black"/>
              </a:solidFill>
              <a:effectLst/>
              <a:uLnTx/>
              <a:uFillTx/>
              <a:latin typeface="Segoe UI Light"/>
              <a:ea typeface="Segoe UI" pitchFamily="34" charset="0"/>
              <a:cs typeface="Segoe UI" pitchFamily="34" charset="0"/>
            </a:endParaRPr>
          </a:p>
        </p:txBody>
      </p:sp>
      <p:sp>
        <p:nvSpPr>
          <p:cNvPr id="91" name="Frame 5">
            <a:extLst>
              <a:ext uri="{FF2B5EF4-FFF2-40B4-BE49-F238E27FC236}">
                <a16:creationId xmlns:a16="http://schemas.microsoft.com/office/drawing/2014/main" id="{A4B14449-CDF3-4C59-AA45-69E2EA619A29}"/>
              </a:ext>
            </a:extLst>
          </p:cNvPr>
          <p:cNvSpPr>
            <a:spLocks noChangeAspect="1"/>
          </p:cNvSpPr>
          <p:nvPr/>
        </p:nvSpPr>
        <p:spPr bwMode="auto">
          <a:xfrm>
            <a:off x="9758457" y="5613117"/>
            <a:ext cx="389809" cy="389705"/>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6350" cap="flat" cmpd="sng" algn="ctr">
            <a:noFill/>
            <a:prstDash val="solid"/>
            <a:miter lim="800000"/>
            <a:headEnd type="none" w="med" len="med"/>
            <a:tailEnd type="none" w="med" len="med"/>
          </a:ln>
          <a:effectLst/>
        </p:spPr>
        <p:txBody>
          <a:bodyPr rot="0" spcFirstLastPara="0" vertOverflow="overflow" horzOverflow="overflow" vert="horz" wrap="square" lIns="93221" tIns="46610" rIns="46610" bIns="93221" numCol="1" spcCol="0" rtlCol="0" fromWordArt="0" anchor="b" anchorCtr="0" forceAA="0" compatLnSpc="1">
            <a:prstTxWarp prst="textNoShape">
              <a:avLst/>
            </a:prstTxWarp>
            <a:noAutofit/>
          </a:bodyPr>
          <a:lstStyle/>
          <a:p>
            <a:pPr marL="0" marR="0" lvl="0" indent="0" algn="ctr" defTabSz="931753" rtl="0" eaLnBrk="1" fontAlgn="base" latinLnBrk="0" hangingPunct="1">
              <a:lnSpc>
                <a:spcPct val="100000"/>
              </a:lnSpc>
              <a:spcBef>
                <a:spcPct val="0"/>
              </a:spcBef>
              <a:spcAft>
                <a:spcPct val="0"/>
              </a:spcAft>
              <a:buClrTx/>
              <a:buSzTx/>
              <a:buFontTx/>
              <a:buNone/>
              <a:tabLst/>
              <a:defRPr/>
            </a:pPr>
            <a:endParaRPr kumimoji="0" lang="en-US" sz="1873" b="0" i="0" u="none" strike="noStrike" kern="0" cap="none" spc="-51" normalizeH="0" baseline="0" noProof="0">
              <a:ln>
                <a:noFill/>
              </a:ln>
              <a:solidFill>
                <a:prstClr val="black"/>
              </a:solidFill>
              <a:effectLst/>
              <a:uLnTx/>
              <a:uFillTx/>
              <a:latin typeface="Segoe UI Light"/>
              <a:ea typeface="Segoe UI" pitchFamily="34" charset="0"/>
              <a:cs typeface="Segoe UI" pitchFamily="34" charset="0"/>
            </a:endParaRPr>
          </a:p>
        </p:txBody>
      </p:sp>
      <p:sp>
        <p:nvSpPr>
          <p:cNvPr id="92" name="Frame 5">
            <a:extLst>
              <a:ext uri="{FF2B5EF4-FFF2-40B4-BE49-F238E27FC236}">
                <a16:creationId xmlns:a16="http://schemas.microsoft.com/office/drawing/2014/main" id="{03C3B81F-FF5C-4610-9D6D-BC1560AB995F}"/>
              </a:ext>
            </a:extLst>
          </p:cNvPr>
          <p:cNvSpPr>
            <a:spLocks noChangeAspect="1"/>
          </p:cNvSpPr>
          <p:nvPr/>
        </p:nvSpPr>
        <p:spPr bwMode="auto">
          <a:xfrm>
            <a:off x="9315544" y="5613117"/>
            <a:ext cx="389809" cy="389705"/>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6350" cap="flat" cmpd="sng" algn="ctr">
            <a:noFill/>
            <a:prstDash val="solid"/>
            <a:miter lim="800000"/>
            <a:headEnd type="none" w="med" len="med"/>
            <a:tailEnd type="none" w="med" len="med"/>
          </a:ln>
          <a:effectLst/>
        </p:spPr>
        <p:txBody>
          <a:bodyPr rot="0" spcFirstLastPara="0" vertOverflow="overflow" horzOverflow="overflow" vert="horz" wrap="square" lIns="93221" tIns="46610" rIns="46610" bIns="93221" numCol="1" spcCol="0" rtlCol="0" fromWordArt="0" anchor="b" anchorCtr="0" forceAA="0" compatLnSpc="1">
            <a:prstTxWarp prst="textNoShape">
              <a:avLst/>
            </a:prstTxWarp>
            <a:noAutofit/>
          </a:bodyPr>
          <a:lstStyle/>
          <a:p>
            <a:pPr marL="0" marR="0" lvl="0" indent="0" algn="ctr" defTabSz="931753" rtl="0" eaLnBrk="1" fontAlgn="base" latinLnBrk="0" hangingPunct="1">
              <a:lnSpc>
                <a:spcPct val="100000"/>
              </a:lnSpc>
              <a:spcBef>
                <a:spcPct val="0"/>
              </a:spcBef>
              <a:spcAft>
                <a:spcPct val="0"/>
              </a:spcAft>
              <a:buClrTx/>
              <a:buSzTx/>
              <a:buFontTx/>
              <a:buNone/>
              <a:tabLst/>
              <a:defRPr/>
            </a:pPr>
            <a:endParaRPr kumimoji="0" lang="en-US" sz="1873" b="0" i="0" u="none" strike="noStrike" kern="0" cap="none" spc="-51" normalizeH="0" baseline="0" noProof="0">
              <a:ln>
                <a:noFill/>
              </a:ln>
              <a:solidFill>
                <a:prstClr val="black"/>
              </a:solidFill>
              <a:effectLst/>
              <a:uLnTx/>
              <a:uFillTx/>
              <a:latin typeface="Segoe UI Light"/>
              <a:ea typeface="Segoe UI" pitchFamily="34" charset="0"/>
              <a:cs typeface="Segoe UI" pitchFamily="34" charset="0"/>
            </a:endParaRPr>
          </a:p>
        </p:txBody>
      </p:sp>
      <p:sp>
        <p:nvSpPr>
          <p:cNvPr id="93" name="TextBox 92">
            <a:extLst>
              <a:ext uri="{FF2B5EF4-FFF2-40B4-BE49-F238E27FC236}">
                <a16:creationId xmlns:a16="http://schemas.microsoft.com/office/drawing/2014/main" id="{C8FF1192-3821-4147-A2B6-9C03C8FA127C}"/>
              </a:ext>
            </a:extLst>
          </p:cNvPr>
          <p:cNvSpPr txBox="1"/>
          <p:nvPr/>
        </p:nvSpPr>
        <p:spPr>
          <a:xfrm>
            <a:off x="7696203" y="5669470"/>
            <a:ext cx="1449478" cy="276999"/>
          </a:xfrm>
          <a:prstGeom prst="rect">
            <a:avLst/>
          </a:prstGeom>
          <a:noFill/>
        </p:spPr>
        <p:txBody>
          <a:bodyPr wrap="square" rtlCol="0">
            <a:spAutoFit/>
          </a:bodyPr>
          <a:lstStyle/>
          <a:p>
            <a:pPr marL="0" marR="0" lvl="0" indent="0" algn="l" defTabSz="91431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16200000" scaled="1"/>
                </a:gradFill>
                <a:effectLst/>
                <a:uLnTx/>
                <a:uFillTx/>
                <a:latin typeface="Segoe UI"/>
                <a:ea typeface="+mn-ea"/>
                <a:cs typeface="+mn-cs"/>
              </a:rPr>
              <a:t>Azure </a:t>
            </a:r>
            <a:r>
              <a:rPr kumimoji="0" lang="en-US" sz="1200" b="0" i="0" u="none" strike="noStrike" kern="1200" cap="none" spc="0" normalizeH="0" baseline="0" noProof="0" err="1">
                <a:ln>
                  <a:noFill/>
                </a:ln>
                <a:gradFill>
                  <a:gsLst>
                    <a:gs pos="0">
                      <a:srgbClr val="FFFFFF"/>
                    </a:gs>
                    <a:gs pos="100000">
                      <a:srgbClr val="FFFFFF"/>
                    </a:gs>
                  </a:gsLst>
                  <a:lin ang="16200000" scaled="1"/>
                </a:gradFill>
                <a:effectLst/>
                <a:uLnTx/>
                <a:uFillTx/>
                <a:latin typeface="Segoe UI"/>
                <a:ea typeface="+mn-ea"/>
                <a:cs typeface="+mn-cs"/>
              </a:rPr>
              <a:t>SphereOS</a:t>
            </a:r>
            <a:endParaRPr kumimoji="0" lang="en-US" sz="1200" b="0" i="0" u="none" strike="noStrike" kern="1200" cap="none" spc="0" normalizeH="0" baseline="0" noProof="0">
              <a:ln>
                <a:noFill/>
              </a:ln>
              <a:gradFill>
                <a:gsLst>
                  <a:gs pos="0">
                    <a:srgbClr val="FFFFFF"/>
                  </a:gs>
                  <a:gs pos="100000">
                    <a:srgbClr val="FFFFFF"/>
                  </a:gs>
                </a:gsLst>
                <a:lin ang="16200000" scaled="1"/>
              </a:gradFill>
              <a:effectLst/>
              <a:uLnTx/>
              <a:uFillTx/>
              <a:latin typeface="Segoe UI"/>
              <a:ea typeface="+mn-ea"/>
              <a:cs typeface="+mn-cs"/>
            </a:endParaRPr>
          </a:p>
        </p:txBody>
      </p:sp>
      <p:sp>
        <p:nvSpPr>
          <p:cNvPr id="94" name="server" title="Icon of a server tower">
            <a:extLst>
              <a:ext uri="{FF2B5EF4-FFF2-40B4-BE49-F238E27FC236}">
                <a16:creationId xmlns:a16="http://schemas.microsoft.com/office/drawing/2014/main" id="{BF185D47-3141-45D4-880C-287CFF3546C9}"/>
              </a:ext>
            </a:extLst>
          </p:cNvPr>
          <p:cNvSpPr>
            <a:spLocks noChangeAspect="1" noEditPoints="1"/>
          </p:cNvSpPr>
          <p:nvPr/>
        </p:nvSpPr>
        <p:spPr bwMode="auto">
          <a:xfrm>
            <a:off x="8212625" y="3076325"/>
            <a:ext cx="193204" cy="365760"/>
          </a:xfrm>
          <a:custGeom>
            <a:avLst/>
            <a:gdLst>
              <a:gd name="T0" fmla="*/ 131 w 131"/>
              <a:gd name="T1" fmla="*/ 117 h 248"/>
              <a:gd name="T2" fmla="*/ 131 w 131"/>
              <a:gd name="T3" fmla="*/ 248 h 248"/>
              <a:gd name="T4" fmla="*/ 0 w 131"/>
              <a:gd name="T5" fmla="*/ 248 h 248"/>
              <a:gd name="T6" fmla="*/ 0 w 131"/>
              <a:gd name="T7" fmla="*/ 0 h 248"/>
              <a:gd name="T8" fmla="*/ 131 w 131"/>
              <a:gd name="T9" fmla="*/ 0 h 248"/>
              <a:gd name="T10" fmla="*/ 131 w 131"/>
              <a:gd name="T11" fmla="*/ 117 h 248"/>
              <a:gd name="T12" fmla="*/ 28 w 131"/>
              <a:gd name="T13" fmla="*/ 40 h 248"/>
              <a:gd name="T14" fmla="*/ 102 w 131"/>
              <a:gd name="T15" fmla="*/ 40 h 248"/>
              <a:gd name="T16" fmla="*/ 28 w 131"/>
              <a:gd name="T17" fmla="*/ 170 h 248"/>
              <a:gd name="T18" fmla="*/ 102 w 131"/>
              <a:gd name="T19" fmla="*/ 170 h 248"/>
              <a:gd name="T20" fmla="*/ 28 w 131"/>
              <a:gd name="T21" fmla="*/ 207 h 248"/>
              <a:gd name="T22" fmla="*/ 102 w 131"/>
              <a:gd name="T23" fmla="*/ 207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1" h="248">
                <a:moveTo>
                  <a:pt x="131" y="117"/>
                </a:moveTo>
                <a:lnTo>
                  <a:pt x="131" y="248"/>
                </a:lnTo>
                <a:lnTo>
                  <a:pt x="0" y="248"/>
                </a:lnTo>
                <a:lnTo>
                  <a:pt x="0" y="0"/>
                </a:lnTo>
                <a:lnTo>
                  <a:pt x="131" y="0"/>
                </a:lnTo>
                <a:lnTo>
                  <a:pt x="131" y="117"/>
                </a:lnTo>
                <a:moveTo>
                  <a:pt x="28" y="40"/>
                </a:moveTo>
                <a:lnTo>
                  <a:pt x="102" y="40"/>
                </a:lnTo>
                <a:moveTo>
                  <a:pt x="28" y="170"/>
                </a:moveTo>
                <a:lnTo>
                  <a:pt x="102" y="170"/>
                </a:lnTo>
                <a:moveTo>
                  <a:pt x="28" y="207"/>
                </a:moveTo>
                <a:lnTo>
                  <a:pt x="102" y="207"/>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9" name="Rectangle: Rounded Corners 78">
            <a:extLst>
              <a:ext uri="{FF2B5EF4-FFF2-40B4-BE49-F238E27FC236}">
                <a16:creationId xmlns:a16="http://schemas.microsoft.com/office/drawing/2014/main" id="{D4B8FEE1-3CDC-40A4-B1F0-FCC2AAA27864}"/>
              </a:ext>
            </a:extLst>
          </p:cNvPr>
          <p:cNvSpPr/>
          <p:nvPr/>
        </p:nvSpPr>
        <p:spPr bwMode="auto">
          <a:xfrm>
            <a:off x="7475055" y="3745704"/>
            <a:ext cx="2286695" cy="746260"/>
          </a:xfrm>
          <a:prstGeom prst="roundRect">
            <a:avLst>
              <a:gd name="adj" fmla="val 50000"/>
            </a:avLst>
          </a:prstGeom>
          <a:solidFill>
            <a:schemeClr val="accent1"/>
          </a:solidFill>
          <a:ln w="10795" cap="flat" cmpd="sng" algn="ctr">
            <a:noFill/>
            <a:prstDash val="solid"/>
          </a:ln>
          <a:effectLst>
            <a:outerShdw blurRad="190500" dist="38100" dir="2700000" algn="tl" rotWithShape="0">
              <a:prstClr val="black">
                <a:alpha val="25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78D4"/>
              </a:solidFill>
              <a:effectLst/>
              <a:uLnTx/>
              <a:uFillTx/>
              <a:latin typeface="Segoe UI Semilight"/>
              <a:ea typeface="+mn-ea"/>
              <a:cs typeface="+mn-cs"/>
            </a:endParaRPr>
          </a:p>
        </p:txBody>
      </p:sp>
      <p:sp>
        <p:nvSpPr>
          <p:cNvPr id="95" name="server" title="Icon of a server tower">
            <a:extLst>
              <a:ext uri="{FF2B5EF4-FFF2-40B4-BE49-F238E27FC236}">
                <a16:creationId xmlns:a16="http://schemas.microsoft.com/office/drawing/2014/main" id="{441142D1-5582-4DE8-B061-49DD064CC4BE}"/>
              </a:ext>
            </a:extLst>
          </p:cNvPr>
          <p:cNvSpPr>
            <a:spLocks noChangeAspect="1" noEditPoints="1"/>
          </p:cNvSpPr>
          <p:nvPr/>
        </p:nvSpPr>
        <p:spPr bwMode="auto">
          <a:xfrm>
            <a:off x="9056170" y="3935954"/>
            <a:ext cx="193204" cy="365760"/>
          </a:xfrm>
          <a:custGeom>
            <a:avLst/>
            <a:gdLst>
              <a:gd name="T0" fmla="*/ 131 w 131"/>
              <a:gd name="T1" fmla="*/ 117 h 248"/>
              <a:gd name="T2" fmla="*/ 131 w 131"/>
              <a:gd name="T3" fmla="*/ 248 h 248"/>
              <a:gd name="T4" fmla="*/ 0 w 131"/>
              <a:gd name="T5" fmla="*/ 248 h 248"/>
              <a:gd name="T6" fmla="*/ 0 w 131"/>
              <a:gd name="T7" fmla="*/ 0 h 248"/>
              <a:gd name="T8" fmla="*/ 131 w 131"/>
              <a:gd name="T9" fmla="*/ 0 h 248"/>
              <a:gd name="T10" fmla="*/ 131 w 131"/>
              <a:gd name="T11" fmla="*/ 117 h 248"/>
              <a:gd name="T12" fmla="*/ 28 w 131"/>
              <a:gd name="T13" fmla="*/ 40 h 248"/>
              <a:gd name="T14" fmla="*/ 102 w 131"/>
              <a:gd name="T15" fmla="*/ 40 h 248"/>
              <a:gd name="T16" fmla="*/ 28 w 131"/>
              <a:gd name="T17" fmla="*/ 170 h 248"/>
              <a:gd name="T18" fmla="*/ 102 w 131"/>
              <a:gd name="T19" fmla="*/ 170 h 248"/>
              <a:gd name="T20" fmla="*/ 28 w 131"/>
              <a:gd name="T21" fmla="*/ 207 h 248"/>
              <a:gd name="T22" fmla="*/ 102 w 131"/>
              <a:gd name="T23" fmla="*/ 207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1" h="248">
                <a:moveTo>
                  <a:pt x="131" y="117"/>
                </a:moveTo>
                <a:lnTo>
                  <a:pt x="131" y="248"/>
                </a:lnTo>
                <a:lnTo>
                  <a:pt x="0" y="248"/>
                </a:lnTo>
                <a:lnTo>
                  <a:pt x="0" y="0"/>
                </a:lnTo>
                <a:lnTo>
                  <a:pt x="131" y="0"/>
                </a:lnTo>
                <a:lnTo>
                  <a:pt x="131" y="117"/>
                </a:lnTo>
                <a:moveTo>
                  <a:pt x="28" y="40"/>
                </a:moveTo>
                <a:lnTo>
                  <a:pt x="102" y="40"/>
                </a:lnTo>
                <a:moveTo>
                  <a:pt x="28" y="170"/>
                </a:moveTo>
                <a:lnTo>
                  <a:pt x="102" y="170"/>
                </a:lnTo>
                <a:moveTo>
                  <a:pt x="28" y="207"/>
                </a:moveTo>
                <a:lnTo>
                  <a:pt x="102" y="207"/>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6" name="server" title="Icon of a server tower">
            <a:extLst>
              <a:ext uri="{FF2B5EF4-FFF2-40B4-BE49-F238E27FC236}">
                <a16:creationId xmlns:a16="http://schemas.microsoft.com/office/drawing/2014/main" id="{CB43BE23-06D6-47DC-8F23-3B83C2262F44}"/>
              </a:ext>
            </a:extLst>
          </p:cNvPr>
          <p:cNvSpPr>
            <a:spLocks noChangeAspect="1" noEditPoints="1"/>
          </p:cNvSpPr>
          <p:nvPr/>
        </p:nvSpPr>
        <p:spPr bwMode="auto">
          <a:xfrm>
            <a:off x="9328400" y="3935954"/>
            <a:ext cx="193204" cy="365760"/>
          </a:xfrm>
          <a:custGeom>
            <a:avLst/>
            <a:gdLst>
              <a:gd name="T0" fmla="*/ 131 w 131"/>
              <a:gd name="T1" fmla="*/ 117 h 248"/>
              <a:gd name="T2" fmla="*/ 131 w 131"/>
              <a:gd name="T3" fmla="*/ 248 h 248"/>
              <a:gd name="T4" fmla="*/ 0 w 131"/>
              <a:gd name="T5" fmla="*/ 248 h 248"/>
              <a:gd name="T6" fmla="*/ 0 w 131"/>
              <a:gd name="T7" fmla="*/ 0 h 248"/>
              <a:gd name="T8" fmla="*/ 131 w 131"/>
              <a:gd name="T9" fmla="*/ 0 h 248"/>
              <a:gd name="T10" fmla="*/ 131 w 131"/>
              <a:gd name="T11" fmla="*/ 117 h 248"/>
              <a:gd name="T12" fmla="*/ 28 w 131"/>
              <a:gd name="T13" fmla="*/ 40 h 248"/>
              <a:gd name="T14" fmla="*/ 102 w 131"/>
              <a:gd name="T15" fmla="*/ 40 h 248"/>
              <a:gd name="T16" fmla="*/ 28 w 131"/>
              <a:gd name="T17" fmla="*/ 170 h 248"/>
              <a:gd name="T18" fmla="*/ 102 w 131"/>
              <a:gd name="T19" fmla="*/ 170 h 248"/>
              <a:gd name="T20" fmla="*/ 28 w 131"/>
              <a:gd name="T21" fmla="*/ 207 h 248"/>
              <a:gd name="T22" fmla="*/ 102 w 131"/>
              <a:gd name="T23" fmla="*/ 207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1" h="248">
                <a:moveTo>
                  <a:pt x="131" y="117"/>
                </a:moveTo>
                <a:lnTo>
                  <a:pt x="131" y="248"/>
                </a:lnTo>
                <a:lnTo>
                  <a:pt x="0" y="248"/>
                </a:lnTo>
                <a:lnTo>
                  <a:pt x="0" y="0"/>
                </a:lnTo>
                <a:lnTo>
                  <a:pt x="131" y="0"/>
                </a:lnTo>
                <a:lnTo>
                  <a:pt x="131" y="117"/>
                </a:lnTo>
                <a:moveTo>
                  <a:pt x="28" y="40"/>
                </a:moveTo>
                <a:lnTo>
                  <a:pt x="102" y="40"/>
                </a:lnTo>
                <a:moveTo>
                  <a:pt x="28" y="170"/>
                </a:moveTo>
                <a:lnTo>
                  <a:pt x="102" y="170"/>
                </a:lnTo>
                <a:moveTo>
                  <a:pt x="28" y="207"/>
                </a:moveTo>
                <a:lnTo>
                  <a:pt x="102" y="207"/>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8" name="TextBox 97">
            <a:extLst>
              <a:ext uri="{FF2B5EF4-FFF2-40B4-BE49-F238E27FC236}">
                <a16:creationId xmlns:a16="http://schemas.microsoft.com/office/drawing/2014/main" id="{E3D51589-0A49-49E3-977F-E93DFB974DB5}"/>
              </a:ext>
            </a:extLst>
          </p:cNvPr>
          <p:cNvSpPr txBox="1"/>
          <p:nvPr/>
        </p:nvSpPr>
        <p:spPr>
          <a:xfrm>
            <a:off x="7696203" y="3888002"/>
            <a:ext cx="1449478" cy="461665"/>
          </a:xfrm>
          <a:prstGeom prst="rect">
            <a:avLst/>
          </a:prstGeom>
          <a:noFill/>
        </p:spPr>
        <p:txBody>
          <a:bodyPr wrap="square" rtlCol="0">
            <a:spAutoFit/>
          </a:bodyPr>
          <a:lstStyle/>
          <a:p>
            <a:pPr marL="0" marR="0" lvl="0" indent="0" algn="l" defTabSz="91431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16200000" scaled="1"/>
                </a:gradFill>
                <a:effectLst/>
                <a:uLnTx/>
                <a:uFillTx/>
                <a:latin typeface="Segoe UI"/>
                <a:ea typeface="+mn-ea"/>
                <a:cs typeface="+mn-cs"/>
              </a:rPr>
              <a:t>Windows IoT, Linux</a:t>
            </a:r>
          </a:p>
        </p:txBody>
      </p:sp>
    </p:spTree>
    <p:extLst>
      <p:ext uri="{BB962C8B-B14F-4D97-AF65-F5344CB8AC3E}">
        <p14:creationId xmlns:p14="http://schemas.microsoft.com/office/powerpoint/2010/main" val="1071111456"/>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E3C4C-6420-424F-8B58-82BC9B0A44A9}"/>
              </a:ext>
            </a:extLst>
          </p:cNvPr>
          <p:cNvSpPr>
            <a:spLocks noGrp="1"/>
          </p:cNvSpPr>
          <p:nvPr>
            <p:ph type="title"/>
          </p:nvPr>
        </p:nvSpPr>
        <p:spPr/>
        <p:txBody>
          <a:bodyPr/>
          <a:lstStyle/>
          <a:p>
            <a:r>
              <a:rPr lang="en-US"/>
              <a:t>Azure IoT reference architecture</a:t>
            </a:r>
          </a:p>
        </p:txBody>
      </p:sp>
      <p:sp>
        <p:nvSpPr>
          <p:cNvPr id="30" name="Rectangle 29">
            <a:extLst>
              <a:ext uri="{FF2B5EF4-FFF2-40B4-BE49-F238E27FC236}">
                <a16:creationId xmlns:a16="http://schemas.microsoft.com/office/drawing/2014/main" id="{55BA9939-AF38-4F71-8574-1EA514BB81E5}"/>
              </a:ext>
            </a:extLst>
          </p:cNvPr>
          <p:cNvSpPr/>
          <p:nvPr/>
        </p:nvSpPr>
        <p:spPr bwMode="auto">
          <a:xfrm>
            <a:off x="986828" y="1520982"/>
            <a:ext cx="2933322" cy="4125839"/>
          </a:xfrm>
          <a:prstGeom prst="rect">
            <a:avLst/>
          </a:prstGeom>
          <a:noFill/>
          <a:ln w="38100" cap="flat" cmpd="sng" algn="ctr">
            <a:solidFill>
              <a:srgbClr val="0078D7"/>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 name="Rectangle 30">
            <a:extLst>
              <a:ext uri="{FF2B5EF4-FFF2-40B4-BE49-F238E27FC236}">
                <a16:creationId xmlns:a16="http://schemas.microsoft.com/office/drawing/2014/main" id="{3290C08E-200D-4AB1-B795-9D5A7000CEA4}"/>
              </a:ext>
            </a:extLst>
          </p:cNvPr>
          <p:cNvSpPr/>
          <p:nvPr/>
        </p:nvSpPr>
        <p:spPr bwMode="auto">
          <a:xfrm>
            <a:off x="4059238" y="1520982"/>
            <a:ext cx="3971186" cy="4125839"/>
          </a:xfrm>
          <a:prstGeom prst="rect">
            <a:avLst/>
          </a:prstGeom>
          <a:noFill/>
          <a:ln w="38100" cap="flat" cmpd="sng" algn="ctr">
            <a:solidFill>
              <a:srgbClr val="0078D7"/>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 name="Rectangle 31">
            <a:extLst>
              <a:ext uri="{FF2B5EF4-FFF2-40B4-BE49-F238E27FC236}">
                <a16:creationId xmlns:a16="http://schemas.microsoft.com/office/drawing/2014/main" id="{ADD31753-36A9-418B-97B9-7E072D1893C7}"/>
              </a:ext>
            </a:extLst>
          </p:cNvPr>
          <p:cNvSpPr/>
          <p:nvPr/>
        </p:nvSpPr>
        <p:spPr bwMode="auto">
          <a:xfrm>
            <a:off x="8169512" y="1520982"/>
            <a:ext cx="2966250" cy="4125839"/>
          </a:xfrm>
          <a:prstGeom prst="rect">
            <a:avLst/>
          </a:prstGeom>
          <a:noFill/>
          <a:ln w="38100" cap="flat" cmpd="sng" algn="ctr">
            <a:solidFill>
              <a:srgbClr val="0078D7"/>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 name="TextBox 32">
            <a:extLst>
              <a:ext uri="{FF2B5EF4-FFF2-40B4-BE49-F238E27FC236}">
                <a16:creationId xmlns:a16="http://schemas.microsoft.com/office/drawing/2014/main" id="{4C7DB914-45ED-4B97-8970-B7E3330AB271}"/>
              </a:ext>
            </a:extLst>
          </p:cNvPr>
          <p:cNvSpPr txBox="1"/>
          <p:nvPr/>
        </p:nvSpPr>
        <p:spPr>
          <a:xfrm>
            <a:off x="820134" y="1072981"/>
            <a:ext cx="2701664" cy="517065"/>
          </a:xfrm>
          <a:prstGeom prst="rect">
            <a:avLst/>
          </a:prstGeom>
          <a:noFill/>
        </p:spPr>
        <p:txBody>
          <a:bodyPr wrap="square" lIns="182880" tIns="146304" rIns="182880" bIns="146304" rtlCol="0">
            <a:spAutoFit/>
          </a:bodyPr>
          <a:lstStyle/>
          <a:p>
            <a:pPr marL="0" marR="0" lvl="0" indent="0" algn="l" defTabSz="914314"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Semibold"/>
                <a:ea typeface="+mn-ea"/>
                <a:cs typeface="Segoe UI Semilight" panose="020B0402040204020203" pitchFamily="34" charset="0"/>
              </a:rPr>
              <a:t>Core Subsystems</a:t>
            </a:r>
          </a:p>
        </p:txBody>
      </p:sp>
      <p:grpSp>
        <p:nvGrpSpPr>
          <p:cNvPr id="34" name="Group 33">
            <a:extLst>
              <a:ext uri="{FF2B5EF4-FFF2-40B4-BE49-F238E27FC236}">
                <a16:creationId xmlns:a16="http://schemas.microsoft.com/office/drawing/2014/main" id="{FC90B1F3-0E33-4FEB-84D5-3348A3D45726}"/>
              </a:ext>
            </a:extLst>
          </p:cNvPr>
          <p:cNvGrpSpPr/>
          <p:nvPr/>
        </p:nvGrpSpPr>
        <p:grpSpPr>
          <a:xfrm>
            <a:off x="1021762" y="2906455"/>
            <a:ext cx="1512416" cy="1045090"/>
            <a:chOff x="1021762" y="3396757"/>
            <a:chExt cx="1512416" cy="1045090"/>
          </a:xfrm>
        </p:grpSpPr>
        <p:sp>
          <p:nvSpPr>
            <p:cNvPr id="35" name="Rectangle 34">
              <a:extLst>
                <a:ext uri="{FF2B5EF4-FFF2-40B4-BE49-F238E27FC236}">
                  <a16:creationId xmlns:a16="http://schemas.microsoft.com/office/drawing/2014/main" id="{F7FE5141-4BBC-4780-B078-BD0564731EEC}"/>
                </a:ext>
              </a:extLst>
            </p:cNvPr>
            <p:cNvSpPr/>
            <p:nvPr/>
          </p:nvSpPr>
          <p:spPr bwMode="auto">
            <a:xfrm>
              <a:off x="1160850" y="3576129"/>
              <a:ext cx="1373328" cy="865718"/>
            </a:xfrm>
            <a:prstGeom prst="rect">
              <a:avLst/>
            </a:prstGeom>
            <a:solidFill>
              <a:srgbClr val="0078D7"/>
            </a:solidFill>
            <a:ln w="12700" cap="flat" cmpd="sng" algn="ctr">
              <a:solidFill>
                <a:srgbClr val="FFFFFF"/>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6" name="Rectangle 35">
              <a:extLst>
                <a:ext uri="{FF2B5EF4-FFF2-40B4-BE49-F238E27FC236}">
                  <a16:creationId xmlns:a16="http://schemas.microsoft.com/office/drawing/2014/main" id="{86977A71-A7B8-41DD-AA84-B6AB3AE8C2F7}"/>
                </a:ext>
              </a:extLst>
            </p:cNvPr>
            <p:cNvSpPr/>
            <p:nvPr/>
          </p:nvSpPr>
          <p:spPr bwMode="auto">
            <a:xfrm>
              <a:off x="1091306" y="3486443"/>
              <a:ext cx="1373328" cy="865718"/>
            </a:xfrm>
            <a:prstGeom prst="rect">
              <a:avLst/>
            </a:prstGeom>
            <a:solidFill>
              <a:srgbClr val="0078D7"/>
            </a:solidFill>
            <a:ln w="12700" cap="flat" cmpd="sng" algn="ctr">
              <a:solidFill>
                <a:srgbClr val="FFFFFF"/>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7" name="Rectangle 36">
              <a:extLst>
                <a:ext uri="{FF2B5EF4-FFF2-40B4-BE49-F238E27FC236}">
                  <a16:creationId xmlns:a16="http://schemas.microsoft.com/office/drawing/2014/main" id="{B0A3C0E6-418D-4BD4-92AF-FA42B3CDF624}"/>
                </a:ext>
              </a:extLst>
            </p:cNvPr>
            <p:cNvSpPr/>
            <p:nvPr/>
          </p:nvSpPr>
          <p:spPr bwMode="auto">
            <a:xfrm>
              <a:off x="1021762" y="3396757"/>
              <a:ext cx="1373328" cy="865718"/>
            </a:xfrm>
            <a:prstGeom prst="rect">
              <a:avLst/>
            </a:prstGeom>
            <a:solidFill>
              <a:srgbClr val="0078D7"/>
            </a:solidFill>
            <a:ln w="12700" cap="flat" cmpd="sng" algn="ctr">
              <a:solidFill>
                <a:srgbClr val="FFFFFF"/>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26398">
                        <a:srgbClr val="FFFFFF"/>
                      </a:gs>
                      <a:gs pos="2917">
                        <a:srgbClr val="FFFFFF"/>
                      </a:gs>
                    </a:gsLst>
                    <a:lin ang="5400000" scaled="0"/>
                  </a:gradFill>
                  <a:effectLst/>
                  <a:uLnTx/>
                  <a:uFillTx/>
                  <a:latin typeface="Segoe UI Semibold"/>
                  <a:ea typeface="+mn-ea"/>
                  <a:cs typeface="Segoe UI Semilight" panose="020B0402040204020203" pitchFamily="34" charset="0"/>
                </a:rPr>
                <a:t>IoT Devices</a:t>
              </a:r>
            </a:p>
          </p:txBody>
        </p:sp>
      </p:grpSp>
      <p:sp>
        <p:nvSpPr>
          <p:cNvPr id="38" name="Rectangle 37">
            <a:extLst>
              <a:ext uri="{FF2B5EF4-FFF2-40B4-BE49-F238E27FC236}">
                <a16:creationId xmlns:a16="http://schemas.microsoft.com/office/drawing/2014/main" id="{CC5F3962-0E65-42B8-B362-111D67BC7BA2}"/>
              </a:ext>
            </a:extLst>
          </p:cNvPr>
          <p:cNvSpPr/>
          <p:nvPr/>
        </p:nvSpPr>
        <p:spPr bwMode="auto">
          <a:xfrm>
            <a:off x="3400180" y="2996141"/>
            <a:ext cx="1373328" cy="865718"/>
          </a:xfrm>
          <a:prstGeom prst="rect">
            <a:avLst/>
          </a:prstGeom>
          <a:solidFill>
            <a:srgbClr val="0078D7"/>
          </a:solidFill>
          <a:ln w="12700" cap="flat" cmpd="sng" algn="ctr">
            <a:solidFill>
              <a:srgbClr val="FFFFFF"/>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26398">
                      <a:srgbClr val="FFFFFF"/>
                    </a:gs>
                    <a:gs pos="2917">
                      <a:srgbClr val="FFFFFF"/>
                    </a:gs>
                  </a:gsLst>
                  <a:lin ang="5400000" scaled="0"/>
                </a:gradFill>
                <a:effectLst/>
                <a:uLnTx/>
                <a:uFillTx/>
                <a:latin typeface="Segoe UI Semibold"/>
                <a:ea typeface="+mn-ea"/>
                <a:cs typeface="Segoe UI Semilight" panose="020B0402040204020203" pitchFamily="34" charset="0"/>
              </a:rPr>
              <a:t>Cloud Gateway </a:t>
            </a:r>
            <a:br>
              <a:rPr kumimoji="0" lang="en-US" sz="1200" b="0" i="0" u="none" strike="noStrike" kern="1200" cap="none" spc="0" normalizeH="0" baseline="0" noProof="0">
                <a:ln>
                  <a:noFill/>
                </a:ln>
                <a:gradFill>
                  <a:gsLst>
                    <a:gs pos="26398">
                      <a:srgbClr val="FFFFFF"/>
                    </a:gs>
                    <a:gs pos="2917">
                      <a:srgbClr val="FFFFFF"/>
                    </a:gs>
                  </a:gsLst>
                  <a:lin ang="5400000" scaled="0"/>
                </a:gradFill>
                <a:effectLst/>
                <a:uLnTx/>
                <a:uFillTx/>
                <a:latin typeface="Segoe UI Semibold"/>
                <a:ea typeface="+mn-ea"/>
                <a:cs typeface="Segoe UI Semilight" panose="020B0402040204020203" pitchFamily="34" charset="0"/>
              </a:rPr>
            </a:br>
            <a:r>
              <a:rPr kumimoji="0" lang="en-US" sz="1200" b="0" i="0" u="none" strike="noStrike" kern="1200" cap="none" spc="0" normalizeH="0" baseline="0" noProof="0">
                <a:ln>
                  <a:noFill/>
                </a:ln>
                <a:gradFill>
                  <a:gsLst>
                    <a:gs pos="26398">
                      <a:srgbClr val="FFFFFF"/>
                    </a:gs>
                    <a:gs pos="2917">
                      <a:srgbClr val="FFFFFF"/>
                    </a:gs>
                  </a:gsLst>
                  <a:lin ang="5400000" scaled="0"/>
                </a:gradFill>
                <a:effectLst/>
                <a:uLnTx/>
                <a:uFillTx/>
                <a:latin typeface="Segoe UI Semibold"/>
                <a:ea typeface="+mn-ea"/>
                <a:cs typeface="Segoe UI Semilight" panose="020B0402040204020203" pitchFamily="34" charset="0"/>
              </a:rPr>
              <a:t>(IoT Hub)</a:t>
            </a:r>
          </a:p>
        </p:txBody>
      </p:sp>
      <p:sp>
        <p:nvSpPr>
          <p:cNvPr id="39" name="Cylinder 38">
            <a:extLst>
              <a:ext uri="{FF2B5EF4-FFF2-40B4-BE49-F238E27FC236}">
                <a16:creationId xmlns:a16="http://schemas.microsoft.com/office/drawing/2014/main" id="{C3636640-344B-4A1F-8D1F-036E4C088D4E}"/>
              </a:ext>
            </a:extLst>
          </p:cNvPr>
          <p:cNvSpPr/>
          <p:nvPr/>
        </p:nvSpPr>
        <p:spPr bwMode="auto">
          <a:xfrm>
            <a:off x="6701050" y="4361832"/>
            <a:ext cx="1073083" cy="1149139"/>
          </a:xfrm>
          <a:prstGeom prst="can">
            <a:avLst/>
          </a:prstGeom>
          <a:solidFill>
            <a:srgbClr val="0078D7"/>
          </a:solidFill>
          <a:ln w="12700" cap="flat" cmpd="sng" algn="ctr">
            <a:solidFill>
              <a:srgbClr val="FFFFFF"/>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26398">
                      <a:srgbClr val="FFFFFF"/>
                    </a:gs>
                    <a:gs pos="2917">
                      <a:srgbClr val="FFFFFF"/>
                    </a:gs>
                  </a:gsLst>
                  <a:lin ang="5400000" scaled="0"/>
                </a:gradFill>
                <a:effectLst/>
                <a:uLnTx/>
                <a:uFillTx/>
                <a:latin typeface="Segoe UI Semibold"/>
                <a:ea typeface="+mn-ea"/>
                <a:cs typeface="Segoe UI Semilight" panose="020B0402040204020203" pitchFamily="34" charset="0"/>
              </a:rPr>
              <a:t>Storage</a:t>
            </a:r>
          </a:p>
        </p:txBody>
      </p:sp>
      <p:sp>
        <p:nvSpPr>
          <p:cNvPr id="40" name="Rectangle 39">
            <a:extLst>
              <a:ext uri="{FF2B5EF4-FFF2-40B4-BE49-F238E27FC236}">
                <a16:creationId xmlns:a16="http://schemas.microsoft.com/office/drawing/2014/main" id="{96992000-0686-4E43-A095-AF910AB2D559}"/>
              </a:ext>
            </a:extLst>
          </p:cNvPr>
          <p:cNvSpPr/>
          <p:nvPr/>
        </p:nvSpPr>
        <p:spPr bwMode="auto">
          <a:xfrm>
            <a:off x="6550927" y="2996141"/>
            <a:ext cx="1373328" cy="865718"/>
          </a:xfrm>
          <a:prstGeom prst="rect">
            <a:avLst/>
          </a:prstGeom>
          <a:solidFill>
            <a:srgbClr val="0078D7"/>
          </a:solidFill>
          <a:ln w="12700" cap="flat" cmpd="sng" algn="ctr">
            <a:solidFill>
              <a:srgbClr val="FFFFFF"/>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26398">
                      <a:srgbClr val="FFFFFF"/>
                    </a:gs>
                    <a:gs pos="2917">
                      <a:srgbClr val="FFFFFF"/>
                    </a:gs>
                  </a:gsLst>
                  <a:lin ang="5400000" scaled="0"/>
                </a:gradFill>
                <a:effectLst/>
                <a:uLnTx/>
                <a:uFillTx/>
                <a:latin typeface="Segoe UI Semibold"/>
                <a:ea typeface="+mn-ea"/>
                <a:cs typeface="Segoe UI Semilight" panose="020B0402040204020203" pitchFamily="34" charset="0"/>
              </a:rPr>
              <a:t>Stream Processing</a:t>
            </a:r>
          </a:p>
        </p:txBody>
      </p:sp>
      <p:sp>
        <p:nvSpPr>
          <p:cNvPr id="41" name="Rectangle 40">
            <a:extLst>
              <a:ext uri="{FF2B5EF4-FFF2-40B4-BE49-F238E27FC236}">
                <a16:creationId xmlns:a16="http://schemas.microsoft.com/office/drawing/2014/main" id="{2DCCB6C7-D763-43B1-8727-B701B992C41E}"/>
              </a:ext>
            </a:extLst>
          </p:cNvPr>
          <p:cNvSpPr/>
          <p:nvPr/>
        </p:nvSpPr>
        <p:spPr bwMode="auto">
          <a:xfrm>
            <a:off x="6550926" y="1590046"/>
            <a:ext cx="1373328" cy="865718"/>
          </a:xfrm>
          <a:prstGeom prst="rect">
            <a:avLst/>
          </a:prstGeom>
          <a:solidFill>
            <a:srgbClr val="0078D7"/>
          </a:solidFill>
          <a:ln w="12700" cap="flat" cmpd="sng" algn="ctr">
            <a:solidFill>
              <a:srgbClr val="FFFFFF"/>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26398">
                      <a:srgbClr val="FFFFFF"/>
                    </a:gs>
                    <a:gs pos="2917">
                      <a:srgbClr val="FFFFFF"/>
                    </a:gs>
                  </a:gsLst>
                  <a:lin ang="5400000" scaled="0"/>
                </a:gradFill>
                <a:effectLst/>
                <a:uLnTx/>
                <a:uFillTx/>
                <a:latin typeface="Segoe UI Semibold"/>
                <a:ea typeface="+mn-ea"/>
                <a:cs typeface="Segoe UI Semilight" panose="020B0402040204020203" pitchFamily="34" charset="0"/>
              </a:rPr>
              <a:t>UI &amp; Reporting Tools</a:t>
            </a:r>
          </a:p>
        </p:txBody>
      </p:sp>
      <p:sp>
        <p:nvSpPr>
          <p:cNvPr id="42" name="Rectangle 41">
            <a:extLst>
              <a:ext uri="{FF2B5EF4-FFF2-40B4-BE49-F238E27FC236}">
                <a16:creationId xmlns:a16="http://schemas.microsoft.com/office/drawing/2014/main" id="{389CBB48-F2BE-47D8-AEF6-19536F54966A}"/>
              </a:ext>
            </a:extLst>
          </p:cNvPr>
          <p:cNvSpPr/>
          <p:nvPr/>
        </p:nvSpPr>
        <p:spPr bwMode="auto">
          <a:xfrm>
            <a:off x="9657822" y="2996141"/>
            <a:ext cx="1373328" cy="865718"/>
          </a:xfrm>
          <a:prstGeom prst="rect">
            <a:avLst/>
          </a:prstGeom>
          <a:solidFill>
            <a:srgbClr val="0078D7"/>
          </a:solidFill>
          <a:ln w="19050" cap="flat" cmpd="sng" algn="ctr">
            <a:solidFill>
              <a:srgbClr val="FFFFFF"/>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26398">
                      <a:srgbClr val="FFFFFF"/>
                    </a:gs>
                    <a:gs pos="2917">
                      <a:srgbClr val="FFFFFF"/>
                    </a:gs>
                  </a:gsLst>
                  <a:lin ang="5400000" scaled="0"/>
                </a:gradFill>
                <a:effectLst/>
                <a:uLnTx/>
                <a:uFillTx/>
                <a:latin typeface="Segoe UI Semibold"/>
                <a:ea typeface="+mn-ea"/>
                <a:cs typeface="Segoe UI Semilight" panose="020B0402040204020203" pitchFamily="34" charset="0"/>
              </a:rPr>
              <a:t>Business Integration</a:t>
            </a:r>
          </a:p>
        </p:txBody>
      </p:sp>
      <p:cxnSp>
        <p:nvCxnSpPr>
          <p:cNvPr id="43" name="Straight Arrow Connector 42">
            <a:extLst>
              <a:ext uri="{FF2B5EF4-FFF2-40B4-BE49-F238E27FC236}">
                <a16:creationId xmlns:a16="http://schemas.microsoft.com/office/drawing/2014/main" id="{B1C80695-4538-4709-8895-B45D7813B1F8}"/>
              </a:ext>
            </a:extLst>
          </p:cNvPr>
          <p:cNvCxnSpPr>
            <a:cxnSpLocks/>
            <a:endCxn id="38" idx="1"/>
          </p:cNvCxnSpPr>
          <p:nvPr/>
        </p:nvCxnSpPr>
        <p:spPr>
          <a:xfrm>
            <a:off x="2537552" y="3429000"/>
            <a:ext cx="862628" cy="0"/>
          </a:xfrm>
          <a:prstGeom prst="straightConnector1">
            <a:avLst/>
          </a:prstGeom>
          <a:noFill/>
          <a:ln w="9525" cap="flat" cmpd="sng" algn="ctr">
            <a:solidFill>
              <a:srgbClr val="000000"/>
            </a:solidFill>
            <a:prstDash val="solid"/>
            <a:headEnd type="triangle"/>
            <a:tailEnd type="triangle"/>
          </a:ln>
          <a:effectLst/>
        </p:spPr>
      </p:cxnSp>
      <p:cxnSp>
        <p:nvCxnSpPr>
          <p:cNvPr id="44" name="Straight Arrow Connector 43">
            <a:extLst>
              <a:ext uri="{FF2B5EF4-FFF2-40B4-BE49-F238E27FC236}">
                <a16:creationId xmlns:a16="http://schemas.microsoft.com/office/drawing/2014/main" id="{5B21A6D4-0ED4-45C4-868B-9257C24F0209}"/>
              </a:ext>
            </a:extLst>
          </p:cNvPr>
          <p:cNvCxnSpPr>
            <a:stCxn id="38" idx="3"/>
            <a:endCxn id="40" idx="1"/>
          </p:cNvCxnSpPr>
          <p:nvPr/>
        </p:nvCxnSpPr>
        <p:spPr>
          <a:xfrm>
            <a:off x="4773508" y="3429000"/>
            <a:ext cx="1777419" cy="0"/>
          </a:xfrm>
          <a:prstGeom prst="straightConnector1">
            <a:avLst/>
          </a:prstGeom>
          <a:noFill/>
          <a:ln w="9525" cap="flat" cmpd="sng" algn="ctr">
            <a:solidFill>
              <a:srgbClr val="000000"/>
            </a:solidFill>
            <a:prstDash val="solid"/>
            <a:headEnd type="none"/>
            <a:tailEnd type="triangle"/>
          </a:ln>
          <a:effectLst/>
        </p:spPr>
      </p:cxnSp>
      <p:cxnSp>
        <p:nvCxnSpPr>
          <p:cNvPr id="45" name="Connector: Elbow 44">
            <a:extLst>
              <a:ext uri="{FF2B5EF4-FFF2-40B4-BE49-F238E27FC236}">
                <a16:creationId xmlns:a16="http://schemas.microsoft.com/office/drawing/2014/main" id="{D24A44BD-7FD6-409B-A00E-B23F6C22B5FF}"/>
              </a:ext>
            </a:extLst>
          </p:cNvPr>
          <p:cNvCxnSpPr>
            <a:cxnSpLocks/>
            <a:endCxn id="39" idx="2"/>
          </p:cNvCxnSpPr>
          <p:nvPr/>
        </p:nvCxnSpPr>
        <p:spPr>
          <a:xfrm>
            <a:off x="4773508" y="3642082"/>
            <a:ext cx="1927542" cy="1294320"/>
          </a:xfrm>
          <a:prstGeom prst="bentConnector3">
            <a:avLst/>
          </a:prstGeom>
          <a:noFill/>
          <a:ln w="9525" cap="flat" cmpd="sng" algn="ctr">
            <a:solidFill>
              <a:srgbClr val="000000"/>
            </a:solidFill>
            <a:prstDash val="solid"/>
            <a:headEnd type="none"/>
            <a:tailEnd type="triangle"/>
          </a:ln>
          <a:effectLst/>
        </p:spPr>
      </p:cxnSp>
      <p:cxnSp>
        <p:nvCxnSpPr>
          <p:cNvPr id="46" name="Straight Arrow Connector 45">
            <a:extLst>
              <a:ext uri="{FF2B5EF4-FFF2-40B4-BE49-F238E27FC236}">
                <a16:creationId xmlns:a16="http://schemas.microsoft.com/office/drawing/2014/main" id="{10161DC8-3EE6-42FA-9937-0694BA984AB6}"/>
              </a:ext>
            </a:extLst>
          </p:cNvPr>
          <p:cNvCxnSpPr>
            <a:stCxn id="40" idx="2"/>
          </p:cNvCxnSpPr>
          <p:nvPr/>
        </p:nvCxnSpPr>
        <p:spPr>
          <a:xfrm flipH="1">
            <a:off x="7237590" y="3861859"/>
            <a:ext cx="1" cy="499973"/>
          </a:xfrm>
          <a:prstGeom prst="straightConnector1">
            <a:avLst/>
          </a:prstGeom>
          <a:noFill/>
          <a:ln w="9525" cap="flat" cmpd="sng" algn="ctr">
            <a:solidFill>
              <a:srgbClr val="000000"/>
            </a:solidFill>
            <a:prstDash val="solid"/>
            <a:headEnd type="none"/>
            <a:tailEnd type="triangle"/>
          </a:ln>
          <a:effectLst/>
        </p:spPr>
      </p:cxnSp>
      <p:cxnSp>
        <p:nvCxnSpPr>
          <p:cNvPr id="47" name="Straight Arrow Connector 46">
            <a:extLst>
              <a:ext uri="{FF2B5EF4-FFF2-40B4-BE49-F238E27FC236}">
                <a16:creationId xmlns:a16="http://schemas.microsoft.com/office/drawing/2014/main" id="{251EB627-BCF0-431C-8A8D-D7F2A884317A}"/>
              </a:ext>
            </a:extLst>
          </p:cNvPr>
          <p:cNvCxnSpPr>
            <a:stCxn id="41" idx="2"/>
            <a:endCxn id="40" idx="0"/>
          </p:cNvCxnSpPr>
          <p:nvPr/>
        </p:nvCxnSpPr>
        <p:spPr>
          <a:xfrm>
            <a:off x="7237590" y="2455764"/>
            <a:ext cx="1" cy="540377"/>
          </a:xfrm>
          <a:prstGeom prst="straightConnector1">
            <a:avLst/>
          </a:prstGeom>
          <a:noFill/>
          <a:ln w="9525" cap="flat" cmpd="sng" algn="ctr">
            <a:solidFill>
              <a:srgbClr val="000000"/>
            </a:solidFill>
            <a:prstDash val="solid"/>
            <a:headEnd type="triangle"/>
            <a:tailEnd type="triangle"/>
          </a:ln>
          <a:effectLst/>
        </p:spPr>
      </p:cxnSp>
      <p:sp>
        <p:nvSpPr>
          <p:cNvPr id="61" name="TextBox 60">
            <a:extLst>
              <a:ext uri="{FF2B5EF4-FFF2-40B4-BE49-F238E27FC236}">
                <a16:creationId xmlns:a16="http://schemas.microsoft.com/office/drawing/2014/main" id="{D8834871-D238-442C-BCC3-B322EB340623}"/>
              </a:ext>
            </a:extLst>
          </p:cNvPr>
          <p:cNvSpPr txBox="1"/>
          <p:nvPr/>
        </p:nvSpPr>
        <p:spPr>
          <a:xfrm>
            <a:off x="2017554" y="6007395"/>
            <a:ext cx="871870" cy="246221"/>
          </a:xfrm>
          <a:prstGeom prst="rect">
            <a:avLst/>
          </a:prstGeom>
          <a:noFill/>
        </p:spPr>
        <p:txBody>
          <a:bodyPr wrap="square" lIns="0" tIns="0" rIns="0" bIns="0" rtlCol="0">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Semibold"/>
                <a:ea typeface="+mn-ea"/>
                <a:cs typeface="Segoe UI Semilight" panose="020B0402040204020203" pitchFamily="34" charset="0"/>
              </a:rPr>
              <a:t>Things</a:t>
            </a:r>
          </a:p>
        </p:txBody>
      </p:sp>
      <p:sp>
        <p:nvSpPr>
          <p:cNvPr id="62" name="TextBox 61">
            <a:extLst>
              <a:ext uri="{FF2B5EF4-FFF2-40B4-BE49-F238E27FC236}">
                <a16:creationId xmlns:a16="http://schemas.microsoft.com/office/drawing/2014/main" id="{841B8A65-D2F6-449D-9554-034E0AB8CBBB}"/>
              </a:ext>
            </a:extLst>
          </p:cNvPr>
          <p:cNvSpPr txBox="1"/>
          <p:nvPr/>
        </p:nvSpPr>
        <p:spPr>
          <a:xfrm>
            <a:off x="5608896" y="6007395"/>
            <a:ext cx="871870" cy="246221"/>
          </a:xfrm>
          <a:prstGeom prst="rect">
            <a:avLst/>
          </a:prstGeom>
          <a:noFill/>
        </p:spPr>
        <p:txBody>
          <a:bodyPr wrap="square" lIns="0" tIns="0" rIns="0" bIns="0" rtlCol="0">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Semibold"/>
                <a:ea typeface="+mn-ea"/>
                <a:cs typeface="Segoe UI Semilight" panose="020B0402040204020203" pitchFamily="34" charset="0"/>
              </a:rPr>
              <a:t>Insights</a:t>
            </a:r>
          </a:p>
        </p:txBody>
      </p:sp>
      <p:sp>
        <p:nvSpPr>
          <p:cNvPr id="63" name="TextBox 62">
            <a:extLst>
              <a:ext uri="{FF2B5EF4-FFF2-40B4-BE49-F238E27FC236}">
                <a16:creationId xmlns:a16="http://schemas.microsoft.com/office/drawing/2014/main" id="{785885D6-4D82-4678-9EF8-E57421E749EC}"/>
              </a:ext>
            </a:extLst>
          </p:cNvPr>
          <p:cNvSpPr txBox="1"/>
          <p:nvPr/>
        </p:nvSpPr>
        <p:spPr>
          <a:xfrm>
            <a:off x="9216702" y="6007395"/>
            <a:ext cx="871870" cy="246221"/>
          </a:xfrm>
          <a:prstGeom prst="rect">
            <a:avLst/>
          </a:prstGeom>
          <a:noFill/>
        </p:spPr>
        <p:txBody>
          <a:bodyPr wrap="square" lIns="0" tIns="0" rIns="0" bIns="0" rtlCol="0">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Semibold"/>
                <a:ea typeface="+mn-ea"/>
                <a:cs typeface="Segoe UI Semilight" panose="020B0402040204020203" pitchFamily="34" charset="0"/>
              </a:rPr>
              <a:t>Actions</a:t>
            </a:r>
          </a:p>
        </p:txBody>
      </p:sp>
      <p:cxnSp>
        <p:nvCxnSpPr>
          <p:cNvPr id="65" name="Connector: Elbow 64">
            <a:extLst>
              <a:ext uri="{FF2B5EF4-FFF2-40B4-BE49-F238E27FC236}">
                <a16:creationId xmlns:a16="http://schemas.microsoft.com/office/drawing/2014/main" id="{F381FB92-4318-4B79-B3BF-78C890FB5ACF}"/>
              </a:ext>
            </a:extLst>
          </p:cNvPr>
          <p:cNvCxnSpPr>
            <a:stCxn id="42" idx="0"/>
            <a:endCxn id="41" idx="3"/>
          </p:cNvCxnSpPr>
          <p:nvPr/>
        </p:nvCxnSpPr>
        <p:spPr>
          <a:xfrm rot="16200000" flipV="1">
            <a:off x="8647752" y="1299407"/>
            <a:ext cx="973236" cy="2420232"/>
          </a:xfrm>
          <a:prstGeom prst="bentConnector2">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612FAD85-4F88-44C5-A301-66E37B811AE7}"/>
              </a:ext>
            </a:extLst>
          </p:cNvPr>
          <p:cNvCxnSpPr>
            <a:stCxn id="40" idx="3"/>
            <a:endCxn id="42" idx="1"/>
          </p:cNvCxnSpPr>
          <p:nvPr/>
        </p:nvCxnSpPr>
        <p:spPr>
          <a:xfrm>
            <a:off x="7924255" y="3429000"/>
            <a:ext cx="1733567"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9" name="Connector: Elbow 68">
            <a:extLst>
              <a:ext uri="{FF2B5EF4-FFF2-40B4-BE49-F238E27FC236}">
                <a16:creationId xmlns:a16="http://schemas.microsoft.com/office/drawing/2014/main" id="{88200797-5283-45FC-A3BA-AE920C51B73D}"/>
              </a:ext>
            </a:extLst>
          </p:cNvPr>
          <p:cNvCxnSpPr>
            <a:stCxn id="39" idx="4"/>
            <a:endCxn id="42" idx="2"/>
          </p:cNvCxnSpPr>
          <p:nvPr/>
        </p:nvCxnSpPr>
        <p:spPr>
          <a:xfrm flipV="1">
            <a:off x="7774133" y="3861859"/>
            <a:ext cx="2570353" cy="1074543"/>
          </a:xfrm>
          <a:prstGeom prst="bentConnector2">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CC6BCEF1-BCCF-4D53-B271-0787C9754E26}"/>
              </a:ext>
            </a:extLst>
          </p:cNvPr>
          <p:cNvSpPr txBox="1"/>
          <p:nvPr/>
        </p:nvSpPr>
        <p:spPr>
          <a:xfrm>
            <a:off x="2603722" y="2967329"/>
            <a:ext cx="723540" cy="369332"/>
          </a:xfrm>
          <a:prstGeom prst="rect">
            <a:avLst/>
          </a:prstGeom>
          <a:noFill/>
        </p:spPr>
        <p:txBody>
          <a:bodyPr wrap="square" lIns="0" tIns="0" rIns="0" bIns="0" rtlCol="0">
            <a:spAutoFit/>
          </a:bodyPr>
          <a:lstStyle/>
          <a:p>
            <a:pPr marL="0" marR="0" lvl="0" indent="0" algn="l" defTabSz="914314"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1A1A1A"/>
                </a:solidFill>
                <a:effectLst/>
                <a:uLnTx/>
                <a:uFillTx/>
                <a:latin typeface="Segoe UI Semibold"/>
                <a:ea typeface="+mn-ea"/>
                <a:cs typeface="Segoe UI Semilight" panose="020B0402040204020203" pitchFamily="34" charset="0"/>
              </a:rPr>
              <a:t>Provision and send data from device to cloud</a:t>
            </a:r>
          </a:p>
        </p:txBody>
      </p:sp>
      <p:sp>
        <p:nvSpPr>
          <p:cNvPr id="73" name="TextBox 72">
            <a:extLst>
              <a:ext uri="{FF2B5EF4-FFF2-40B4-BE49-F238E27FC236}">
                <a16:creationId xmlns:a16="http://schemas.microsoft.com/office/drawing/2014/main" id="{5F65EC3B-DD45-477D-9269-BDE229F48415}"/>
              </a:ext>
            </a:extLst>
          </p:cNvPr>
          <p:cNvSpPr txBox="1"/>
          <p:nvPr/>
        </p:nvSpPr>
        <p:spPr>
          <a:xfrm>
            <a:off x="2603722" y="3521340"/>
            <a:ext cx="723540" cy="246221"/>
          </a:xfrm>
          <a:prstGeom prst="rect">
            <a:avLst/>
          </a:prstGeom>
          <a:noFill/>
        </p:spPr>
        <p:txBody>
          <a:bodyPr wrap="square" lIns="0" tIns="0" rIns="0" bIns="0" rtlCol="0">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1A1A1A"/>
                </a:solidFill>
                <a:effectLst/>
                <a:uLnTx/>
                <a:uFillTx/>
                <a:latin typeface="Segoe UI Semibold"/>
                <a:ea typeface="+mn-ea"/>
                <a:cs typeface="Segoe UI Semilight" panose="020B0402040204020203" pitchFamily="34" charset="0"/>
              </a:rPr>
              <a:t>Device Management</a:t>
            </a:r>
          </a:p>
        </p:txBody>
      </p:sp>
      <p:sp>
        <p:nvSpPr>
          <p:cNvPr id="74" name="TextBox 73">
            <a:extLst>
              <a:ext uri="{FF2B5EF4-FFF2-40B4-BE49-F238E27FC236}">
                <a16:creationId xmlns:a16="http://schemas.microsoft.com/office/drawing/2014/main" id="{86EB3ED3-9FAB-41F1-8DD2-94FCF7A46A65}"/>
              </a:ext>
            </a:extLst>
          </p:cNvPr>
          <p:cNvSpPr txBox="1"/>
          <p:nvPr/>
        </p:nvSpPr>
        <p:spPr>
          <a:xfrm>
            <a:off x="5062836" y="3075259"/>
            <a:ext cx="1291214" cy="246221"/>
          </a:xfrm>
          <a:prstGeom prst="rect">
            <a:avLst/>
          </a:prstGeom>
          <a:noFill/>
        </p:spPr>
        <p:txBody>
          <a:bodyPr wrap="square" lIns="0" tIns="0" rIns="0" bIns="0" rtlCol="0">
            <a:spAutoFit/>
          </a:bodyPr>
          <a:lstStyle/>
          <a:p>
            <a:pPr marL="0" marR="0" lvl="0" indent="0" algn="l" defTabSz="914314"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1A1A1A"/>
                </a:solidFill>
                <a:effectLst/>
                <a:uLnTx/>
                <a:uFillTx/>
                <a:latin typeface="Segoe UI Semibold"/>
                <a:ea typeface="+mn-ea"/>
                <a:cs typeface="Segoe UI Semilight" panose="020B0402040204020203" pitchFamily="34" charset="0"/>
              </a:rPr>
              <a:t>Stream processing and rules evaluation over data</a:t>
            </a:r>
          </a:p>
        </p:txBody>
      </p:sp>
      <p:sp>
        <p:nvSpPr>
          <p:cNvPr id="75" name="TextBox 74">
            <a:extLst>
              <a:ext uri="{FF2B5EF4-FFF2-40B4-BE49-F238E27FC236}">
                <a16:creationId xmlns:a16="http://schemas.microsoft.com/office/drawing/2014/main" id="{A9C05937-8DC0-4A89-8D55-43E1B00B5951}"/>
              </a:ext>
            </a:extLst>
          </p:cNvPr>
          <p:cNvSpPr txBox="1"/>
          <p:nvPr/>
        </p:nvSpPr>
        <p:spPr>
          <a:xfrm>
            <a:off x="5864313" y="4752646"/>
            <a:ext cx="645607" cy="123111"/>
          </a:xfrm>
          <a:prstGeom prst="rect">
            <a:avLst/>
          </a:prstGeom>
          <a:noFill/>
        </p:spPr>
        <p:txBody>
          <a:bodyPr wrap="square" lIns="0" tIns="0" rIns="0" bIns="0" rtlCol="0">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1A1A1A"/>
                </a:solidFill>
                <a:effectLst/>
                <a:uLnTx/>
                <a:uFillTx/>
                <a:latin typeface="Segoe UI Semibold"/>
                <a:ea typeface="+mn-ea"/>
                <a:cs typeface="Segoe UI Semilight" panose="020B0402040204020203" pitchFamily="34" charset="0"/>
              </a:rPr>
              <a:t>Store data</a:t>
            </a:r>
          </a:p>
        </p:txBody>
      </p:sp>
      <p:sp>
        <p:nvSpPr>
          <p:cNvPr id="76" name="TextBox 75">
            <a:extLst>
              <a:ext uri="{FF2B5EF4-FFF2-40B4-BE49-F238E27FC236}">
                <a16:creationId xmlns:a16="http://schemas.microsoft.com/office/drawing/2014/main" id="{CA3D115E-C624-4B1D-8A8C-C3ADA4A6F900}"/>
              </a:ext>
            </a:extLst>
          </p:cNvPr>
          <p:cNvSpPr txBox="1"/>
          <p:nvPr/>
        </p:nvSpPr>
        <p:spPr>
          <a:xfrm>
            <a:off x="8437462" y="4748931"/>
            <a:ext cx="1679125" cy="123111"/>
          </a:xfrm>
          <a:prstGeom prst="rect">
            <a:avLst/>
          </a:prstGeom>
          <a:noFill/>
        </p:spPr>
        <p:txBody>
          <a:bodyPr wrap="square" lIns="0" tIns="0" rIns="0" bIns="0" rtlCol="0">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1A1A1A"/>
                </a:solidFill>
                <a:effectLst/>
                <a:uLnTx/>
                <a:uFillTx/>
                <a:latin typeface="Segoe UI Semibold"/>
                <a:ea typeface="+mn-ea"/>
                <a:cs typeface="Segoe UI Semilight" panose="020B0402040204020203" pitchFamily="34" charset="0"/>
              </a:rPr>
              <a:t>Integrate with business processes</a:t>
            </a:r>
          </a:p>
        </p:txBody>
      </p:sp>
      <p:sp>
        <p:nvSpPr>
          <p:cNvPr id="77" name="TextBox 76">
            <a:extLst>
              <a:ext uri="{FF2B5EF4-FFF2-40B4-BE49-F238E27FC236}">
                <a16:creationId xmlns:a16="http://schemas.microsoft.com/office/drawing/2014/main" id="{BC56C8A7-5EF4-4FE5-9B81-D5633E28320B}"/>
              </a:ext>
            </a:extLst>
          </p:cNvPr>
          <p:cNvSpPr txBox="1"/>
          <p:nvPr/>
        </p:nvSpPr>
        <p:spPr>
          <a:xfrm>
            <a:off x="8437461" y="1823803"/>
            <a:ext cx="1679125" cy="123111"/>
          </a:xfrm>
          <a:prstGeom prst="rect">
            <a:avLst/>
          </a:prstGeom>
          <a:noFill/>
        </p:spPr>
        <p:txBody>
          <a:bodyPr wrap="square" lIns="0" tIns="0" rIns="0" bIns="0" rtlCol="0">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1A1A1A"/>
                </a:solidFill>
                <a:effectLst/>
                <a:uLnTx/>
                <a:uFillTx/>
                <a:latin typeface="Segoe UI Semibold"/>
                <a:ea typeface="+mn-ea"/>
                <a:cs typeface="Segoe UI Semilight" panose="020B0402040204020203" pitchFamily="34" charset="0"/>
              </a:rPr>
              <a:t>Visualize data and learnings</a:t>
            </a:r>
          </a:p>
        </p:txBody>
      </p:sp>
      <p:sp>
        <p:nvSpPr>
          <p:cNvPr id="57" name="Oval 56">
            <a:extLst>
              <a:ext uri="{FF2B5EF4-FFF2-40B4-BE49-F238E27FC236}">
                <a16:creationId xmlns:a16="http://schemas.microsoft.com/office/drawing/2014/main" id="{FD1FF027-A30D-432C-A59A-5C81BE6A8966}"/>
              </a:ext>
            </a:extLst>
          </p:cNvPr>
          <p:cNvSpPr>
            <a:spLocks/>
          </p:cNvSpPr>
          <p:nvPr/>
        </p:nvSpPr>
        <p:spPr bwMode="auto">
          <a:xfrm>
            <a:off x="2170966" y="5345501"/>
            <a:ext cx="548640" cy="548640"/>
          </a:xfrm>
          <a:prstGeom prst="ellipse">
            <a:avLst/>
          </a:prstGeom>
          <a:solidFill>
            <a:schemeClr val="bg1"/>
          </a:solidFill>
          <a:ln w="10795" cap="flat" cmpd="sng" algn="ctr">
            <a:noFill/>
            <a:prstDash val="solid"/>
          </a:ln>
          <a:effectLst>
            <a:outerShdw blurRad="190500" dist="38100" dir="2700000" algn="tl" rotWithShape="0">
              <a:prstClr val="black">
                <a:alpha val="25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078D4"/>
              </a:solidFill>
              <a:effectLst/>
              <a:uLnTx/>
              <a:uFillTx/>
              <a:latin typeface="Segoe UI Semilight"/>
              <a:ea typeface="+mn-ea"/>
              <a:cs typeface="+mn-cs"/>
            </a:endParaRPr>
          </a:p>
        </p:txBody>
      </p:sp>
      <p:sp>
        <p:nvSpPr>
          <p:cNvPr id="58" name="Freeform: Shape 57">
            <a:extLst>
              <a:ext uri="{FF2B5EF4-FFF2-40B4-BE49-F238E27FC236}">
                <a16:creationId xmlns:a16="http://schemas.microsoft.com/office/drawing/2014/main" id="{DD6FA760-4FC3-40BC-80C0-3C7D8E0530E2}"/>
              </a:ext>
            </a:extLst>
          </p:cNvPr>
          <p:cNvSpPr>
            <a:spLocks noChangeAspect="1" noChangeArrowheads="1"/>
          </p:cNvSpPr>
          <p:nvPr/>
        </p:nvSpPr>
        <p:spPr bwMode="auto">
          <a:xfrm rot="2700000">
            <a:off x="2311065" y="5454692"/>
            <a:ext cx="274320" cy="274320"/>
          </a:xfrm>
          <a:custGeom>
            <a:avLst/>
            <a:gdLst>
              <a:gd name="connsiteX0" fmla="*/ 546713 w 700850"/>
              <a:gd name="connsiteY0" fmla="*/ 546768 h 700855"/>
              <a:gd name="connsiteX1" fmla="*/ 609420 w 700850"/>
              <a:gd name="connsiteY1" fmla="*/ 520743 h 700855"/>
              <a:gd name="connsiteX2" fmla="*/ 698101 w 700850"/>
              <a:gd name="connsiteY2" fmla="*/ 609596 h 700855"/>
              <a:gd name="connsiteX3" fmla="*/ 609420 w 700850"/>
              <a:gd name="connsiteY3" fmla="*/ 698449 h 700855"/>
              <a:gd name="connsiteX4" fmla="*/ 520739 w 700850"/>
              <a:gd name="connsiteY4" fmla="*/ 609596 h 700855"/>
              <a:gd name="connsiteX5" fmla="*/ 546713 w 700850"/>
              <a:gd name="connsiteY5" fmla="*/ 546768 h 700855"/>
              <a:gd name="connsiteX6" fmla="*/ 435700 w 700850"/>
              <a:gd name="connsiteY6" fmla="*/ 435945 h 700855"/>
              <a:gd name="connsiteX7" fmla="*/ 700850 w 700850"/>
              <a:gd name="connsiteY7" fmla="*/ 326194 h 700855"/>
              <a:gd name="connsiteX8" fmla="*/ 700850 w 700850"/>
              <a:gd name="connsiteY8" fmla="*/ 397868 h 700855"/>
              <a:gd name="connsiteX9" fmla="*/ 397588 w 700850"/>
              <a:gd name="connsiteY9" fmla="*/ 700854 h 700855"/>
              <a:gd name="connsiteX10" fmla="*/ 325849 w 700850"/>
              <a:gd name="connsiteY10" fmla="*/ 700854 h 700855"/>
              <a:gd name="connsiteX11" fmla="*/ 435700 w 700850"/>
              <a:gd name="connsiteY11" fmla="*/ 435945 h 700855"/>
              <a:gd name="connsiteX12" fmla="*/ 320634 w 700850"/>
              <a:gd name="connsiteY12" fmla="*/ 320880 h 700855"/>
              <a:gd name="connsiteX13" fmla="*/ 700850 w 700850"/>
              <a:gd name="connsiteY13" fmla="*/ 163270 h 700855"/>
              <a:gd name="connsiteX14" fmla="*/ 700850 w 700850"/>
              <a:gd name="connsiteY14" fmla="*/ 234948 h 700855"/>
              <a:gd name="connsiteX15" fmla="*/ 234647 w 700850"/>
              <a:gd name="connsiteY15" fmla="*/ 700854 h 700855"/>
              <a:gd name="connsiteX16" fmla="*/ 162924 w 700850"/>
              <a:gd name="connsiteY16" fmla="*/ 700854 h 700855"/>
              <a:gd name="connsiteX17" fmla="*/ 320634 w 700850"/>
              <a:gd name="connsiteY17" fmla="*/ 320880 h 700855"/>
              <a:gd name="connsiteX18" fmla="*/ 205365 w 700850"/>
              <a:gd name="connsiteY18" fmla="*/ 205367 h 700855"/>
              <a:gd name="connsiteX19" fmla="*/ 700850 w 700850"/>
              <a:gd name="connsiteY19" fmla="*/ 0 h 700855"/>
              <a:gd name="connsiteX20" fmla="*/ 700850 w 700850"/>
              <a:gd name="connsiteY20" fmla="*/ 71716 h 700855"/>
              <a:gd name="connsiteX21" fmla="*/ 71715 w 700850"/>
              <a:gd name="connsiteY21" fmla="*/ 700854 h 700855"/>
              <a:gd name="connsiteX22" fmla="*/ 0 w 700850"/>
              <a:gd name="connsiteY22" fmla="*/ 700855 h 700855"/>
              <a:gd name="connsiteX23" fmla="*/ 205365 w 700850"/>
              <a:gd name="connsiteY23" fmla="*/ 205367 h 700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00850" h="700855">
                <a:moveTo>
                  <a:pt x="546713" y="546768"/>
                </a:moveTo>
                <a:cubicBezTo>
                  <a:pt x="562761" y="530688"/>
                  <a:pt x="584932" y="520743"/>
                  <a:pt x="609420" y="520743"/>
                </a:cubicBezTo>
                <a:cubicBezTo>
                  <a:pt x="658397" y="520743"/>
                  <a:pt x="698101" y="560524"/>
                  <a:pt x="698101" y="609596"/>
                </a:cubicBezTo>
                <a:cubicBezTo>
                  <a:pt x="698101" y="658668"/>
                  <a:pt x="658397" y="698449"/>
                  <a:pt x="609420" y="698449"/>
                </a:cubicBezTo>
                <a:cubicBezTo>
                  <a:pt x="560443" y="698449"/>
                  <a:pt x="520739" y="658668"/>
                  <a:pt x="520739" y="609596"/>
                </a:cubicBezTo>
                <a:cubicBezTo>
                  <a:pt x="520739" y="585060"/>
                  <a:pt x="530665" y="562847"/>
                  <a:pt x="546713" y="546768"/>
                </a:cubicBezTo>
                <a:close/>
                <a:moveTo>
                  <a:pt x="435700" y="435945"/>
                </a:moveTo>
                <a:cubicBezTo>
                  <a:pt x="503567" y="368140"/>
                  <a:pt x="597317" y="326194"/>
                  <a:pt x="700850" y="326194"/>
                </a:cubicBezTo>
                <a:cubicBezTo>
                  <a:pt x="700850" y="397868"/>
                  <a:pt x="700850" y="397868"/>
                  <a:pt x="700850" y="397868"/>
                </a:cubicBezTo>
                <a:cubicBezTo>
                  <a:pt x="533730" y="397868"/>
                  <a:pt x="397588" y="533886"/>
                  <a:pt x="397588" y="700854"/>
                </a:cubicBezTo>
                <a:cubicBezTo>
                  <a:pt x="325849" y="700854"/>
                  <a:pt x="325849" y="700854"/>
                  <a:pt x="325849" y="700854"/>
                </a:cubicBezTo>
                <a:cubicBezTo>
                  <a:pt x="325849" y="597415"/>
                  <a:pt x="367833" y="503750"/>
                  <a:pt x="435700" y="435945"/>
                </a:cubicBezTo>
                <a:close/>
                <a:moveTo>
                  <a:pt x="320634" y="320880"/>
                </a:moveTo>
                <a:cubicBezTo>
                  <a:pt x="418031" y="223545"/>
                  <a:pt x="552513" y="163270"/>
                  <a:pt x="700850" y="163270"/>
                </a:cubicBezTo>
                <a:cubicBezTo>
                  <a:pt x="700850" y="234948"/>
                  <a:pt x="700850" y="234948"/>
                  <a:pt x="700850" y="234948"/>
                </a:cubicBezTo>
                <a:cubicBezTo>
                  <a:pt x="444112" y="234948"/>
                  <a:pt x="234647" y="444280"/>
                  <a:pt x="234647" y="700854"/>
                </a:cubicBezTo>
                <a:cubicBezTo>
                  <a:pt x="162924" y="700854"/>
                  <a:pt x="162924" y="700854"/>
                  <a:pt x="162924" y="700854"/>
                </a:cubicBezTo>
                <a:cubicBezTo>
                  <a:pt x="162924" y="552611"/>
                  <a:pt x="223237" y="418215"/>
                  <a:pt x="320634" y="320880"/>
                </a:cubicBezTo>
                <a:close/>
                <a:moveTo>
                  <a:pt x="205365" y="205367"/>
                </a:moveTo>
                <a:cubicBezTo>
                  <a:pt x="337386" y="72531"/>
                  <a:pt x="513413" y="1"/>
                  <a:pt x="700850" y="0"/>
                </a:cubicBezTo>
                <a:cubicBezTo>
                  <a:pt x="700850" y="71716"/>
                  <a:pt x="700850" y="71716"/>
                  <a:pt x="700850" y="71716"/>
                </a:cubicBezTo>
                <a:cubicBezTo>
                  <a:pt x="353684" y="71716"/>
                  <a:pt x="71715" y="353687"/>
                  <a:pt x="71715" y="700854"/>
                </a:cubicBezTo>
                <a:cubicBezTo>
                  <a:pt x="0" y="700855"/>
                  <a:pt x="0" y="700855"/>
                  <a:pt x="0" y="700855"/>
                </a:cubicBezTo>
                <a:cubicBezTo>
                  <a:pt x="0" y="513417"/>
                  <a:pt x="72529" y="337388"/>
                  <a:pt x="205365" y="205367"/>
                </a:cubicBezTo>
                <a:close/>
              </a:path>
            </a:pathLst>
          </a:custGeom>
          <a:solidFill>
            <a:schemeClr val="accent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5105" tIns="47552" rIns="95105" bIns="47552" numCol="1" anchor="t" anchorCtr="0" compatLnSpc="1">
            <a:prstTxWarp prst="textNoShape">
              <a:avLst/>
            </a:prstTxWarp>
            <a:noAutofit/>
          </a:bodyPr>
          <a:lstStyle/>
          <a:p>
            <a:pPr marL="0" marR="0" lvl="0" indent="0" algn="l" defTabSz="951061" rtl="0" eaLnBrk="1" fontAlgn="auto" latinLnBrk="0" hangingPunct="1">
              <a:lnSpc>
                <a:spcPct val="100000"/>
              </a:lnSpc>
              <a:spcBef>
                <a:spcPts val="0"/>
              </a:spcBef>
              <a:spcAft>
                <a:spcPts val="0"/>
              </a:spcAft>
              <a:buClrTx/>
              <a:buSzTx/>
              <a:buFontTx/>
              <a:buNone/>
              <a:tabLst/>
              <a:defRPr/>
            </a:pPr>
            <a:endParaRPr kumimoji="0" lang="en-US" sz="6599" b="0" i="0" u="none" strike="noStrike" kern="1200" cap="none" spc="0" normalizeH="0" baseline="0" noProof="0">
              <a:ln>
                <a:noFill/>
              </a:ln>
              <a:solidFill>
                <a:prstClr val="black"/>
              </a:solidFill>
              <a:effectLst/>
              <a:uLnTx/>
              <a:uFillTx/>
              <a:latin typeface="Segoe UI Light"/>
              <a:ea typeface="+mn-ea"/>
              <a:cs typeface="+mn-cs"/>
            </a:endParaRPr>
          </a:p>
        </p:txBody>
      </p:sp>
      <p:sp>
        <p:nvSpPr>
          <p:cNvPr id="60" name="Oval 59">
            <a:extLst>
              <a:ext uri="{FF2B5EF4-FFF2-40B4-BE49-F238E27FC236}">
                <a16:creationId xmlns:a16="http://schemas.microsoft.com/office/drawing/2014/main" id="{34DF50FE-101E-437E-9149-62E9E2CF8D4A}"/>
              </a:ext>
            </a:extLst>
          </p:cNvPr>
          <p:cNvSpPr>
            <a:spLocks/>
          </p:cNvSpPr>
          <p:nvPr/>
        </p:nvSpPr>
        <p:spPr bwMode="auto">
          <a:xfrm>
            <a:off x="5821680" y="5343601"/>
            <a:ext cx="548640" cy="548640"/>
          </a:xfrm>
          <a:prstGeom prst="ellipse">
            <a:avLst/>
          </a:prstGeom>
          <a:solidFill>
            <a:schemeClr val="bg1"/>
          </a:solidFill>
          <a:ln w="10795" cap="flat" cmpd="sng" algn="ctr">
            <a:noFill/>
            <a:prstDash val="solid"/>
          </a:ln>
          <a:effectLst>
            <a:outerShdw blurRad="190500" dist="38100" dir="2700000" algn="tl" rotWithShape="0">
              <a:prstClr val="black">
                <a:alpha val="25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078D4"/>
              </a:solidFill>
              <a:effectLst/>
              <a:uLnTx/>
              <a:uFillTx/>
              <a:latin typeface="Segoe UI Semilight"/>
              <a:ea typeface="+mn-ea"/>
              <a:cs typeface="+mn-cs"/>
            </a:endParaRPr>
          </a:p>
        </p:txBody>
      </p:sp>
      <p:sp>
        <p:nvSpPr>
          <p:cNvPr id="59" name="Freeform: Shape 58">
            <a:extLst>
              <a:ext uri="{FF2B5EF4-FFF2-40B4-BE49-F238E27FC236}">
                <a16:creationId xmlns:a16="http://schemas.microsoft.com/office/drawing/2014/main" id="{3F7EF8FE-9E73-46FA-ACBE-6E21991D6792}"/>
              </a:ext>
            </a:extLst>
          </p:cNvPr>
          <p:cNvSpPr>
            <a:spLocks noChangeAspect="1"/>
          </p:cNvSpPr>
          <p:nvPr/>
        </p:nvSpPr>
        <p:spPr bwMode="auto">
          <a:xfrm>
            <a:off x="5983417" y="5440138"/>
            <a:ext cx="225165" cy="365760"/>
          </a:xfrm>
          <a:custGeom>
            <a:avLst/>
            <a:gdLst>
              <a:gd name="connsiteX0" fmla="*/ 180897 w 528287"/>
              <a:gd name="connsiteY0" fmla="*/ 808532 h 858155"/>
              <a:gd name="connsiteX1" fmla="*/ 351275 w 528287"/>
              <a:gd name="connsiteY1" fmla="*/ 808532 h 858155"/>
              <a:gd name="connsiteX2" fmla="*/ 300775 w 528287"/>
              <a:gd name="connsiteY2" fmla="*/ 851668 h 858155"/>
              <a:gd name="connsiteX3" fmla="*/ 281897 w 528287"/>
              <a:gd name="connsiteY3" fmla="*/ 857831 h 858155"/>
              <a:gd name="connsiteX4" fmla="*/ 198832 w 528287"/>
              <a:gd name="connsiteY4" fmla="*/ 827019 h 858155"/>
              <a:gd name="connsiteX5" fmla="*/ 180897 w 528287"/>
              <a:gd name="connsiteY5" fmla="*/ 808532 h 858155"/>
              <a:gd name="connsiteX6" fmla="*/ 182285 w 528287"/>
              <a:gd name="connsiteY6" fmla="*/ 731401 h 858155"/>
              <a:gd name="connsiteX7" fmla="*/ 347585 w 528287"/>
              <a:gd name="connsiteY7" fmla="*/ 731401 h 858155"/>
              <a:gd name="connsiteX8" fmla="*/ 375450 w 528287"/>
              <a:gd name="connsiteY8" fmla="*/ 755235 h 858155"/>
              <a:gd name="connsiteX9" fmla="*/ 347585 w 528287"/>
              <a:gd name="connsiteY9" fmla="*/ 778134 h 858155"/>
              <a:gd name="connsiteX10" fmla="*/ 264935 w 528287"/>
              <a:gd name="connsiteY10" fmla="*/ 778601 h 858155"/>
              <a:gd name="connsiteX11" fmla="*/ 181813 w 528287"/>
              <a:gd name="connsiteY11" fmla="*/ 778134 h 858155"/>
              <a:gd name="connsiteX12" fmla="*/ 154893 w 528287"/>
              <a:gd name="connsiteY12" fmla="*/ 754300 h 858155"/>
              <a:gd name="connsiteX13" fmla="*/ 182285 w 528287"/>
              <a:gd name="connsiteY13" fmla="*/ 731401 h 858155"/>
              <a:gd name="connsiteX14" fmla="*/ 174924 w 528287"/>
              <a:gd name="connsiteY14" fmla="*/ 655422 h 858155"/>
              <a:gd name="connsiteX15" fmla="*/ 354947 w 528287"/>
              <a:gd name="connsiteY15" fmla="*/ 655422 h 858155"/>
              <a:gd name="connsiteX16" fmla="*/ 379581 w 528287"/>
              <a:gd name="connsiteY16" fmla="*/ 677976 h 858155"/>
              <a:gd name="connsiteX17" fmla="*/ 355421 w 528287"/>
              <a:gd name="connsiteY17" fmla="*/ 701000 h 858155"/>
              <a:gd name="connsiteX18" fmla="*/ 264935 w 528287"/>
              <a:gd name="connsiteY18" fmla="*/ 701000 h 858155"/>
              <a:gd name="connsiteX19" fmla="*/ 175397 w 528287"/>
              <a:gd name="connsiteY19" fmla="*/ 701000 h 858155"/>
              <a:gd name="connsiteX20" fmla="*/ 149815 w 528287"/>
              <a:gd name="connsiteY20" fmla="*/ 678446 h 858155"/>
              <a:gd name="connsiteX21" fmla="*/ 174924 w 528287"/>
              <a:gd name="connsiteY21" fmla="*/ 655422 h 858155"/>
              <a:gd name="connsiteX22" fmla="*/ 266900 w 528287"/>
              <a:gd name="connsiteY22" fmla="*/ 6 h 858155"/>
              <a:gd name="connsiteX23" fmla="*/ 401421 w 528287"/>
              <a:gd name="connsiteY23" fmla="*/ 34573 h 858155"/>
              <a:gd name="connsiteX24" fmla="*/ 528029 w 528287"/>
              <a:gd name="connsiteY24" fmla="*/ 242329 h 858155"/>
              <a:gd name="connsiteX25" fmla="*/ 479842 w 528287"/>
              <a:gd name="connsiteY25" fmla="*/ 416637 h 858155"/>
              <a:gd name="connsiteX26" fmla="*/ 451025 w 528287"/>
              <a:gd name="connsiteY26" fmla="*/ 466574 h 858155"/>
              <a:gd name="connsiteX27" fmla="*/ 393390 w 528287"/>
              <a:gd name="connsiteY27" fmla="*/ 621095 h 858155"/>
              <a:gd name="connsiteX28" fmla="*/ 331503 w 528287"/>
              <a:gd name="connsiteY28" fmla="*/ 621095 h 858155"/>
              <a:gd name="connsiteX29" fmla="*/ 347093 w 528287"/>
              <a:gd name="connsiteY29" fmla="*/ 532528 h 858155"/>
              <a:gd name="connsiteX30" fmla="*/ 400476 w 528287"/>
              <a:gd name="connsiteY30" fmla="*/ 427943 h 858155"/>
              <a:gd name="connsiteX31" fmla="*/ 458583 w 528287"/>
              <a:gd name="connsiteY31" fmla="*/ 304986 h 858155"/>
              <a:gd name="connsiteX32" fmla="*/ 377800 w 528287"/>
              <a:gd name="connsiteY32" fmla="*/ 94874 h 858155"/>
              <a:gd name="connsiteX33" fmla="*/ 143953 w 528287"/>
              <a:gd name="connsiteY33" fmla="*/ 99114 h 858155"/>
              <a:gd name="connsiteX34" fmla="*/ 65532 w 528287"/>
              <a:gd name="connsiteY34" fmla="*/ 281902 h 858155"/>
              <a:gd name="connsiteX35" fmla="*/ 117970 w 528287"/>
              <a:gd name="connsiteY35" fmla="*/ 409570 h 858155"/>
              <a:gd name="connsiteX36" fmla="*/ 183636 w 528287"/>
              <a:gd name="connsiteY36" fmla="*/ 538652 h 858155"/>
              <a:gd name="connsiteX37" fmla="*/ 197809 w 528287"/>
              <a:gd name="connsiteY37" fmla="*/ 621566 h 858155"/>
              <a:gd name="connsiteX38" fmla="*/ 142064 w 528287"/>
              <a:gd name="connsiteY38" fmla="*/ 621566 h 858155"/>
              <a:gd name="connsiteX39" fmla="*/ 134977 w 528287"/>
              <a:gd name="connsiteY39" fmla="*/ 614028 h 858155"/>
              <a:gd name="connsiteX40" fmla="*/ 93405 w 528287"/>
              <a:gd name="connsiteY40" fmla="*/ 493426 h 858155"/>
              <a:gd name="connsiteX41" fmla="*/ 28684 w 528287"/>
              <a:gd name="connsiteY41" fmla="*/ 376122 h 858155"/>
              <a:gd name="connsiteX42" fmla="*/ 6008 w 528287"/>
              <a:gd name="connsiteY42" fmla="*/ 196632 h 858155"/>
              <a:gd name="connsiteX43" fmla="*/ 131671 w 528287"/>
              <a:gd name="connsiteY43" fmla="*/ 32218 h 858155"/>
              <a:gd name="connsiteX44" fmla="*/ 266900 w 528287"/>
              <a:gd name="connsiteY44" fmla="*/ 6 h 858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528287" h="858155">
                <a:moveTo>
                  <a:pt x="180897" y="808532"/>
                </a:moveTo>
                <a:cubicBezTo>
                  <a:pt x="237061" y="808532"/>
                  <a:pt x="292752" y="808532"/>
                  <a:pt x="351275" y="808532"/>
                </a:cubicBezTo>
                <a:cubicBezTo>
                  <a:pt x="332869" y="824175"/>
                  <a:pt x="317294" y="838396"/>
                  <a:pt x="300775" y="851668"/>
                </a:cubicBezTo>
                <a:cubicBezTo>
                  <a:pt x="296056" y="855461"/>
                  <a:pt x="288504" y="857831"/>
                  <a:pt x="281897" y="857831"/>
                </a:cubicBezTo>
                <a:cubicBezTo>
                  <a:pt x="226206" y="857357"/>
                  <a:pt x="239892" y="864941"/>
                  <a:pt x="198832" y="827019"/>
                </a:cubicBezTo>
                <a:cubicBezTo>
                  <a:pt x="192696" y="821331"/>
                  <a:pt x="187505" y="815168"/>
                  <a:pt x="180897" y="808532"/>
                </a:cubicBezTo>
                <a:close/>
                <a:moveTo>
                  <a:pt x="182285" y="731401"/>
                </a:moveTo>
                <a:cubicBezTo>
                  <a:pt x="237543" y="731401"/>
                  <a:pt x="292328" y="731401"/>
                  <a:pt x="347585" y="731401"/>
                </a:cubicBezTo>
                <a:cubicBezTo>
                  <a:pt x="365532" y="731401"/>
                  <a:pt x="375450" y="740280"/>
                  <a:pt x="375450" y="755235"/>
                </a:cubicBezTo>
                <a:cubicBezTo>
                  <a:pt x="374978" y="770189"/>
                  <a:pt x="365532" y="778134"/>
                  <a:pt x="347585" y="778134"/>
                </a:cubicBezTo>
                <a:cubicBezTo>
                  <a:pt x="320193" y="778601"/>
                  <a:pt x="292328" y="778601"/>
                  <a:pt x="264935" y="778601"/>
                </a:cubicBezTo>
                <a:cubicBezTo>
                  <a:pt x="237070" y="778601"/>
                  <a:pt x="209678" y="778601"/>
                  <a:pt x="181813" y="778134"/>
                </a:cubicBezTo>
                <a:cubicBezTo>
                  <a:pt x="165283" y="778134"/>
                  <a:pt x="154420" y="768787"/>
                  <a:pt x="154893" y="754300"/>
                </a:cubicBezTo>
                <a:cubicBezTo>
                  <a:pt x="155365" y="740280"/>
                  <a:pt x="165283" y="731401"/>
                  <a:pt x="182285" y="731401"/>
                </a:cubicBezTo>
                <a:close/>
                <a:moveTo>
                  <a:pt x="174924" y="655422"/>
                </a:moveTo>
                <a:cubicBezTo>
                  <a:pt x="235089" y="655422"/>
                  <a:pt x="295255" y="655422"/>
                  <a:pt x="354947" y="655422"/>
                </a:cubicBezTo>
                <a:cubicBezTo>
                  <a:pt x="369633" y="655422"/>
                  <a:pt x="379581" y="664350"/>
                  <a:pt x="379581" y="677976"/>
                </a:cubicBezTo>
                <a:cubicBezTo>
                  <a:pt x="380055" y="691133"/>
                  <a:pt x="370107" y="701000"/>
                  <a:pt x="355421" y="701000"/>
                </a:cubicBezTo>
                <a:cubicBezTo>
                  <a:pt x="325575" y="701470"/>
                  <a:pt x="295255" y="701000"/>
                  <a:pt x="264935" y="701000"/>
                </a:cubicBezTo>
                <a:cubicBezTo>
                  <a:pt x="235089" y="701000"/>
                  <a:pt x="205243" y="701000"/>
                  <a:pt x="175397" y="701000"/>
                </a:cubicBezTo>
                <a:cubicBezTo>
                  <a:pt x="159764" y="701000"/>
                  <a:pt x="150289" y="692542"/>
                  <a:pt x="149815" y="678446"/>
                </a:cubicBezTo>
                <a:cubicBezTo>
                  <a:pt x="149815" y="664350"/>
                  <a:pt x="159290" y="655422"/>
                  <a:pt x="174924" y="655422"/>
                </a:cubicBezTo>
                <a:close/>
                <a:moveTo>
                  <a:pt x="266900" y="6"/>
                </a:moveTo>
                <a:cubicBezTo>
                  <a:pt x="312016" y="300"/>
                  <a:pt x="357014" y="11725"/>
                  <a:pt x="401421" y="34573"/>
                </a:cubicBezTo>
                <a:cubicBezTo>
                  <a:pt x="484566" y="77914"/>
                  <a:pt x="523777" y="149993"/>
                  <a:pt x="528029" y="242329"/>
                </a:cubicBezTo>
                <a:cubicBezTo>
                  <a:pt x="530863" y="305928"/>
                  <a:pt x="510077" y="362460"/>
                  <a:pt x="479842" y="416637"/>
                </a:cubicBezTo>
                <a:cubicBezTo>
                  <a:pt x="470394" y="433125"/>
                  <a:pt x="460945" y="450085"/>
                  <a:pt x="451025" y="466574"/>
                </a:cubicBezTo>
                <a:cubicBezTo>
                  <a:pt x="422680" y="514626"/>
                  <a:pt x="393862" y="562207"/>
                  <a:pt x="393390" y="621095"/>
                </a:cubicBezTo>
                <a:cubicBezTo>
                  <a:pt x="372131" y="621095"/>
                  <a:pt x="352289" y="621095"/>
                  <a:pt x="331503" y="621095"/>
                </a:cubicBezTo>
                <a:cubicBezTo>
                  <a:pt x="331031" y="590002"/>
                  <a:pt x="335282" y="560323"/>
                  <a:pt x="347093" y="532528"/>
                </a:cubicBezTo>
                <a:cubicBezTo>
                  <a:pt x="363155" y="496724"/>
                  <a:pt x="381107" y="461862"/>
                  <a:pt x="400476" y="427943"/>
                </a:cubicBezTo>
                <a:cubicBezTo>
                  <a:pt x="422680" y="387899"/>
                  <a:pt x="447245" y="349740"/>
                  <a:pt x="458583" y="304986"/>
                </a:cubicBezTo>
                <a:cubicBezTo>
                  <a:pt x="480315" y="219245"/>
                  <a:pt x="449607" y="135389"/>
                  <a:pt x="377800" y="94874"/>
                </a:cubicBezTo>
                <a:cubicBezTo>
                  <a:pt x="299851" y="50590"/>
                  <a:pt x="220013" y="51533"/>
                  <a:pt x="143953" y="99114"/>
                </a:cubicBezTo>
                <a:cubicBezTo>
                  <a:pt x="77343" y="141042"/>
                  <a:pt x="57029" y="206525"/>
                  <a:pt x="65532" y="281902"/>
                </a:cubicBezTo>
                <a:cubicBezTo>
                  <a:pt x="71201" y="329012"/>
                  <a:pt x="93877" y="369527"/>
                  <a:pt x="117970" y="409570"/>
                </a:cubicBezTo>
                <a:cubicBezTo>
                  <a:pt x="142536" y="451498"/>
                  <a:pt x="168519" y="492013"/>
                  <a:pt x="183636" y="538652"/>
                </a:cubicBezTo>
                <a:cubicBezTo>
                  <a:pt x="192140" y="565034"/>
                  <a:pt x="197809" y="591887"/>
                  <a:pt x="197809" y="621566"/>
                </a:cubicBezTo>
                <a:cubicBezTo>
                  <a:pt x="177967" y="621566"/>
                  <a:pt x="160016" y="622037"/>
                  <a:pt x="142064" y="621566"/>
                </a:cubicBezTo>
                <a:cubicBezTo>
                  <a:pt x="139702" y="621095"/>
                  <a:pt x="135450" y="616855"/>
                  <a:pt x="134977" y="614028"/>
                </a:cubicBezTo>
                <a:cubicBezTo>
                  <a:pt x="133088" y="569745"/>
                  <a:pt x="114191" y="531114"/>
                  <a:pt x="93405" y="493426"/>
                </a:cubicBezTo>
                <a:cubicBezTo>
                  <a:pt x="71674" y="454325"/>
                  <a:pt x="48525" y="416166"/>
                  <a:pt x="28684" y="376122"/>
                </a:cubicBezTo>
                <a:cubicBezTo>
                  <a:pt x="811" y="319119"/>
                  <a:pt x="-6748" y="258818"/>
                  <a:pt x="6008" y="196632"/>
                </a:cubicBezTo>
                <a:cubicBezTo>
                  <a:pt x="21125" y="121256"/>
                  <a:pt x="63170" y="65666"/>
                  <a:pt x="131671" y="32218"/>
                </a:cubicBezTo>
                <a:cubicBezTo>
                  <a:pt x="176550" y="10547"/>
                  <a:pt x="221784" y="-288"/>
                  <a:pt x="266900" y="6"/>
                </a:cubicBezTo>
                <a:close/>
              </a:path>
            </a:pathLst>
          </a:custGeom>
          <a:solidFill>
            <a:schemeClr val="accent1"/>
          </a:solidFill>
          <a:ln w="9525">
            <a:noFill/>
            <a:round/>
            <a:headEnd/>
            <a:tailEnd/>
          </a:ln>
        </p:spPr>
        <p:txBody>
          <a:bodyPr vert="horz" wrap="square" lIns="93235" tIns="46617" rIns="93235" bIns="46617" numCol="1" anchor="t" anchorCtr="0" compatLnSpc="1">
            <a:prstTxWarp prst="textNoShape">
              <a:avLst/>
            </a:prstTxWarp>
            <a:noAutofit/>
          </a:bodyPr>
          <a:lstStyle/>
          <a:p>
            <a:pPr marL="0" marR="0" lvl="0" indent="0" algn="l" defTabSz="932507" rtl="0" eaLnBrk="1" fontAlgn="auto" latinLnBrk="0" hangingPunct="1">
              <a:lnSpc>
                <a:spcPct val="100000"/>
              </a:lnSpc>
              <a:spcBef>
                <a:spcPts val="0"/>
              </a:spcBef>
              <a:spcAft>
                <a:spcPts val="0"/>
              </a:spcAft>
              <a:buClrTx/>
              <a:buSzTx/>
              <a:buFontTx/>
              <a:buNone/>
              <a:tabLst/>
              <a:defRPr/>
            </a:pPr>
            <a:endParaRPr kumimoji="0" lang="en-US" sz="4000" b="0" i="0" u="none" strike="noStrike" kern="1200" cap="none" spc="0" normalizeH="0" baseline="0" noProof="0">
              <a:ln>
                <a:noFill/>
              </a:ln>
              <a:solidFill>
                <a:srgbClr val="505050"/>
              </a:solidFill>
              <a:effectLst/>
              <a:uLnTx/>
              <a:uFillTx/>
              <a:latin typeface="Segoe UI Light"/>
              <a:ea typeface="+mn-ea"/>
              <a:cs typeface="+mn-cs"/>
            </a:endParaRPr>
          </a:p>
        </p:txBody>
      </p:sp>
      <p:sp>
        <p:nvSpPr>
          <p:cNvPr id="64" name="Oval 63">
            <a:extLst>
              <a:ext uri="{FF2B5EF4-FFF2-40B4-BE49-F238E27FC236}">
                <a16:creationId xmlns:a16="http://schemas.microsoft.com/office/drawing/2014/main" id="{D5D014B7-4506-4D79-B062-DCE89F60826B}"/>
              </a:ext>
            </a:extLst>
          </p:cNvPr>
          <p:cNvSpPr>
            <a:spLocks/>
          </p:cNvSpPr>
          <p:nvPr/>
        </p:nvSpPr>
        <p:spPr bwMode="auto">
          <a:xfrm>
            <a:off x="9373616" y="5361781"/>
            <a:ext cx="548640" cy="548640"/>
          </a:xfrm>
          <a:prstGeom prst="ellipse">
            <a:avLst/>
          </a:prstGeom>
          <a:solidFill>
            <a:schemeClr val="bg1"/>
          </a:solidFill>
          <a:ln w="10795" cap="flat" cmpd="sng" algn="ctr">
            <a:noFill/>
            <a:prstDash val="solid"/>
          </a:ln>
          <a:effectLst>
            <a:outerShdw blurRad="190500" dist="38100" dir="2700000" algn="tl" rotWithShape="0">
              <a:prstClr val="black">
                <a:alpha val="25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078D4"/>
              </a:solidFill>
              <a:effectLst/>
              <a:uLnTx/>
              <a:uFillTx/>
              <a:latin typeface="Segoe UI Semilight"/>
              <a:ea typeface="+mn-ea"/>
              <a:cs typeface="+mn-cs"/>
            </a:endParaRPr>
          </a:p>
        </p:txBody>
      </p:sp>
      <p:sp>
        <p:nvSpPr>
          <p:cNvPr id="66" name="Freeform 104">
            <a:extLst>
              <a:ext uri="{FF2B5EF4-FFF2-40B4-BE49-F238E27FC236}">
                <a16:creationId xmlns:a16="http://schemas.microsoft.com/office/drawing/2014/main" id="{4FA2F955-2929-4CB7-972A-31348CDDBA29}"/>
              </a:ext>
            </a:extLst>
          </p:cNvPr>
          <p:cNvSpPr>
            <a:spLocks noChangeAspect="1"/>
          </p:cNvSpPr>
          <p:nvPr/>
        </p:nvSpPr>
        <p:spPr bwMode="black">
          <a:xfrm>
            <a:off x="9548094" y="5440138"/>
            <a:ext cx="219456" cy="365760"/>
          </a:xfrm>
          <a:custGeom>
            <a:avLst/>
            <a:gdLst>
              <a:gd name="connsiteX0" fmla="*/ 1002412 w 3075598"/>
              <a:gd name="connsiteY0" fmla="*/ 484878 h 5359527"/>
              <a:gd name="connsiteX1" fmla="*/ 508128 w 3075598"/>
              <a:gd name="connsiteY1" fmla="*/ 979160 h 5359527"/>
              <a:gd name="connsiteX2" fmla="*/ 652901 w 3075598"/>
              <a:gd name="connsiteY2" fmla="*/ 1328670 h 5359527"/>
              <a:gd name="connsiteX3" fmla="*/ 714869 w 3075598"/>
              <a:gd name="connsiteY3" fmla="*/ 1379799 h 5359527"/>
              <a:gd name="connsiteX4" fmla="*/ 714869 w 3075598"/>
              <a:gd name="connsiteY4" fmla="*/ 1276891 h 5359527"/>
              <a:gd name="connsiteX5" fmla="*/ 714869 w 3075598"/>
              <a:gd name="connsiteY5" fmla="*/ 972694 h 5359527"/>
              <a:gd name="connsiteX6" fmla="*/ 1014116 w 3075598"/>
              <a:gd name="connsiteY6" fmla="*/ 690208 h 5359527"/>
              <a:gd name="connsiteX7" fmla="*/ 1296739 w 3075598"/>
              <a:gd name="connsiteY7" fmla="*/ 972694 h 5359527"/>
              <a:gd name="connsiteX8" fmla="*/ 1296739 w 3075598"/>
              <a:gd name="connsiteY8" fmla="*/ 1321582 h 5359527"/>
              <a:gd name="connsiteX9" fmla="*/ 1296739 w 3075598"/>
              <a:gd name="connsiteY9" fmla="*/ 1374202 h 5359527"/>
              <a:gd name="connsiteX10" fmla="*/ 1351924 w 3075598"/>
              <a:gd name="connsiteY10" fmla="*/ 1328670 h 5359527"/>
              <a:gd name="connsiteX11" fmla="*/ 1496696 w 3075598"/>
              <a:gd name="connsiteY11" fmla="*/ 979160 h 5359527"/>
              <a:gd name="connsiteX12" fmla="*/ 1002412 w 3075598"/>
              <a:gd name="connsiteY12" fmla="*/ 484878 h 5359527"/>
              <a:gd name="connsiteX13" fmla="*/ 1002412 w 3075598"/>
              <a:gd name="connsiteY13" fmla="*/ 134752 h 5359527"/>
              <a:gd name="connsiteX14" fmla="*/ 158003 w 3075598"/>
              <a:gd name="connsiteY14" fmla="*/ 979160 h 5359527"/>
              <a:gd name="connsiteX15" fmla="*/ 673730 w 3075598"/>
              <a:gd name="connsiteY15" fmla="*/ 1757210 h 5359527"/>
              <a:gd name="connsiteX16" fmla="*/ 714869 w 3075598"/>
              <a:gd name="connsiteY16" fmla="*/ 1769981 h 5359527"/>
              <a:gd name="connsiteX17" fmla="*/ 714869 w 3075598"/>
              <a:gd name="connsiteY17" fmla="*/ 1543117 h 5359527"/>
              <a:gd name="connsiteX18" fmla="*/ 714869 w 3075598"/>
              <a:gd name="connsiteY18" fmla="*/ 1535496 h 5359527"/>
              <a:gd name="connsiteX19" fmla="*/ 650757 w 3075598"/>
              <a:gd name="connsiteY19" fmla="*/ 1500698 h 5359527"/>
              <a:gd name="connsiteX20" fmla="*/ 373457 w 3075598"/>
              <a:gd name="connsiteY20" fmla="*/ 979160 h 5359527"/>
              <a:gd name="connsiteX21" fmla="*/ 1002412 w 3075598"/>
              <a:gd name="connsiteY21" fmla="*/ 350207 h 5359527"/>
              <a:gd name="connsiteX22" fmla="*/ 1631367 w 3075598"/>
              <a:gd name="connsiteY22" fmla="*/ 979160 h 5359527"/>
              <a:gd name="connsiteX23" fmla="*/ 1354067 w 3075598"/>
              <a:gd name="connsiteY23" fmla="*/ 1500698 h 5359527"/>
              <a:gd name="connsiteX24" fmla="*/ 1296739 w 3075598"/>
              <a:gd name="connsiteY24" fmla="*/ 1531815 h 5359527"/>
              <a:gd name="connsiteX25" fmla="*/ 1296739 w 3075598"/>
              <a:gd name="connsiteY25" fmla="*/ 1575572 h 5359527"/>
              <a:gd name="connsiteX26" fmla="*/ 1296739 w 3075598"/>
              <a:gd name="connsiteY26" fmla="*/ 1739200 h 5359527"/>
              <a:gd name="connsiteX27" fmla="*/ 1296739 w 3075598"/>
              <a:gd name="connsiteY27" fmla="*/ 1767875 h 5359527"/>
              <a:gd name="connsiteX28" fmla="*/ 1331095 w 3075598"/>
              <a:gd name="connsiteY28" fmla="*/ 1757210 h 5359527"/>
              <a:gd name="connsiteX29" fmla="*/ 1846822 w 3075598"/>
              <a:gd name="connsiteY29" fmla="*/ 979160 h 5359527"/>
              <a:gd name="connsiteX30" fmla="*/ 1002412 w 3075598"/>
              <a:gd name="connsiteY30" fmla="*/ 134752 h 5359527"/>
              <a:gd name="connsiteX31" fmla="*/ 1002412 w 3075598"/>
              <a:gd name="connsiteY31" fmla="*/ 0 h 5359527"/>
              <a:gd name="connsiteX32" fmla="*/ 1981574 w 3075598"/>
              <a:gd name="connsiteY32" fmla="*/ 979160 h 5359527"/>
              <a:gd name="connsiteX33" fmla="*/ 1383546 w 3075598"/>
              <a:gd name="connsiteY33" fmla="*/ 1881373 h 5359527"/>
              <a:gd name="connsiteX34" fmla="*/ 1296739 w 3075598"/>
              <a:gd name="connsiteY34" fmla="*/ 1908319 h 5359527"/>
              <a:gd name="connsiteX35" fmla="*/ 1296739 w 3075598"/>
              <a:gd name="connsiteY35" fmla="*/ 1930042 h 5359527"/>
              <a:gd name="connsiteX36" fmla="*/ 1296739 w 3075598"/>
              <a:gd name="connsiteY36" fmla="*/ 2401738 h 5359527"/>
              <a:gd name="connsiteX37" fmla="*/ 1595986 w 3075598"/>
              <a:gd name="connsiteY37" fmla="*/ 2102636 h 5359527"/>
              <a:gd name="connsiteX38" fmla="*/ 1895234 w 3075598"/>
              <a:gd name="connsiteY38" fmla="*/ 2401738 h 5359527"/>
              <a:gd name="connsiteX39" fmla="*/ 1895234 w 3075598"/>
              <a:gd name="connsiteY39" fmla="*/ 2551289 h 5359527"/>
              <a:gd name="connsiteX40" fmla="*/ 2177856 w 3075598"/>
              <a:gd name="connsiteY40" fmla="*/ 2252187 h 5359527"/>
              <a:gd name="connsiteX41" fmla="*/ 2477103 w 3075598"/>
              <a:gd name="connsiteY41" fmla="*/ 2551289 h 5359527"/>
              <a:gd name="connsiteX42" fmla="*/ 2477103 w 3075598"/>
              <a:gd name="connsiteY42" fmla="*/ 2700840 h 5359527"/>
              <a:gd name="connsiteX43" fmla="*/ 2776351 w 3075598"/>
              <a:gd name="connsiteY43" fmla="*/ 2401738 h 5359527"/>
              <a:gd name="connsiteX44" fmla="*/ 3058973 w 3075598"/>
              <a:gd name="connsiteY44" fmla="*/ 2700840 h 5359527"/>
              <a:gd name="connsiteX45" fmla="*/ 3058973 w 3075598"/>
              <a:gd name="connsiteY45" fmla="*/ 3332278 h 5359527"/>
              <a:gd name="connsiteX46" fmla="*/ 3058973 w 3075598"/>
              <a:gd name="connsiteY46" fmla="*/ 3830782 h 5359527"/>
              <a:gd name="connsiteX47" fmla="*/ 3075598 w 3075598"/>
              <a:gd name="connsiteY47" fmla="*/ 3830782 h 5359527"/>
              <a:gd name="connsiteX48" fmla="*/ 3058973 w 3075598"/>
              <a:gd name="connsiteY48" fmla="*/ 3947100 h 5359527"/>
              <a:gd name="connsiteX49" fmla="*/ 3058973 w 3075598"/>
              <a:gd name="connsiteY49" fmla="*/ 3996950 h 5359527"/>
              <a:gd name="connsiteX50" fmla="*/ 1529487 w 3075598"/>
              <a:gd name="connsiteY50" fmla="*/ 5359527 h 5359527"/>
              <a:gd name="connsiteX51" fmla="*/ 0 w 3075598"/>
              <a:gd name="connsiteY51" fmla="*/ 3830782 h 5359527"/>
              <a:gd name="connsiteX52" fmla="*/ 0 w 3075598"/>
              <a:gd name="connsiteY52" fmla="*/ 2966709 h 5359527"/>
              <a:gd name="connsiteX53" fmla="*/ 0 w 3075598"/>
              <a:gd name="connsiteY53" fmla="*/ 2667607 h 5359527"/>
              <a:gd name="connsiteX54" fmla="*/ 299248 w 3075598"/>
              <a:gd name="connsiteY54" fmla="*/ 2667607 h 5359527"/>
              <a:gd name="connsiteX55" fmla="*/ 581870 w 3075598"/>
              <a:gd name="connsiteY55" fmla="*/ 2966709 h 5359527"/>
              <a:gd name="connsiteX56" fmla="*/ 581870 w 3075598"/>
              <a:gd name="connsiteY56" fmla="*/ 3681231 h 5359527"/>
              <a:gd name="connsiteX57" fmla="*/ 714869 w 3075598"/>
              <a:gd name="connsiteY57" fmla="*/ 3531680 h 5359527"/>
              <a:gd name="connsiteX58" fmla="*/ 714869 w 3075598"/>
              <a:gd name="connsiteY58" fmla="*/ 2700840 h 5359527"/>
              <a:gd name="connsiteX59" fmla="*/ 714869 w 3075598"/>
              <a:gd name="connsiteY59" fmla="*/ 1971778 h 5359527"/>
              <a:gd name="connsiteX60" fmla="*/ 714869 w 3075598"/>
              <a:gd name="connsiteY60" fmla="*/ 1910425 h 5359527"/>
              <a:gd name="connsiteX61" fmla="*/ 621278 w 3075598"/>
              <a:gd name="connsiteY61" fmla="*/ 1881373 h 5359527"/>
              <a:gd name="connsiteX62" fmla="*/ 23250 w 3075598"/>
              <a:gd name="connsiteY62" fmla="*/ 979160 h 5359527"/>
              <a:gd name="connsiteX63" fmla="*/ 1002412 w 3075598"/>
              <a:gd name="connsiteY63" fmla="*/ 0 h 5359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3075598" h="5359527">
                <a:moveTo>
                  <a:pt x="1002412" y="484878"/>
                </a:moveTo>
                <a:cubicBezTo>
                  <a:pt x="729427" y="484878"/>
                  <a:pt x="508128" y="706175"/>
                  <a:pt x="508128" y="979160"/>
                </a:cubicBezTo>
                <a:cubicBezTo>
                  <a:pt x="508128" y="1115653"/>
                  <a:pt x="563453" y="1239223"/>
                  <a:pt x="652901" y="1328670"/>
                </a:cubicBezTo>
                <a:lnTo>
                  <a:pt x="714869" y="1379799"/>
                </a:lnTo>
                <a:lnTo>
                  <a:pt x="714869" y="1276891"/>
                </a:lnTo>
                <a:cubicBezTo>
                  <a:pt x="714869" y="1181961"/>
                  <a:pt x="714869" y="1080703"/>
                  <a:pt x="714869" y="972694"/>
                </a:cubicBezTo>
                <a:cubicBezTo>
                  <a:pt x="714869" y="823143"/>
                  <a:pt x="847868" y="690208"/>
                  <a:pt x="1014116" y="690208"/>
                </a:cubicBezTo>
                <a:cubicBezTo>
                  <a:pt x="1163740" y="690208"/>
                  <a:pt x="1296739" y="823143"/>
                  <a:pt x="1296739" y="972694"/>
                </a:cubicBezTo>
                <a:cubicBezTo>
                  <a:pt x="1296739" y="972694"/>
                  <a:pt x="1296739" y="972694"/>
                  <a:pt x="1296739" y="1321582"/>
                </a:cubicBezTo>
                <a:lnTo>
                  <a:pt x="1296739" y="1374202"/>
                </a:lnTo>
                <a:lnTo>
                  <a:pt x="1351924" y="1328670"/>
                </a:lnTo>
                <a:cubicBezTo>
                  <a:pt x="1441372" y="1239223"/>
                  <a:pt x="1496696" y="1115653"/>
                  <a:pt x="1496696" y="979160"/>
                </a:cubicBezTo>
                <a:cubicBezTo>
                  <a:pt x="1496696" y="706175"/>
                  <a:pt x="1275397" y="484878"/>
                  <a:pt x="1002412" y="484878"/>
                </a:cubicBezTo>
                <a:close/>
                <a:moveTo>
                  <a:pt x="1002412" y="134752"/>
                </a:moveTo>
                <a:cubicBezTo>
                  <a:pt x="536057" y="134752"/>
                  <a:pt x="158003" y="512806"/>
                  <a:pt x="158003" y="979160"/>
                </a:cubicBezTo>
                <a:cubicBezTo>
                  <a:pt x="158003" y="1328926"/>
                  <a:pt x="370658" y="1629022"/>
                  <a:pt x="673730" y="1757210"/>
                </a:cubicBezTo>
                <a:lnTo>
                  <a:pt x="714869" y="1769981"/>
                </a:lnTo>
                <a:lnTo>
                  <a:pt x="714869" y="1543117"/>
                </a:lnTo>
                <a:lnTo>
                  <a:pt x="714869" y="1535496"/>
                </a:lnTo>
                <a:lnTo>
                  <a:pt x="650757" y="1500698"/>
                </a:lnTo>
                <a:cubicBezTo>
                  <a:pt x="483454" y="1387670"/>
                  <a:pt x="373457" y="1196261"/>
                  <a:pt x="373457" y="979160"/>
                </a:cubicBezTo>
                <a:cubicBezTo>
                  <a:pt x="373457" y="631799"/>
                  <a:pt x="655050" y="350207"/>
                  <a:pt x="1002412" y="350207"/>
                </a:cubicBezTo>
                <a:cubicBezTo>
                  <a:pt x="1349775" y="350207"/>
                  <a:pt x="1631367" y="631799"/>
                  <a:pt x="1631367" y="979160"/>
                </a:cubicBezTo>
                <a:cubicBezTo>
                  <a:pt x="1631367" y="1196261"/>
                  <a:pt x="1521370" y="1387670"/>
                  <a:pt x="1354067" y="1500698"/>
                </a:cubicBezTo>
                <a:lnTo>
                  <a:pt x="1296739" y="1531815"/>
                </a:lnTo>
                <a:lnTo>
                  <a:pt x="1296739" y="1575572"/>
                </a:lnTo>
                <a:cubicBezTo>
                  <a:pt x="1296739" y="1625812"/>
                  <a:pt x="1296739" y="1680238"/>
                  <a:pt x="1296739" y="1739200"/>
                </a:cubicBezTo>
                <a:lnTo>
                  <a:pt x="1296739" y="1767875"/>
                </a:lnTo>
                <a:lnTo>
                  <a:pt x="1331095" y="1757210"/>
                </a:lnTo>
                <a:cubicBezTo>
                  <a:pt x="1634166" y="1629022"/>
                  <a:pt x="1846822" y="1328926"/>
                  <a:pt x="1846822" y="979160"/>
                </a:cubicBezTo>
                <a:cubicBezTo>
                  <a:pt x="1846822" y="512806"/>
                  <a:pt x="1468767" y="134752"/>
                  <a:pt x="1002412" y="134752"/>
                </a:cubicBezTo>
                <a:close/>
                <a:moveTo>
                  <a:pt x="1002412" y="0"/>
                </a:moveTo>
                <a:cubicBezTo>
                  <a:pt x="1543188" y="0"/>
                  <a:pt x="1981574" y="438385"/>
                  <a:pt x="1981574" y="979160"/>
                </a:cubicBezTo>
                <a:cubicBezTo>
                  <a:pt x="1981574" y="1384741"/>
                  <a:pt x="1734982" y="1732728"/>
                  <a:pt x="1383546" y="1881373"/>
                </a:cubicBezTo>
                <a:lnTo>
                  <a:pt x="1296739" y="1908319"/>
                </a:lnTo>
                <a:lnTo>
                  <a:pt x="1296739" y="1930042"/>
                </a:lnTo>
                <a:cubicBezTo>
                  <a:pt x="1296739" y="2066806"/>
                  <a:pt x="1296739" y="2223107"/>
                  <a:pt x="1296739" y="2401738"/>
                </a:cubicBezTo>
                <a:cubicBezTo>
                  <a:pt x="1296739" y="2235570"/>
                  <a:pt x="1429738" y="2102636"/>
                  <a:pt x="1595986" y="2102636"/>
                </a:cubicBezTo>
                <a:cubicBezTo>
                  <a:pt x="1762235" y="2102636"/>
                  <a:pt x="1895234" y="2235570"/>
                  <a:pt x="1895234" y="2401738"/>
                </a:cubicBezTo>
                <a:cubicBezTo>
                  <a:pt x="1895234" y="2401738"/>
                  <a:pt x="1895234" y="2401738"/>
                  <a:pt x="1895234" y="2551289"/>
                </a:cubicBezTo>
                <a:cubicBezTo>
                  <a:pt x="1895234" y="2385121"/>
                  <a:pt x="2028232" y="2252187"/>
                  <a:pt x="2177856" y="2252187"/>
                </a:cubicBezTo>
                <a:cubicBezTo>
                  <a:pt x="2344105" y="2252187"/>
                  <a:pt x="2477103" y="2385121"/>
                  <a:pt x="2477103" y="2551289"/>
                </a:cubicBezTo>
                <a:cubicBezTo>
                  <a:pt x="2477103" y="2551289"/>
                  <a:pt x="2477103" y="2551289"/>
                  <a:pt x="2477103" y="2700840"/>
                </a:cubicBezTo>
                <a:cubicBezTo>
                  <a:pt x="2477103" y="2534672"/>
                  <a:pt x="2610102" y="2401738"/>
                  <a:pt x="2776351" y="2401738"/>
                </a:cubicBezTo>
                <a:cubicBezTo>
                  <a:pt x="2942599" y="2401738"/>
                  <a:pt x="3058973" y="2534672"/>
                  <a:pt x="3058973" y="2700840"/>
                </a:cubicBezTo>
                <a:cubicBezTo>
                  <a:pt x="3058973" y="2700840"/>
                  <a:pt x="3058973" y="2700840"/>
                  <a:pt x="3058973" y="3332278"/>
                </a:cubicBezTo>
                <a:cubicBezTo>
                  <a:pt x="3058973" y="3332278"/>
                  <a:pt x="3058973" y="3332278"/>
                  <a:pt x="3058973" y="3830782"/>
                </a:cubicBezTo>
                <a:cubicBezTo>
                  <a:pt x="3058973" y="3830782"/>
                  <a:pt x="3058973" y="3830782"/>
                  <a:pt x="3075598" y="3830782"/>
                </a:cubicBezTo>
                <a:cubicBezTo>
                  <a:pt x="3075598" y="3864016"/>
                  <a:pt x="3075598" y="3913866"/>
                  <a:pt x="3058973" y="3947100"/>
                </a:cubicBezTo>
                <a:lnTo>
                  <a:pt x="3058973" y="3996950"/>
                </a:lnTo>
                <a:cubicBezTo>
                  <a:pt x="2975849" y="4761323"/>
                  <a:pt x="2327480" y="5359527"/>
                  <a:pt x="1529487" y="5359527"/>
                </a:cubicBezTo>
                <a:cubicBezTo>
                  <a:pt x="681619" y="5359527"/>
                  <a:pt x="0" y="4678239"/>
                  <a:pt x="0" y="3830782"/>
                </a:cubicBezTo>
                <a:cubicBezTo>
                  <a:pt x="0" y="3830782"/>
                  <a:pt x="0" y="3830782"/>
                  <a:pt x="0" y="2966709"/>
                </a:cubicBezTo>
                <a:cubicBezTo>
                  <a:pt x="0" y="2966709"/>
                  <a:pt x="0" y="2966709"/>
                  <a:pt x="0" y="2667607"/>
                </a:cubicBezTo>
                <a:cubicBezTo>
                  <a:pt x="0" y="2667607"/>
                  <a:pt x="0" y="2667607"/>
                  <a:pt x="299248" y="2667607"/>
                </a:cubicBezTo>
                <a:cubicBezTo>
                  <a:pt x="465496" y="2667607"/>
                  <a:pt x="581870" y="2800541"/>
                  <a:pt x="581870" y="2966709"/>
                </a:cubicBezTo>
                <a:cubicBezTo>
                  <a:pt x="581870" y="2966709"/>
                  <a:pt x="581870" y="2966709"/>
                  <a:pt x="581870" y="3681231"/>
                </a:cubicBezTo>
                <a:cubicBezTo>
                  <a:pt x="681619" y="3681231"/>
                  <a:pt x="714869" y="3598147"/>
                  <a:pt x="714869" y="3531680"/>
                </a:cubicBezTo>
                <a:cubicBezTo>
                  <a:pt x="714869" y="3531680"/>
                  <a:pt x="714869" y="3531680"/>
                  <a:pt x="714869" y="2700840"/>
                </a:cubicBezTo>
                <a:cubicBezTo>
                  <a:pt x="714869" y="2700840"/>
                  <a:pt x="714869" y="2700840"/>
                  <a:pt x="714869" y="1971778"/>
                </a:cubicBezTo>
                <a:lnTo>
                  <a:pt x="714869" y="1910425"/>
                </a:lnTo>
                <a:lnTo>
                  <a:pt x="621278" y="1881373"/>
                </a:lnTo>
                <a:cubicBezTo>
                  <a:pt x="269842" y="1732728"/>
                  <a:pt x="23250" y="1384741"/>
                  <a:pt x="23250" y="979160"/>
                </a:cubicBezTo>
                <a:cubicBezTo>
                  <a:pt x="23250" y="438385"/>
                  <a:pt x="461636" y="0"/>
                  <a:pt x="1002412" y="0"/>
                </a:cubicBezTo>
                <a:close/>
              </a:path>
            </a:pathLst>
          </a:custGeom>
          <a:solidFill>
            <a:schemeClr val="accent1"/>
          </a:solidFill>
          <a:ln>
            <a:noFill/>
          </a:ln>
        </p:spPr>
        <p:txBody>
          <a:bodyPr vert="horz" wrap="square" lIns="93235" tIns="46617" rIns="93235" bIns="46617" numCol="1" anchor="t" anchorCtr="0" compatLnSpc="1">
            <a:prstTxWarp prst="textNoShape">
              <a:avLst/>
            </a:prstTxWarp>
            <a:noAutofit/>
          </a:bodyPr>
          <a:lstStyle/>
          <a:p>
            <a:pPr marL="0" marR="0" lvl="0" indent="0" algn="l" defTabSz="932507" rtl="0" eaLnBrk="1" fontAlgn="auto" latinLnBrk="0" hangingPunct="1">
              <a:lnSpc>
                <a:spcPct val="100000"/>
              </a:lnSpc>
              <a:spcBef>
                <a:spcPts val="0"/>
              </a:spcBef>
              <a:spcAft>
                <a:spcPts val="0"/>
              </a:spcAft>
              <a:buClrTx/>
              <a:buSzTx/>
              <a:buFontTx/>
              <a:buNone/>
              <a:tabLst/>
              <a:defRPr/>
            </a:pPr>
            <a:endParaRPr kumimoji="0" lang="en-US" sz="4000" b="0" i="0" u="none" strike="noStrike" kern="1200" cap="none" spc="0" normalizeH="0" baseline="0" noProof="0">
              <a:ln>
                <a:noFill/>
              </a:ln>
              <a:solidFill>
                <a:srgbClr val="505050"/>
              </a:solidFill>
              <a:effectLst/>
              <a:uLnTx/>
              <a:uFillTx/>
              <a:latin typeface="Segoe UI Light"/>
              <a:ea typeface="+mn-ea"/>
              <a:cs typeface="+mn-cs"/>
            </a:endParaRPr>
          </a:p>
        </p:txBody>
      </p:sp>
    </p:spTree>
    <p:extLst>
      <p:ext uri="{BB962C8B-B14F-4D97-AF65-F5344CB8AC3E}">
        <p14:creationId xmlns:p14="http://schemas.microsoft.com/office/powerpoint/2010/main" val="2227213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57"/>
                                        </p:tgtEl>
                                        <p:attrNameLst>
                                          <p:attrName>style.visibility</p:attrName>
                                        </p:attrNameLst>
                                      </p:cBhvr>
                                      <p:to>
                                        <p:strVal val="visible"/>
                                      </p:to>
                                    </p:set>
                                    <p:anim calcmode="lin" valueType="num">
                                      <p:cBhvr additive="base">
                                        <p:cTn id="7" dur="750" fill="hold"/>
                                        <p:tgtEl>
                                          <p:spTgt spid="57"/>
                                        </p:tgtEl>
                                        <p:attrNameLst>
                                          <p:attrName>ppt_x</p:attrName>
                                        </p:attrNameLst>
                                      </p:cBhvr>
                                      <p:tavLst>
                                        <p:tav tm="0">
                                          <p:val>
                                            <p:strVal val="#ppt_x"/>
                                          </p:val>
                                        </p:tav>
                                        <p:tav tm="100000">
                                          <p:val>
                                            <p:strVal val="#ppt_x"/>
                                          </p:val>
                                        </p:tav>
                                      </p:tavLst>
                                    </p:anim>
                                    <p:anim calcmode="lin" valueType="num">
                                      <p:cBhvr additive="base">
                                        <p:cTn id="8" dur="750" fill="hold"/>
                                        <p:tgtEl>
                                          <p:spTgt spid="57"/>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8"/>
                                        </p:tgtEl>
                                        <p:attrNameLst>
                                          <p:attrName>style.visibility</p:attrName>
                                        </p:attrNameLst>
                                      </p:cBhvr>
                                      <p:to>
                                        <p:strVal val="visible"/>
                                      </p:to>
                                    </p:set>
                                    <p:anim calcmode="lin" valueType="num">
                                      <p:cBhvr additive="base">
                                        <p:cTn id="11" dur="750" fill="hold"/>
                                        <p:tgtEl>
                                          <p:spTgt spid="58"/>
                                        </p:tgtEl>
                                        <p:attrNameLst>
                                          <p:attrName>ppt_x</p:attrName>
                                        </p:attrNameLst>
                                      </p:cBhvr>
                                      <p:tavLst>
                                        <p:tav tm="0">
                                          <p:val>
                                            <p:strVal val="#ppt_x"/>
                                          </p:val>
                                        </p:tav>
                                        <p:tav tm="100000">
                                          <p:val>
                                            <p:strVal val="#ppt_x"/>
                                          </p:val>
                                        </p:tav>
                                      </p:tavLst>
                                    </p:anim>
                                    <p:anim calcmode="lin" valueType="num">
                                      <p:cBhvr additive="base">
                                        <p:cTn id="12" dur="750" fill="hold"/>
                                        <p:tgtEl>
                                          <p:spTgt spid="58"/>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59"/>
                                        </p:tgtEl>
                                        <p:attrNameLst>
                                          <p:attrName>style.visibility</p:attrName>
                                        </p:attrNameLst>
                                      </p:cBhvr>
                                      <p:to>
                                        <p:strVal val="visible"/>
                                      </p:to>
                                    </p:set>
                                    <p:anim calcmode="lin" valueType="num">
                                      <p:cBhvr additive="base">
                                        <p:cTn id="15" dur="750" fill="hold"/>
                                        <p:tgtEl>
                                          <p:spTgt spid="59"/>
                                        </p:tgtEl>
                                        <p:attrNameLst>
                                          <p:attrName>ppt_x</p:attrName>
                                        </p:attrNameLst>
                                      </p:cBhvr>
                                      <p:tavLst>
                                        <p:tav tm="0">
                                          <p:val>
                                            <p:strVal val="#ppt_x"/>
                                          </p:val>
                                        </p:tav>
                                        <p:tav tm="100000">
                                          <p:val>
                                            <p:strVal val="#ppt_x"/>
                                          </p:val>
                                        </p:tav>
                                      </p:tavLst>
                                    </p:anim>
                                    <p:anim calcmode="lin" valueType="num">
                                      <p:cBhvr additive="base">
                                        <p:cTn id="16" dur="750" fill="hold"/>
                                        <p:tgtEl>
                                          <p:spTgt spid="59"/>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60"/>
                                        </p:tgtEl>
                                        <p:attrNameLst>
                                          <p:attrName>style.visibility</p:attrName>
                                        </p:attrNameLst>
                                      </p:cBhvr>
                                      <p:to>
                                        <p:strVal val="visible"/>
                                      </p:to>
                                    </p:set>
                                    <p:anim calcmode="lin" valueType="num">
                                      <p:cBhvr additive="base">
                                        <p:cTn id="19" dur="750" fill="hold"/>
                                        <p:tgtEl>
                                          <p:spTgt spid="60"/>
                                        </p:tgtEl>
                                        <p:attrNameLst>
                                          <p:attrName>ppt_x</p:attrName>
                                        </p:attrNameLst>
                                      </p:cBhvr>
                                      <p:tavLst>
                                        <p:tav tm="0">
                                          <p:val>
                                            <p:strVal val="#ppt_x"/>
                                          </p:val>
                                        </p:tav>
                                        <p:tav tm="100000">
                                          <p:val>
                                            <p:strVal val="#ppt_x"/>
                                          </p:val>
                                        </p:tav>
                                      </p:tavLst>
                                    </p:anim>
                                    <p:anim calcmode="lin" valueType="num">
                                      <p:cBhvr additive="base">
                                        <p:cTn id="20" dur="750" fill="hold"/>
                                        <p:tgtEl>
                                          <p:spTgt spid="60"/>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64"/>
                                        </p:tgtEl>
                                        <p:attrNameLst>
                                          <p:attrName>style.visibility</p:attrName>
                                        </p:attrNameLst>
                                      </p:cBhvr>
                                      <p:to>
                                        <p:strVal val="visible"/>
                                      </p:to>
                                    </p:set>
                                    <p:anim calcmode="lin" valueType="num">
                                      <p:cBhvr additive="base">
                                        <p:cTn id="23" dur="750" fill="hold"/>
                                        <p:tgtEl>
                                          <p:spTgt spid="64"/>
                                        </p:tgtEl>
                                        <p:attrNameLst>
                                          <p:attrName>ppt_x</p:attrName>
                                        </p:attrNameLst>
                                      </p:cBhvr>
                                      <p:tavLst>
                                        <p:tav tm="0">
                                          <p:val>
                                            <p:strVal val="#ppt_x"/>
                                          </p:val>
                                        </p:tav>
                                        <p:tav tm="100000">
                                          <p:val>
                                            <p:strVal val="#ppt_x"/>
                                          </p:val>
                                        </p:tav>
                                      </p:tavLst>
                                    </p:anim>
                                    <p:anim calcmode="lin" valueType="num">
                                      <p:cBhvr additive="base">
                                        <p:cTn id="24" dur="750" fill="hold"/>
                                        <p:tgtEl>
                                          <p:spTgt spid="64"/>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66"/>
                                        </p:tgtEl>
                                        <p:attrNameLst>
                                          <p:attrName>style.visibility</p:attrName>
                                        </p:attrNameLst>
                                      </p:cBhvr>
                                      <p:to>
                                        <p:strVal val="visible"/>
                                      </p:to>
                                    </p:set>
                                    <p:anim calcmode="lin" valueType="num">
                                      <p:cBhvr additive="base">
                                        <p:cTn id="27" dur="750" fill="hold"/>
                                        <p:tgtEl>
                                          <p:spTgt spid="66"/>
                                        </p:tgtEl>
                                        <p:attrNameLst>
                                          <p:attrName>ppt_x</p:attrName>
                                        </p:attrNameLst>
                                      </p:cBhvr>
                                      <p:tavLst>
                                        <p:tav tm="0">
                                          <p:val>
                                            <p:strVal val="#ppt_x"/>
                                          </p:val>
                                        </p:tav>
                                        <p:tav tm="100000">
                                          <p:val>
                                            <p:strVal val="#ppt_x"/>
                                          </p:val>
                                        </p:tav>
                                      </p:tavLst>
                                    </p:anim>
                                    <p:anim calcmode="lin" valueType="num">
                                      <p:cBhvr additive="base">
                                        <p:cTn id="28" dur="750" fill="hold"/>
                                        <p:tgtEl>
                                          <p:spTgt spid="6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P spid="58" grpId="0" animBg="1"/>
      <p:bldP spid="60" grpId="0" animBg="1"/>
      <p:bldP spid="59" grpId="0" animBg="1"/>
      <p:bldP spid="64" grpId="0" animBg="1"/>
      <p:bldP spid="66"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D5C901-5E9C-4DD7-A480-A761C2DFF0A8}"/>
              </a:ext>
            </a:extLst>
          </p:cNvPr>
          <p:cNvSpPr>
            <a:spLocks noGrp="1"/>
          </p:cNvSpPr>
          <p:nvPr>
            <p:ph type="title"/>
          </p:nvPr>
        </p:nvSpPr>
        <p:spPr/>
        <p:txBody>
          <a:bodyPr/>
          <a:lstStyle/>
          <a:p>
            <a:r>
              <a:rPr lang="en-US" dirty="0"/>
              <a:t>@wrijugh</a:t>
            </a:r>
          </a:p>
        </p:txBody>
      </p:sp>
      <p:sp>
        <p:nvSpPr>
          <p:cNvPr id="3" name="Text Placeholder 2">
            <a:extLst>
              <a:ext uri="{FF2B5EF4-FFF2-40B4-BE49-F238E27FC236}">
                <a16:creationId xmlns:a16="http://schemas.microsoft.com/office/drawing/2014/main" id="{F633902C-48D5-458E-934C-01687991DA75}"/>
              </a:ext>
            </a:extLst>
          </p:cNvPr>
          <p:cNvSpPr>
            <a:spLocks noGrp="1"/>
          </p:cNvSpPr>
          <p:nvPr>
            <p:ph type="body" idx="1"/>
          </p:nvPr>
        </p:nvSpPr>
        <p:spPr/>
        <p:txBody>
          <a:bodyPr/>
          <a:lstStyle/>
          <a:p>
            <a:r>
              <a:rPr lang="en-US" dirty="0"/>
              <a:t>Questions…</a:t>
            </a:r>
          </a:p>
        </p:txBody>
      </p:sp>
    </p:spTree>
    <p:extLst>
      <p:ext uri="{BB962C8B-B14F-4D97-AF65-F5344CB8AC3E}">
        <p14:creationId xmlns:p14="http://schemas.microsoft.com/office/powerpoint/2010/main" val="12429611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3000"/>
                <a:satMod val="150000"/>
                <a:shade val="98000"/>
                <a:lumMod val="102000"/>
              </a:schemeClr>
            </a:gs>
            <a:gs pos="50000">
              <a:schemeClr val="bg1">
                <a:tint val="98000"/>
                <a:satMod val="130000"/>
                <a:shade val="90000"/>
                <a:lumMod val="103000"/>
              </a:schemeClr>
            </a:gs>
            <a:gs pos="100000">
              <a:schemeClr val="bg1">
                <a:shade val="63000"/>
                <a:satMod val="120000"/>
              </a:schemeClr>
            </a:gs>
          </a:gsLst>
          <a:lin ang="5400000" scaled="0"/>
        </a:gradFill>
        <a:effectLst/>
      </p:bgPr>
    </p:bg>
    <p:spTree>
      <p:nvGrpSpPr>
        <p:cNvPr id="1" name=""/>
        <p:cNvGrpSpPr/>
        <p:nvPr/>
      </p:nvGrpSpPr>
      <p:grpSpPr>
        <a:xfrm>
          <a:off x="0" y="0"/>
          <a:ext cx="0" cy="0"/>
          <a:chOff x="0" y="0"/>
          <a:chExt cx="0" cy="0"/>
        </a:xfrm>
      </p:grpSpPr>
      <p:pic>
        <p:nvPicPr>
          <p:cNvPr id="1028" name="Picture 4" descr="Required hardware">
            <a:hlinkClick r:id="rId2"/>
            <a:extLst>
              <a:ext uri="{FF2B5EF4-FFF2-40B4-BE49-F238E27FC236}">
                <a16:creationId xmlns:a16="http://schemas.microsoft.com/office/drawing/2014/main" id="{9410ECC6-0DA3-439A-88FA-80DBC8EC7D0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7224" r="1" b="13893"/>
          <a:stretch/>
        </p:blipFill>
        <p:spPr bwMode="auto">
          <a:xfrm rot="21480000">
            <a:off x="1137837" y="1003258"/>
            <a:ext cx="9916327" cy="47643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2115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circuit board on a table&#10;&#10;Description automatically generated">
            <a:extLst>
              <a:ext uri="{FF2B5EF4-FFF2-40B4-BE49-F238E27FC236}">
                <a16:creationId xmlns:a16="http://schemas.microsoft.com/office/drawing/2014/main" id="{C57EC687-2DEC-4DB0-8F09-81B1071039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3467" y="1039758"/>
            <a:ext cx="5294716" cy="4778481"/>
          </a:xfrm>
          <a:prstGeom prst="rect">
            <a:avLst/>
          </a:prstGeom>
        </p:spPr>
      </p:pic>
      <p:pic>
        <p:nvPicPr>
          <p:cNvPr id="2050" name="Picture 2" descr="Reset button, button B, and SSID">
            <a:hlinkClick r:id="rId3"/>
            <a:extLst>
              <a:ext uri="{FF2B5EF4-FFF2-40B4-BE49-F238E27FC236}">
                <a16:creationId xmlns:a16="http://schemas.microsoft.com/office/drawing/2014/main" id="{2A0D798D-BF72-4730-87F1-95A8939B80AA}"/>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027904" y="643467"/>
            <a:ext cx="3746541" cy="55710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01643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close up of a map&#10;&#10;Description automatically generated">
            <a:extLst>
              <a:ext uri="{FF2B5EF4-FFF2-40B4-BE49-F238E27FC236}">
                <a16:creationId xmlns:a16="http://schemas.microsoft.com/office/drawing/2014/main" id="{03CB7CE5-831E-4C0A-B760-FD4AEC4FC8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87069" y="643466"/>
            <a:ext cx="5417862" cy="5571067"/>
          </a:xfrm>
          <a:prstGeom prst="rect">
            <a:avLst/>
          </a:prstGeom>
        </p:spPr>
      </p:pic>
    </p:spTree>
    <p:extLst>
      <p:ext uri="{BB962C8B-B14F-4D97-AF65-F5344CB8AC3E}">
        <p14:creationId xmlns:p14="http://schemas.microsoft.com/office/powerpoint/2010/main" val="1499842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971F575-1E75-4DD5-A04B-F05B797C4C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14649" y="95249"/>
            <a:ext cx="6657975" cy="6657975"/>
          </a:xfrm>
          <a:prstGeom prst="rect">
            <a:avLst/>
          </a:prstGeom>
        </p:spPr>
      </p:pic>
    </p:spTree>
    <p:extLst>
      <p:ext uri="{BB962C8B-B14F-4D97-AF65-F5344CB8AC3E}">
        <p14:creationId xmlns:p14="http://schemas.microsoft.com/office/powerpoint/2010/main" val="23399107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5F72A5A-E614-4BA5-B7EA-A7A933815E89}"/>
              </a:ext>
            </a:extLst>
          </p:cNvPr>
          <p:cNvSpPr>
            <a:spLocks noGrp="1"/>
          </p:cNvSpPr>
          <p:nvPr>
            <p:ph type="title"/>
          </p:nvPr>
        </p:nvSpPr>
        <p:spPr>
          <a:xfrm>
            <a:off x="588263" y="457200"/>
            <a:ext cx="11018520" cy="553998"/>
          </a:xfrm>
        </p:spPr>
        <p:txBody>
          <a:bodyPr/>
          <a:lstStyle/>
          <a:p>
            <a:r>
              <a:rPr lang="en-US"/>
              <a:t>Azure IoT portfolio</a:t>
            </a:r>
          </a:p>
        </p:txBody>
      </p:sp>
      <p:sp>
        <p:nvSpPr>
          <p:cNvPr id="7" name="Rectangle 6">
            <a:extLst>
              <a:ext uri="{FF2B5EF4-FFF2-40B4-BE49-F238E27FC236}">
                <a16:creationId xmlns:a16="http://schemas.microsoft.com/office/drawing/2014/main" id="{07CC2C77-A75B-43E0-928D-51C374AD4E36}"/>
              </a:ext>
            </a:extLst>
          </p:cNvPr>
          <p:cNvSpPr/>
          <p:nvPr/>
        </p:nvSpPr>
        <p:spPr bwMode="auto">
          <a:xfrm>
            <a:off x="584200" y="2693196"/>
            <a:ext cx="3611880" cy="3802854"/>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1005840" rIns="91440" bIns="146304" numCol="1" spcCol="0" rtlCol="0" fromWordArt="0" anchor="t" anchorCtr="0" forceAA="0" compatLnSpc="1">
            <a:prstTxWarp prst="textNoShape">
              <a:avLst/>
            </a:prstTxWarp>
            <a:noAutofit/>
          </a:bodyPr>
          <a:lstStyle/>
          <a:p>
            <a:pPr marL="0" marR="0" lvl="0" indent="0" algn="ctr" defTabSz="914225" rtl="0" eaLnBrk="1" fontAlgn="auto" latinLnBrk="0" hangingPunct="1">
              <a:lnSpc>
                <a:spcPct val="90000"/>
              </a:lnSpc>
              <a:spcBef>
                <a:spcPts val="1200"/>
              </a:spcBef>
              <a:spcAft>
                <a:spcPts val="0"/>
              </a:spcAft>
              <a:buClrTx/>
              <a:buSzTx/>
              <a:buFontTx/>
              <a:buNone/>
              <a:tabLst/>
              <a:defRPr/>
            </a:pPr>
            <a:r>
              <a:rPr kumimoji="0" lang="en-US" sz="2400" b="1" i="0" u="none" strike="noStrike" kern="0" cap="none" spc="0" normalizeH="0" baseline="0" noProof="0">
                <a:ln>
                  <a:noFill/>
                </a:ln>
                <a:gradFill>
                  <a:gsLst>
                    <a:gs pos="1250">
                      <a:srgbClr val="00188F"/>
                    </a:gs>
                    <a:gs pos="100000">
                      <a:srgbClr val="00188F"/>
                    </a:gs>
                  </a:gsLst>
                  <a:lin ang="5400000" scaled="0"/>
                </a:gradFill>
                <a:effectLst/>
                <a:uLnTx/>
                <a:uFillTx/>
                <a:latin typeface="Segoe UI Semibold"/>
                <a:ea typeface="+mn-ea"/>
                <a:cs typeface="Segoe UI Light" panose="020B0502040204020203" pitchFamily="34" charset="0"/>
              </a:rPr>
              <a:t>Solutions</a:t>
            </a:r>
          </a:p>
          <a:p>
            <a:pPr marL="0" marR="0" lvl="0" indent="0" algn="ctr" defTabSz="914367" rtl="0" eaLnBrk="1" fontAlgn="auto" latinLnBrk="0" hangingPunct="1">
              <a:lnSpc>
                <a:spcPct val="90000"/>
              </a:lnSpc>
              <a:spcBef>
                <a:spcPts val="1200"/>
              </a:spcBef>
              <a:spcAft>
                <a:spcPts val="0"/>
              </a:spcAft>
              <a:buClrTx/>
              <a:buSzTx/>
              <a:buFontTx/>
              <a:buNone/>
              <a:tabLst/>
              <a:defRPr/>
            </a:pPr>
            <a:r>
              <a:rPr kumimoji="0" lang="en-US" sz="1765" b="1"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mn-cs"/>
              </a:rPr>
              <a:t>Azure IoT Central</a:t>
            </a:r>
          </a:p>
          <a:p>
            <a:pPr marL="0" marR="0" lvl="0" indent="0" algn="ctr" defTabSz="914367" rtl="0" eaLnBrk="1" fontAlgn="auto" latinLnBrk="0" hangingPunct="1">
              <a:lnSpc>
                <a:spcPct val="90000"/>
              </a:lnSpc>
              <a:spcBef>
                <a:spcPts val="1200"/>
              </a:spcBef>
              <a:spcAft>
                <a:spcPts val="0"/>
              </a:spcAft>
              <a:buClrTx/>
              <a:buSzTx/>
              <a:buFontTx/>
              <a:buNone/>
              <a:tabLst/>
              <a:defRPr/>
            </a:pPr>
            <a:r>
              <a:rPr kumimoji="0" lang="en-US" sz="1765"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mn-cs"/>
              </a:rPr>
              <a:t>Azure IoT Remote Monitoring</a:t>
            </a:r>
          </a:p>
          <a:p>
            <a:pPr marL="0" marR="0" lvl="0" indent="0" algn="ctr" defTabSz="914367" rtl="0" eaLnBrk="1" fontAlgn="auto" latinLnBrk="0" hangingPunct="1">
              <a:lnSpc>
                <a:spcPct val="90000"/>
              </a:lnSpc>
              <a:spcBef>
                <a:spcPts val="1200"/>
              </a:spcBef>
              <a:spcAft>
                <a:spcPts val="0"/>
              </a:spcAft>
              <a:buClrTx/>
              <a:buSzTx/>
              <a:buFontTx/>
              <a:buNone/>
              <a:tabLst/>
              <a:defRPr/>
            </a:pPr>
            <a:r>
              <a:rPr kumimoji="0" lang="en-US" sz="1765"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mn-cs"/>
              </a:rPr>
              <a:t>Azure IoT Predictive Maintenance</a:t>
            </a:r>
          </a:p>
          <a:p>
            <a:pPr marL="0" marR="0" lvl="0" indent="0" algn="ctr" defTabSz="914367" rtl="0" eaLnBrk="1" fontAlgn="auto" latinLnBrk="0" hangingPunct="1">
              <a:lnSpc>
                <a:spcPct val="90000"/>
              </a:lnSpc>
              <a:spcBef>
                <a:spcPts val="1200"/>
              </a:spcBef>
              <a:spcAft>
                <a:spcPts val="0"/>
              </a:spcAft>
              <a:buClrTx/>
              <a:buSzTx/>
              <a:buFontTx/>
              <a:buNone/>
              <a:tabLst/>
              <a:defRPr/>
            </a:pPr>
            <a:r>
              <a:rPr kumimoji="0" lang="en-US" sz="1765"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mn-cs"/>
              </a:rPr>
              <a:t>Azure IoT Device Simulation</a:t>
            </a:r>
          </a:p>
          <a:p>
            <a:pPr marL="0" marR="0" lvl="0" indent="0" algn="ctr" defTabSz="914367" rtl="0" eaLnBrk="1" fontAlgn="auto" latinLnBrk="0" hangingPunct="1">
              <a:lnSpc>
                <a:spcPct val="90000"/>
              </a:lnSpc>
              <a:spcBef>
                <a:spcPts val="1200"/>
              </a:spcBef>
              <a:spcAft>
                <a:spcPts val="0"/>
              </a:spcAft>
              <a:buClrTx/>
              <a:buSzTx/>
              <a:buFontTx/>
              <a:buNone/>
              <a:tabLst/>
              <a:defRPr/>
            </a:pPr>
            <a:r>
              <a:rPr kumimoji="0" lang="en-US" sz="1765"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mn-cs"/>
              </a:rPr>
              <a:t>Azure IoT Connected Factory</a:t>
            </a:r>
          </a:p>
        </p:txBody>
      </p:sp>
      <p:sp>
        <p:nvSpPr>
          <p:cNvPr id="22" name="Rectangle 21">
            <a:extLst>
              <a:ext uri="{FF2B5EF4-FFF2-40B4-BE49-F238E27FC236}">
                <a16:creationId xmlns:a16="http://schemas.microsoft.com/office/drawing/2014/main" id="{FB06C41C-60B0-4B58-8ECE-2E08EB1A5509}"/>
              </a:ext>
            </a:extLst>
          </p:cNvPr>
          <p:cNvSpPr/>
          <p:nvPr/>
        </p:nvSpPr>
        <p:spPr bwMode="auto">
          <a:xfrm>
            <a:off x="4289552" y="2693196"/>
            <a:ext cx="3611880" cy="3802854"/>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005840" rIns="91440" bIns="146304" numCol="1" spcCol="0" rtlCol="0" fromWordArt="0" anchor="t" anchorCtr="0" forceAA="0" compatLnSpc="1">
            <a:prstTxWarp prst="textNoShape">
              <a:avLst/>
            </a:prstTxWarp>
            <a:noAutofit/>
          </a:bodyPr>
          <a:lstStyle/>
          <a:p>
            <a:pPr marL="0" marR="0" lvl="0" indent="0" algn="ctr" defTabSz="914225" rtl="0" eaLnBrk="1" fontAlgn="auto" latinLnBrk="0" hangingPunct="1">
              <a:lnSpc>
                <a:spcPct val="90000"/>
              </a:lnSpc>
              <a:spcBef>
                <a:spcPts val="1200"/>
              </a:spcBef>
              <a:spcAft>
                <a:spcPts val="0"/>
              </a:spcAft>
              <a:buClrTx/>
              <a:buSzTx/>
              <a:buFontTx/>
              <a:buNone/>
              <a:tabLst/>
              <a:defRPr/>
            </a:pPr>
            <a:r>
              <a:rPr kumimoji="0" lang="en-US" sz="2400" b="1" i="0" u="none" strike="noStrike" kern="0" cap="none" spc="0" normalizeH="0" baseline="0" noProof="0">
                <a:ln>
                  <a:noFill/>
                </a:ln>
                <a:gradFill>
                  <a:gsLst>
                    <a:gs pos="1250">
                      <a:srgbClr val="00188F"/>
                    </a:gs>
                    <a:gs pos="100000">
                      <a:srgbClr val="00188F"/>
                    </a:gs>
                  </a:gsLst>
                  <a:lin ang="5400000" scaled="0"/>
                </a:gradFill>
                <a:effectLst/>
                <a:uLnTx/>
                <a:uFillTx/>
                <a:latin typeface="Segoe UI Semibold"/>
                <a:ea typeface="+mn-ea"/>
                <a:cs typeface="Segoe UI Light" panose="020B0502040204020203" pitchFamily="34" charset="0"/>
              </a:rPr>
              <a:t>Services</a:t>
            </a:r>
            <a:endParaRPr kumimoji="0" lang="en-US" sz="1765"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mn-cs"/>
            </a:endParaRPr>
          </a:p>
          <a:p>
            <a:pPr marL="0" marR="0" lvl="0" indent="0" algn="ctr" defTabSz="914367" rtl="0" eaLnBrk="1" fontAlgn="auto" latinLnBrk="0" hangingPunct="1">
              <a:lnSpc>
                <a:spcPct val="90000"/>
              </a:lnSpc>
              <a:spcBef>
                <a:spcPts val="1200"/>
              </a:spcBef>
              <a:spcAft>
                <a:spcPts val="0"/>
              </a:spcAft>
              <a:buClrTx/>
              <a:buSzTx/>
              <a:buFontTx/>
              <a:buNone/>
              <a:tabLst/>
              <a:defRPr/>
            </a:pPr>
            <a:r>
              <a:rPr kumimoji="0" lang="en-US" sz="1765"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mn-cs"/>
              </a:rPr>
              <a:t>Azure Digital Twins</a:t>
            </a:r>
          </a:p>
          <a:p>
            <a:pPr marL="0" marR="0" lvl="0" indent="0" algn="ctr" defTabSz="914367" rtl="0" eaLnBrk="1" fontAlgn="auto" latinLnBrk="0" hangingPunct="1">
              <a:lnSpc>
                <a:spcPct val="90000"/>
              </a:lnSpc>
              <a:spcBef>
                <a:spcPts val="1200"/>
              </a:spcBef>
              <a:spcAft>
                <a:spcPts val="0"/>
              </a:spcAft>
              <a:buClrTx/>
              <a:buSzTx/>
              <a:buFontTx/>
              <a:buNone/>
              <a:tabLst/>
              <a:defRPr/>
            </a:pPr>
            <a:r>
              <a:rPr kumimoji="0" lang="en-US" sz="1765"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mn-cs"/>
              </a:rPr>
              <a:t>Azure IoT Hub</a:t>
            </a:r>
          </a:p>
          <a:p>
            <a:pPr marL="0" marR="0" lvl="0" indent="0" algn="ctr" defTabSz="914367" rtl="0" eaLnBrk="1" fontAlgn="auto" latinLnBrk="0" hangingPunct="1">
              <a:lnSpc>
                <a:spcPct val="90000"/>
              </a:lnSpc>
              <a:spcBef>
                <a:spcPts val="1200"/>
              </a:spcBef>
              <a:spcAft>
                <a:spcPts val="0"/>
              </a:spcAft>
              <a:buClrTx/>
              <a:buSzTx/>
              <a:buFontTx/>
              <a:buNone/>
              <a:tabLst/>
              <a:defRPr/>
            </a:pPr>
            <a:r>
              <a:rPr kumimoji="0" lang="en-US" sz="1765"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mn-cs"/>
              </a:rPr>
              <a:t>Azure IoT Security</a:t>
            </a:r>
          </a:p>
          <a:p>
            <a:pPr marL="0" marR="0" lvl="0" indent="0" algn="ctr" defTabSz="914367" rtl="0" eaLnBrk="1" fontAlgn="auto" latinLnBrk="0" hangingPunct="1">
              <a:lnSpc>
                <a:spcPct val="90000"/>
              </a:lnSpc>
              <a:spcBef>
                <a:spcPts val="1200"/>
              </a:spcBef>
              <a:spcAft>
                <a:spcPts val="0"/>
              </a:spcAft>
              <a:buClrTx/>
              <a:buSzTx/>
              <a:buFontTx/>
              <a:buNone/>
              <a:tabLst/>
              <a:defRPr/>
            </a:pPr>
            <a:r>
              <a:rPr kumimoji="0" lang="en-US" sz="1765"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mn-cs"/>
              </a:rPr>
              <a:t> </a:t>
            </a:r>
          </a:p>
          <a:p>
            <a:pPr marL="0" marR="0" lvl="0" indent="0" algn="ctr" defTabSz="914367" rtl="0" eaLnBrk="1" fontAlgn="auto" latinLnBrk="0" hangingPunct="1">
              <a:lnSpc>
                <a:spcPct val="90000"/>
              </a:lnSpc>
              <a:spcBef>
                <a:spcPts val="1200"/>
              </a:spcBef>
              <a:spcAft>
                <a:spcPts val="0"/>
              </a:spcAft>
              <a:buClrTx/>
              <a:buSzTx/>
              <a:buFontTx/>
              <a:buNone/>
              <a:tabLst/>
              <a:defRPr/>
            </a:pPr>
            <a:endParaRPr kumimoji="0" lang="en-US" sz="1765"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mn-cs"/>
            </a:endParaRPr>
          </a:p>
        </p:txBody>
      </p:sp>
      <p:sp>
        <p:nvSpPr>
          <p:cNvPr id="24" name="Rectangle 23">
            <a:extLst>
              <a:ext uri="{FF2B5EF4-FFF2-40B4-BE49-F238E27FC236}">
                <a16:creationId xmlns:a16="http://schemas.microsoft.com/office/drawing/2014/main" id="{325833FA-A815-4CCD-A3F1-563864A919D0}"/>
              </a:ext>
            </a:extLst>
          </p:cNvPr>
          <p:cNvSpPr/>
          <p:nvPr/>
        </p:nvSpPr>
        <p:spPr bwMode="auto">
          <a:xfrm>
            <a:off x="7994903" y="2693196"/>
            <a:ext cx="3611880" cy="3802854"/>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005840" rIns="91440" bIns="146304" numCol="1" spcCol="0" rtlCol="0" fromWordArt="0" anchor="t" anchorCtr="0" forceAA="0" compatLnSpc="1">
            <a:prstTxWarp prst="textNoShape">
              <a:avLst/>
            </a:prstTxWarp>
            <a:noAutofit/>
          </a:bodyPr>
          <a:lstStyle/>
          <a:p>
            <a:pPr marL="0" marR="0" lvl="0" indent="0" algn="ctr" defTabSz="914225" rtl="0" eaLnBrk="1" fontAlgn="auto" latinLnBrk="0" hangingPunct="1">
              <a:lnSpc>
                <a:spcPct val="90000"/>
              </a:lnSpc>
              <a:spcBef>
                <a:spcPts val="1200"/>
              </a:spcBef>
              <a:spcAft>
                <a:spcPts val="0"/>
              </a:spcAft>
              <a:buClrTx/>
              <a:buSzTx/>
              <a:buFontTx/>
              <a:buNone/>
              <a:tabLst/>
              <a:defRPr/>
            </a:pPr>
            <a:r>
              <a:rPr kumimoji="0" lang="en-US" sz="2400" b="1" i="0" u="none" strike="noStrike" kern="0" cap="none" spc="0" normalizeH="0" baseline="0" noProof="0">
                <a:ln>
                  <a:noFill/>
                </a:ln>
                <a:gradFill>
                  <a:gsLst>
                    <a:gs pos="1250">
                      <a:srgbClr val="00188F"/>
                    </a:gs>
                    <a:gs pos="100000">
                      <a:srgbClr val="00188F"/>
                    </a:gs>
                  </a:gsLst>
                  <a:lin ang="5400000" scaled="0"/>
                </a:gradFill>
                <a:effectLst/>
                <a:uLnTx/>
                <a:uFillTx/>
                <a:latin typeface="Segoe UI Semibold"/>
                <a:ea typeface="+mn-ea"/>
                <a:cs typeface="Segoe UI Light" panose="020B0502040204020203" pitchFamily="34" charset="0"/>
              </a:rPr>
              <a:t>Edge</a:t>
            </a:r>
          </a:p>
          <a:p>
            <a:pPr marL="0" marR="0" lvl="0" indent="0" algn="ctr" defTabSz="914367" rtl="0" eaLnBrk="1" fontAlgn="auto" latinLnBrk="0" hangingPunct="1">
              <a:lnSpc>
                <a:spcPct val="90000"/>
              </a:lnSpc>
              <a:spcBef>
                <a:spcPts val="1200"/>
              </a:spcBef>
              <a:spcAft>
                <a:spcPts val="0"/>
              </a:spcAft>
              <a:buClrTx/>
              <a:buSzTx/>
              <a:buFontTx/>
              <a:buNone/>
              <a:tabLst/>
              <a:defRPr/>
            </a:pPr>
            <a:r>
              <a:rPr kumimoji="0" lang="en-US" sz="1765"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mn-cs"/>
              </a:rPr>
              <a:t>Azure IoT Edge</a:t>
            </a:r>
          </a:p>
          <a:p>
            <a:pPr marL="0" marR="0" lvl="0" indent="0" algn="ctr" defTabSz="914367" rtl="0" eaLnBrk="1" fontAlgn="auto" latinLnBrk="0" hangingPunct="1">
              <a:lnSpc>
                <a:spcPct val="90000"/>
              </a:lnSpc>
              <a:spcBef>
                <a:spcPts val="1200"/>
              </a:spcBef>
              <a:spcAft>
                <a:spcPts val="0"/>
              </a:spcAft>
              <a:buClrTx/>
              <a:buSzTx/>
              <a:buFontTx/>
              <a:buNone/>
              <a:tabLst/>
              <a:defRPr/>
            </a:pPr>
            <a:r>
              <a:rPr kumimoji="0" lang="en-US" sz="1765"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mn-cs"/>
              </a:rPr>
              <a:t>Azure Sphere</a:t>
            </a:r>
          </a:p>
          <a:p>
            <a:pPr marL="0" marR="0" lvl="0" indent="0" algn="ctr" defTabSz="914367" rtl="0" eaLnBrk="1" fontAlgn="auto" latinLnBrk="0" hangingPunct="1">
              <a:lnSpc>
                <a:spcPct val="90000"/>
              </a:lnSpc>
              <a:spcBef>
                <a:spcPts val="1200"/>
              </a:spcBef>
              <a:spcAft>
                <a:spcPts val="0"/>
              </a:spcAft>
              <a:buClrTx/>
              <a:buSzTx/>
              <a:buFontTx/>
              <a:buNone/>
              <a:tabLst/>
              <a:defRPr/>
            </a:pPr>
            <a:r>
              <a:rPr kumimoji="0" lang="en-US" sz="1765"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mn-cs"/>
              </a:rPr>
              <a:t>Windows IoT</a:t>
            </a:r>
          </a:p>
          <a:p>
            <a:pPr marL="0" marR="0" lvl="0" indent="0" algn="ctr" defTabSz="914367" rtl="0" eaLnBrk="1" fontAlgn="auto" latinLnBrk="0" hangingPunct="1">
              <a:lnSpc>
                <a:spcPct val="90000"/>
              </a:lnSpc>
              <a:spcBef>
                <a:spcPts val="1200"/>
              </a:spcBef>
              <a:spcAft>
                <a:spcPts val="0"/>
              </a:spcAft>
              <a:buClrTx/>
              <a:buSzTx/>
              <a:buFontTx/>
              <a:buNone/>
              <a:tabLst/>
              <a:defRPr/>
            </a:pPr>
            <a:r>
              <a:rPr kumimoji="0" lang="en-US" sz="1765"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mn-cs"/>
              </a:rPr>
              <a:t> </a:t>
            </a:r>
          </a:p>
          <a:p>
            <a:pPr marL="0" marR="0" lvl="0" indent="0" algn="ctr" defTabSz="914367" rtl="0" eaLnBrk="1" fontAlgn="auto" latinLnBrk="0" hangingPunct="1">
              <a:lnSpc>
                <a:spcPct val="90000"/>
              </a:lnSpc>
              <a:spcBef>
                <a:spcPts val="1200"/>
              </a:spcBef>
              <a:spcAft>
                <a:spcPts val="0"/>
              </a:spcAft>
              <a:buClrTx/>
              <a:buSzTx/>
              <a:buFontTx/>
              <a:buNone/>
              <a:tabLst/>
              <a:defRPr/>
            </a:pPr>
            <a:r>
              <a:rPr kumimoji="0" lang="en-US" sz="1765"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mn-cs"/>
              </a:rPr>
              <a:t> </a:t>
            </a:r>
          </a:p>
        </p:txBody>
      </p:sp>
      <p:grpSp>
        <p:nvGrpSpPr>
          <p:cNvPr id="12" name="Group 11">
            <a:extLst>
              <a:ext uri="{FF2B5EF4-FFF2-40B4-BE49-F238E27FC236}">
                <a16:creationId xmlns:a16="http://schemas.microsoft.com/office/drawing/2014/main" id="{DB64B462-9D20-4A56-AD87-5B849C5FC1EB}"/>
              </a:ext>
            </a:extLst>
          </p:cNvPr>
          <p:cNvGrpSpPr/>
          <p:nvPr/>
        </p:nvGrpSpPr>
        <p:grpSpPr>
          <a:xfrm>
            <a:off x="1644397" y="1952707"/>
            <a:ext cx="1491488" cy="1491488"/>
            <a:chOff x="756523" y="1756146"/>
            <a:chExt cx="1696209" cy="1696209"/>
          </a:xfrm>
        </p:grpSpPr>
        <p:sp>
          <p:nvSpPr>
            <p:cNvPr id="27" name="Oval 26">
              <a:extLst>
                <a:ext uri="{FF2B5EF4-FFF2-40B4-BE49-F238E27FC236}">
                  <a16:creationId xmlns:a16="http://schemas.microsoft.com/office/drawing/2014/main" id="{29A966DB-BAF3-4DF9-936B-2B3EB7109371}"/>
                </a:ext>
              </a:extLst>
            </p:cNvPr>
            <p:cNvSpPr/>
            <p:nvPr/>
          </p:nvSpPr>
          <p:spPr bwMode="auto">
            <a:xfrm>
              <a:off x="756523" y="1756146"/>
              <a:ext cx="1696209" cy="1696209"/>
            </a:xfrm>
            <a:prstGeom prst="ellipse">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0" rIns="0" bIns="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440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endParaRPr>
            </a:p>
          </p:txBody>
        </p:sp>
        <p:sp>
          <p:nvSpPr>
            <p:cNvPr id="30" name="IoT">
              <a:extLst>
                <a:ext uri="{FF2B5EF4-FFF2-40B4-BE49-F238E27FC236}">
                  <a16:creationId xmlns:a16="http://schemas.microsoft.com/office/drawing/2014/main" id="{C4EB605B-E7A5-430C-89DA-5CA808325F2E}"/>
                </a:ext>
              </a:extLst>
            </p:cNvPr>
            <p:cNvSpPr>
              <a:spLocks noChangeAspect="1" noEditPoints="1"/>
            </p:cNvSpPr>
            <p:nvPr/>
          </p:nvSpPr>
          <p:spPr bwMode="auto">
            <a:xfrm>
              <a:off x="1093152" y="2091955"/>
              <a:ext cx="1022951" cy="1024590"/>
            </a:xfrm>
            <a:custGeom>
              <a:avLst/>
              <a:gdLst>
                <a:gd name="T0" fmla="*/ 235 w 352"/>
                <a:gd name="T1" fmla="*/ 176 h 352"/>
                <a:gd name="T2" fmla="*/ 176 w 352"/>
                <a:gd name="T3" fmla="*/ 235 h 352"/>
                <a:gd name="T4" fmla="*/ 117 w 352"/>
                <a:gd name="T5" fmla="*/ 176 h 352"/>
                <a:gd name="T6" fmla="*/ 176 w 352"/>
                <a:gd name="T7" fmla="*/ 117 h 352"/>
                <a:gd name="T8" fmla="*/ 235 w 352"/>
                <a:gd name="T9" fmla="*/ 176 h 352"/>
                <a:gd name="T10" fmla="*/ 270 w 352"/>
                <a:gd name="T11" fmla="*/ 0 h 352"/>
                <a:gd name="T12" fmla="*/ 235 w 352"/>
                <a:gd name="T13" fmla="*/ 35 h 352"/>
                <a:gd name="T14" fmla="*/ 270 w 352"/>
                <a:gd name="T15" fmla="*/ 70 h 352"/>
                <a:gd name="T16" fmla="*/ 305 w 352"/>
                <a:gd name="T17" fmla="*/ 35 h 352"/>
                <a:gd name="T18" fmla="*/ 270 w 352"/>
                <a:gd name="T19" fmla="*/ 0 h 352"/>
                <a:gd name="T20" fmla="*/ 82 w 352"/>
                <a:gd name="T21" fmla="*/ 23 h 352"/>
                <a:gd name="T22" fmla="*/ 47 w 352"/>
                <a:gd name="T23" fmla="*/ 59 h 352"/>
                <a:gd name="T24" fmla="*/ 82 w 352"/>
                <a:gd name="T25" fmla="*/ 94 h 352"/>
                <a:gd name="T26" fmla="*/ 117 w 352"/>
                <a:gd name="T27" fmla="*/ 59 h 352"/>
                <a:gd name="T28" fmla="*/ 82 w 352"/>
                <a:gd name="T29" fmla="*/ 23 h 352"/>
                <a:gd name="T30" fmla="*/ 35 w 352"/>
                <a:gd name="T31" fmla="*/ 211 h 352"/>
                <a:gd name="T32" fmla="*/ 0 w 352"/>
                <a:gd name="T33" fmla="*/ 246 h 352"/>
                <a:gd name="T34" fmla="*/ 35 w 352"/>
                <a:gd name="T35" fmla="*/ 282 h 352"/>
                <a:gd name="T36" fmla="*/ 70 w 352"/>
                <a:gd name="T37" fmla="*/ 246 h 352"/>
                <a:gd name="T38" fmla="*/ 35 w 352"/>
                <a:gd name="T39" fmla="*/ 211 h 352"/>
                <a:gd name="T40" fmla="*/ 223 w 352"/>
                <a:gd name="T41" fmla="*/ 282 h 352"/>
                <a:gd name="T42" fmla="*/ 188 w 352"/>
                <a:gd name="T43" fmla="*/ 317 h 352"/>
                <a:gd name="T44" fmla="*/ 223 w 352"/>
                <a:gd name="T45" fmla="*/ 352 h 352"/>
                <a:gd name="T46" fmla="*/ 258 w 352"/>
                <a:gd name="T47" fmla="*/ 317 h 352"/>
                <a:gd name="T48" fmla="*/ 223 w 352"/>
                <a:gd name="T49" fmla="*/ 282 h 352"/>
                <a:gd name="T50" fmla="*/ 317 w 352"/>
                <a:gd name="T51" fmla="*/ 164 h 352"/>
                <a:gd name="T52" fmla="*/ 282 w 352"/>
                <a:gd name="T53" fmla="*/ 199 h 352"/>
                <a:gd name="T54" fmla="*/ 317 w 352"/>
                <a:gd name="T55" fmla="*/ 235 h 352"/>
                <a:gd name="T56" fmla="*/ 352 w 352"/>
                <a:gd name="T57" fmla="*/ 199 h 352"/>
                <a:gd name="T58" fmla="*/ 317 w 352"/>
                <a:gd name="T59" fmla="*/ 164 h 352"/>
                <a:gd name="T60" fmla="*/ 250 w 352"/>
                <a:gd name="T61" fmla="*/ 64 h 352"/>
                <a:gd name="T62" fmla="*/ 209 w 352"/>
                <a:gd name="T63" fmla="*/ 127 h 352"/>
                <a:gd name="T64" fmla="*/ 139 w 352"/>
                <a:gd name="T65" fmla="*/ 130 h 352"/>
                <a:gd name="T66" fmla="*/ 104 w 352"/>
                <a:gd name="T67" fmla="*/ 86 h 352"/>
                <a:gd name="T68" fmla="*/ 67 w 352"/>
                <a:gd name="T69" fmla="*/ 231 h 352"/>
                <a:gd name="T70" fmla="*/ 124 w 352"/>
                <a:gd name="T71" fmla="*/ 202 h 352"/>
                <a:gd name="T72" fmla="*/ 212 w 352"/>
                <a:gd name="T73" fmla="*/ 283 h 352"/>
                <a:gd name="T74" fmla="*/ 195 w 352"/>
                <a:gd name="T75" fmla="*/ 232 h 352"/>
                <a:gd name="T76" fmla="*/ 234 w 352"/>
                <a:gd name="T77" fmla="*/ 186 h 352"/>
                <a:gd name="T78" fmla="*/ 282 w 352"/>
                <a:gd name="T79" fmla="*/ 194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2" h="352">
                  <a:moveTo>
                    <a:pt x="235" y="176"/>
                  </a:moveTo>
                  <a:cubicBezTo>
                    <a:pt x="235" y="208"/>
                    <a:pt x="208" y="235"/>
                    <a:pt x="176" y="235"/>
                  </a:cubicBezTo>
                  <a:cubicBezTo>
                    <a:pt x="144" y="235"/>
                    <a:pt x="117" y="208"/>
                    <a:pt x="117" y="176"/>
                  </a:cubicBezTo>
                  <a:cubicBezTo>
                    <a:pt x="117" y="144"/>
                    <a:pt x="144" y="117"/>
                    <a:pt x="176" y="117"/>
                  </a:cubicBezTo>
                  <a:cubicBezTo>
                    <a:pt x="208" y="117"/>
                    <a:pt x="235" y="144"/>
                    <a:pt x="235" y="176"/>
                  </a:cubicBezTo>
                  <a:close/>
                  <a:moveTo>
                    <a:pt x="270" y="0"/>
                  </a:moveTo>
                  <a:cubicBezTo>
                    <a:pt x="250" y="0"/>
                    <a:pt x="235" y="16"/>
                    <a:pt x="235" y="35"/>
                  </a:cubicBezTo>
                  <a:cubicBezTo>
                    <a:pt x="235" y="55"/>
                    <a:pt x="250" y="70"/>
                    <a:pt x="270" y="70"/>
                  </a:cubicBezTo>
                  <a:cubicBezTo>
                    <a:pt x="289" y="70"/>
                    <a:pt x="305" y="55"/>
                    <a:pt x="305" y="35"/>
                  </a:cubicBezTo>
                  <a:cubicBezTo>
                    <a:pt x="305" y="16"/>
                    <a:pt x="289" y="0"/>
                    <a:pt x="270" y="0"/>
                  </a:cubicBezTo>
                  <a:close/>
                  <a:moveTo>
                    <a:pt x="82" y="23"/>
                  </a:moveTo>
                  <a:cubicBezTo>
                    <a:pt x="63" y="23"/>
                    <a:pt x="47" y="39"/>
                    <a:pt x="47" y="59"/>
                  </a:cubicBezTo>
                  <a:cubicBezTo>
                    <a:pt x="47" y="78"/>
                    <a:pt x="63" y="94"/>
                    <a:pt x="82" y="94"/>
                  </a:cubicBezTo>
                  <a:cubicBezTo>
                    <a:pt x="102" y="94"/>
                    <a:pt x="117" y="78"/>
                    <a:pt x="117" y="59"/>
                  </a:cubicBezTo>
                  <a:cubicBezTo>
                    <a:pt x="117" y="39"/>
                    <a:pt x="102" y="23"/>
                    <a:pt x="82" y="23"/>
                  </a:cubicBezTo>
                  <a:close/>
                  <a:moveTo>
                    <a:pt x="35" y="211"/>
                  </a:moveTo>
                  <a:cubicBezTo>
                    <a:pt x="16" y="211"/>
                    <a:pt x="0" y="227"/>
                    <a:pt x="0" y="246"/>
                  </a:cubicBezTo>
                  <a:cubicBezTo>
                    <a:pt x="0" y="266"/>
                    <a:pt x="16" y="282"/>
                    <a:pt x="35" y="282"/>
                  </a:cubicBezTo>
                  <a:cubicBezTo>
                    <a:pt x="55" y="282"/>
                    <a:pt x="70" y="266"/>
                    <a:pt x="70" y="246"/>
                  </a:cubicBezTo>
                  <a:cubicBezTo>
                    <a:pt x="70" y="227"/>
                    <a:pt x="55" y="211"/>
                    <a:pt x="35" y="211"/>
                  </a:cubicBezTo>
                  <a:close/>
                  <a:moveTo>
                    <a:pt x="223" y="282"/>
                  </a:moveTo>
                  <a:cubicBezTo>
                    <a:pt x="203" y="282"/>
                    <a:pt x="188" y="297"/>
                    <a:pt x="188" y="317"/>
                  </a:cubicBezTo>
                  <a:cubicBezTo>
                    <a:pt x="188" y="336"/>
                    <a:pt x="203" y="352"/>
                    <a:pt x="223" y="352"/>
                  </a:cubicBezTo>
                  <a:cubicBezTo>
                    <a:pt x="242" y="352"/>
                    <a:pt x="258" y="336"/>
                    <a:pt x="258" y="317"/>
                  </a:cubicBezTo>
                  <a:cubicBezTo>
                    <a:pt x="258" y="297"/>
                    <a:pt x="242" y="282"/>
                    <a:pt x="223" y="282"/>
                  </a:cubicBezTo>
                  <a:close/>
                  <a:moveTo>
                    <a:pt x="317" y="164"/>
                  </a:moveTo>
                  <a:cubicBezTo>
                    <a:pt x="297" y="164"/>
                    <a:pt x="282" y="180"/>
                    <a:pt x="282" y="199"/>
                  </a:cubicBezTo>
                  <a:cubicBezTo>
                    <a:pt x="282" y="219"/>
                    <a:pt x="297" y="235"/>
                    <a:pt x="317" y="235"/>
                  </a:cubicBezTo>
                  <a:cubicBezTo>
                    <a:pt x="336" y="235"/>
                    <a:pt x="352" y="219"/>
                    <a:pt x="352" y="199"/>
                  </a:cubicBezTo>
                  <a:cubicBezTo>
                    <a:pt x="352" y="180"/>
                    <a:pt x="336" y="164"/>
                    <a:pt x="317" y="164"/>
                  </a:cubicBezTo>
                  <a:close/>
                  <a:moveTo>
                    <a:pt x="250" y="64"/>
                  </a:moveTo>
                  <a:cubicBezTo>
                    <a:pt x="209" y="127"/>
                    <a:pt x="209" y="127"/>
                    <a:pt x="209" y="127"/>
                  </a:cubicBezTo>
                  <a:moveTo>
                    <a:pt x="139" y="130"/>
                  </a:moveTo>
                  <a:cubicBezTo>
                    <a:pt x="104" y="86"/>
                    <a:pt x="104" y="86"/>
                    <a:pt x="104" y="86"/>
                  </a:cubicBezTo>
                  <a:moveTo>
                    <a:pt x="67" y="231"/>
                  </a:moveTo>
                  <a:cubicBezTo>
                    <a:pt x="124" y="202"/>
                    <a:pt x="124" y="202"/>
                    <a:pt x="124" y="202"/>
                  </a:cubicBezTo>
                  <a:moveTo>
                    <a:pt x="212" y="283"/>
                  </a:moveTo>
                  <a:cubicBezTo>
                    <a:pt x="195" y="232"/>
                    <a:pt x="195" y="232"/>
                    <a:pt x="195" y="232"/>
                  </a:cubicBezTo>
                  <a:moveTo>
                    <a:pt x="234" y="186"/>
                  </a:moveTo>
                  <a:cubicBezTo>
                    <a:pt x="282" y="194"/>
                    <a:pt x="282" y="194"/>
                    <a:pt x="282" y="194"/>
                  </a:cubicBezTo>
                </a:path>
              </a:pathLst>
            </a:custGeom>
            <a:noFill/>
            <a:ln w="15875" cap="sq">
              <a:solidFill>
                <a:schemeClr val="bg1"/>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16" name="Group 15">
            <a:extLst>
              <a:ext uri="{FF2B5EF4-FFF2-40B4-BE49-F238E27FC236}">
                <a16:creationId xmlns:a16="http://schemas.microsoft.com/office/drawing/2014/main" id="{B0E0A86D-7988-4A1B-867F-A0C9AD353BEB}"/>
              </a:ext>
            </a:extLst>
          </p:cNvPr>
          <p:cNvGrpSpPr/>
          <p:nvPr/>
        </p:nvGrpSpPr>
        <p:grpSpPr>
          <a:xfrm>
            <a:off x="5349749" y="1952707"/>
            <a:ext cx="1491488" cy="1491488"/>
            <a:chOff x="5247388" y="1412795"/>
            <a:chExt cx="1696209" cy="1696209"/>
          </a:xfrm>
        </p:grpSpPr>
        <p:sp>
          <p:nvSpPr>
            <p:cNvPr id="28" name="Oval 27">
              <a:extLst>
                <a:ext uri="{FF2B5EF4-FFF2-40B4-BE49-F238E27FC236}">
                  <a16:creationId xmlns:a16="http://schemas.microsoft.com/office/drawing/2014/main" id="{ACF4E0BD-CB8A-41D0-ADDC-9A812D57450E}"/>
                </a:ext>
              </a:extLst>
            </p:cNvPr>
            <p:cNvSpPr/>
            <p:nvPr/>
          </p:nvSpPr>
          <p:spPr bwMode="auto">
            <a:xfrm>
              <a:off x="5247388" y="1412795"/>
              <a:ext cx="1696209" cy="1696209"/>
            </a:xfrm>
            <a:prstGeom prst="ellipse">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0" rIns="0" bIns="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440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endParaRPr>
            </a:p>
          </p:txBody>
        </p:sp>
        <p:sp>
          <p:nvSpPr>
            <p:cNvPr id="39" name="hand_2">
              <a:extLst>
                <a:ext uri="{FF2B5EF4-FFF2-40B4-BE49-F238E27FC236}">
                  <a16:creationId xmlns:a16="http://schemas.microsoft.com/office/drawing/2014/main" id="{CBDEA1ED-783B-433E-A5D9-7CE54A2F9BCE}"/>
                </a:ext>
              </a:extLst>
            </p:cNvPr>
            <p:cNvSpPr>
              <a:spLocks noChangeAspect="1"/>
            </p:cNvSpPr>
            <p:nvPr/>
          </p:nvSpPr>
          <p:spPr bwMode="auto">
            <a:xfrm>
              <a:off x="5652416" y="2253436"/>
              <a:ext cx="886152" cy="441093"/>
            </a:xfrm>
            <a:custGeom>
              <a:avLst/>
              <a:gdLst>
                <a:gd name="T0" fmla="*/ 76 w 306"/>
                <a:gd name="T1" fmla="*/ 65 h 151"/>
                <a:gd name="T2" fmla="*/ 211 w 306"/>
                <a:gd name="T3" fmla="*/ 66 h 151"/>
                <a:gd name="T4" fmla="*/ 256 w 306"/>
                <a:gd name="T5" fmla="*/ 22 h 151"/>
                <a:gd name="T6" fmla="*/ 306 w 306"/>
                <a:gd name="T7" fmla="*/ 28 h 151"/>
                <a:gd name="T8" fmla="*/ 227 w 306"/>
                <a:gd name="T9" fmla="*/ 106 h 151"/>
                <a:gd name="T10" fmla="*/ 93 w 306"/>
                <a:gd name="T11" fmla="*/ 140 h 151"/>
                <a:gd name="T12" fmla="*/ 19 w 306"/>
                <a:gd name="T13" fmla="*/ 132 h 151"/>
                <a:gd name="T14" fmla="*/ 20 w 306"/>
                <a:gd name="T15" fmla="*/ 63 h 151"/>
                <a:gd name="T16" fmla="*/ 63 w 306"/>
                <a:gd name="T17" fmla="*/ 22 h 151"/>
                <a:gd name="T18" fmla="*/ 168 w 306"/>
                <a:gd name="T19" fmla="*/ 23 h 151"/>
                <a:gd name="T20" fmla="*/ 138 w 306"/>
                <a:gd name="T21" fmla="*/ 6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6" h="151">
                  <a:moveTo>
                    <a:pt x="76" y="65"/>
                  </a:moveTo>
                  <a:cubicBezTo>
                    <a:pt x="211" y="66"/>
                    <a:pt x="211" y="66"/>
                    <a:pt x="211" y="66"/>
                  </a:cubicBezTo>
                  <a:cubicBezTo>
                    <a:pt x="211" y="66"/>
                    <a:pt x="233" y="45"/>
                    <a:pt x="256" y="22"/>
                  </a:cubicBezTo>
                  <a:cubicBezTo>
                    <a:pt x="279" y="0"/>
                    <a:pt x="306" y="28"/>
                    <a:pt x="306" y="28"/>
                  </a:cubicBezTo>
                  <a:cubicBezTo>
                    <a:pt x="227" y="106"/>
                    <a:pt x="227" y="106"/>
                    <a:pt x="227" y="106"/>
                  </a:cubicBezTo>
                  <a:cubicBezTo>
                    <a:pt x="227" y="106"/>
                    <a:pt x="94" y="140"/>
                    <a:pt x="93" y="140"/>
                  </a:cubicBezTo>
                  <a:cubicBezTo>
                    <a:pt x="72" y="147"/>
                    <a:pt x="38" y="151"/>
                    <a:pt x="19" y="132"/>
                  </a:cubicBezTo>
                  <a:cubicBezTo>
                    <a:pt x="0" y="113"/>
                    <a:pt x="0" y="82"/>
                    <a:pt x="20" y="63"/>
                  </a:cubicBezTo>
                  <a:cubicBezTo>
                    <a:pt x="63" y="22"/>
                    <a:pt x="63" y="22"/>
                    <a:pt x="63" y="22"/>
                  </a:cubicBezTo>
                  <a:cubicBezTo>
                    <a:pt x="168" y="23"/>
                    <a:pt x="168" y="23"/>
                    <a:pt x="168" y="23"/>
                  </a:cubicBezTo>
                  <a:cubicBezTo>
                    <a:pt x="168" y="54"/>
                    <a:pt x="138" y="65"/>
                    <a:pt x="138" y="65"/>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0" name="IoT_Hub">
              <a:extLst>
                <a:ext uri="{FF2B5EF4-FFF2-40B4-BE49-F238E27FC236}">
                  <a16:creationId xmlns:a16="http://schemas.microsoft.com/office/drawing/2014/main" id="{4F5D25AB-CA93-4093-A986-122CF006BF1A}"/>
                </a:ext>
              </a:extLst>
            </p:cNvPr>
            <p:cNvSpPr>
              <a:spLocks noChangeAspect="1" noEditPoints="1"/>
            </p:cNvSpPr>
            <p:nvPr/>
          </p:nvSpPr>
          <p:spPr bwMode="auto">
            <a:xfrm>
              <a:off x="5836412" y="1684854"/>
              <a:ext cx="518160" cy="518160"/>
            </a:xfrm>
            <a:custGeom>
              <a:avLst/>
              <a:gdLst>
                <a:gd name="T0" fmla="*/ 274 w 360"/>
                <a:gd name="T1" fmla="*/ 0 h 360"/>
                <a:gd name="T2" fmla="*/ 360 w 360"/>
                <a:gd name="T3" fmla="*/ 0 h 360"/>
                <a:gd name="T4" fmla="*/ 360 w 360"/>
                <a:gd name="T5" fmla="*/ 85 h 360"/>
                <a:gd name="T6" fmla="*/ 0 w 360"/>
                <a:gd name="T7" fmla="*/ 275 h 360"/>
                <a:gd name="T8" fmla="*/ 0 w 360"/>
                <a:gd name="T9" fmla="*/ 360 h 360"/>
                <a:gd name="T10" fmla="*/ 85 w 360"/>
                <a:gd name="T11" fmla="*/ 360 h 360"/>
                <a:gd name="T12" fmla="*/ 196 w 360"/>
                <a:gd name="T13" fmla="*/ 176 h 360"/>
                <a:gd name="T14" fmla="*/ 235 w 360"/>
                <a:gd name="T15" fmla="*/ 215 h 360"/>
                <a:gd name="T16" fmla="*/ 274 w 360"/>
                <a:gd name="T17" fmla="*/ 176 h 360"/>
                <a:gd name="T18" fmla="*/ 235 w 360"/>
                <a:gd name="T19" fmla="*/ 137 h 360"/>
                <a:gd name="T20" fmla="*/ 196 w 360"/>
                <a:gd name="T21" fmla="*/ 176 h 360"/>
                <a:gd name="T22" fmla="*/ 263 w 360"/>
                <a:gd name="T23" fmla="*/ 260 h 360"/>
                <a:gd name="T24" fmla="*/ 290 w 360"/>
                <a:gd name="T25" fmla="*/ 286 h 360"/>
                <a:gd name="T26" fmla="*/ 316 w 360"/>
                <a:gd name="T27" fmla="*/ 260 h 360"/>
                <a:gd name="T28" fmla="*/ 290 w 360"/>
                <a:gd name="T29" fmla="*/ 233 h 360"/>
                <a:gd name="T30" fmla="*/ 263 w 360"/>
                <a:gd name="T31" fmla="*/ 260 h 360"/>
                <a:gd name="T32" fmla="*/ 123 w 360"/>
                <a:gd name="T33" fmla="*/ 258 h 360"/>
                <a:gd name="T34" fmla="*/ 144 w 360"/>
                <a:gd name="T35" fmla="*/ 279 h 360"/>
                <a:gd name="T36" fmla="*/ 165 w 360"/>
                <a:gd name="T37" fmla="*/ 258 h 360"/>
                <a:gd name="T38" fmla="*/ 144 w 360"/>
                <a:gd name="T39" fmla="*/ 236 h 360"/>
                <a:gd name="T40" fmla="*/ 123 w 360"/>
                <a:gd name="T41" fmla="*/ 258 h 360"/>
                <a:gd name="T42" fmla="*/ 32 w 360"/>
                <a:gd name="T43" fmla="*/ 170 h 360"/>
                <a:gd name="T44" fmla="*/ 59 w 360"/>
                <a:gd name="T45" fmla="*/ 196 h 360"/>
                <a:gd name="T46" fmla="*/ 85 w 360"/>
                <a:gd name="T47" fmla="*/ 170 h 360"/>
                <a:gd name="T48" fmla="*/ 59 w 360"/>
                <a:gd name="T49" fmla="*/ 143 h 360"/>
                <a:gd name="T50" fmla="*/ 32 w 360"/>
                <a:gd name="T51" fmla="*/ 170 h 360"/>
                <a:gd name="T52" fmla="*/ 133 w 360"/>
                <a:gd name="T53" fmla="*/ 74 h 360"/>
                <a:gd name="T54" fmla="*/ 160 w 360"/>
                <a:gd name="T55" fmla="*/ 100 h 360"/>
                <a:gd name="T56" fmla="*/ 187 w 360"/>
                <a:gd name="T57" fmla="*/ 74 h 360"/>
                <a:gd name="T58" fmla="*/ 160 w 360"/>
                <a:gd name="T59" fmla="*/ 47 h 360"/>
                <a:gd name="T60" fmla="*/ 133 w 360"/>
                <a:gd name="T61" fmla="*/ 74 h 360"/>
                <a:gd name="T62" fmla="*/ 176 w 360"/>
                <a:gd name="T63" fmla="*/ 95 h 360"/>
                <a:gd name="T64" fmla="*/ 214 w 360"/>
                <a:gd name="T65" fmla="*/ 143 h 360"/>
                <a:gd name="T66" fmla="*/ 274 w 360"/>
                <a:gd name="T67" fmla="*/ 238 h 360"/>
                <a:gd name="T68" fmla="*/ 256 w 360"/>
                <a:gd name="T69" fmla="*/ 211 h 360"/>
                <a:gd name="T70" fmla="*/ 161 w 360"/>
                <a:gd name="T71" fmla="*/ 245 h 360"/>
                <a:gd name="T72" fmla="*/ 208 w 360"/>
                <a:gd name="T73" fmla="*/ 204 h 360"/>
                <a:gd name="T74" fmla="*/ 85 w 360"/>
                <a:gd name="T75" fmla="*/ 173 h 360"/>
                <a:gd name="T76" fmla="*/ 196 w 360"/>
                <a:gd name="T77" fmla="*/ 176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60" h="360">
                  <a:moveTo>
                    <a:pt x="274" y="0"/>
                  </a:moveTo>
                  <a:cubicBezTo>
                    <a:pt x="360" y="0"/>
                    <a:pt x="360" y="0"/>
                    <a:pt x="360" y="0"/>
                  </a:cubicBezTo>
                  <a:cubicBezTo>
                    <a:pt x="360" y="85"/>
                    <a:pt x="360" y="85"/>
                    <a:pt x="360" y="85"/>
                  </a:cubicBezTo>
                  <a:moveTo>
                    <a:pt x="0" y="275"/>
                  </a:moveTo>
                  <a:cubicBezTo>
                    <a:pt x="0" y="360"/>
                    <a:pt x="0" y="360"/>
                    <a:pt x="0" y="360"/>
                  </a:cubicBezTo>
                  <a:cubicBezTo>
                    <a:pt x="85" y="360"/>
                    <a:pt x="85" y="360"/>
                    <a:pt x="85" y="360"/>
                  </a:cubicBezTo>
                  <a:moveTo>
                    <a:pt x="196" y="176"/>
                  </a:moveTo>
                  <a:cubicBezTo>
                    <a:pt x="196" y="198"/>
                    <a:pt x="213" y="215"/>
                    <a:pt x="235" y="215"/>
                  </a:cubicBezTo>
                  <a:cubicBezTo>
                    <a:pt x="256" y="215"/>
                    <a:pt x="274" y="198"/>
                    <a:pt x="274" y="176"/>
                  </a:cubicBezTo>
                  <a:cubicBezTo>
                    <a:pt x="274" y="155"/>
                    <a:pt x="256" y="137"/>
                    <a:pt x="235" y="137"/>
                  </a:cubicBezTo>
                  <a:cubicBezTo>
                    <a:pt x="213" y="137"/>
                    <a:pt x="196" y="155"/>
                    <a:pt x="196" y="176"/>
                  </a:cubicBezTo>
                  <a:close/>
                  <a:moveTo>
                    <a:pt x="263" y="260"/>
                  </a:moveTo>
                  <a:cubicBezTo>
                    <a:pt x="263" y="274"/>
                    <a:pt x="275" y="286"/>
                    <a:pt x="290" y="286"/>
                  </a:cubicBezTo>
                  <a:cubicBezTo>
                    <a:pt x="304" y="286"/>
                    <a:pt x="316" y="274"/>
                    <a:pt x="316" y="260"/>
                  </a:cubicBezTo>
                  <a:cubicBezTo>
                    <a:pt x="316" y="245"/>
                    <a:pt x="304" y="233"/>
                    <a:pt x="290" y="233"/>
                  </a:cubicBezTo>
                  <a:cubicBezTo>
                    <a:pt x="275" y="233"/>
                    <a:pt x="263" y="245"/>
                    <a:pt x="263" y="260"/>
                  </a:cubicBezTo>
                  <a:close/>
                  <a:moveTo>
                    <a:pt x="123" y="258"/>
                  </a:moveTo>
                  <a:cubicBezTo>
                    <a:pt x="123" y="270"/>
                    <a:pt x="132" y="279"/>
                    <a:pt x="144" y="279"/>
                  </a:cubicBezTo>
                  <a:cubicBezTo>
                    <a:pt x="156" y="279"/>
                    <a:pt x="165" y="270"/>
                    <a:pt x="165" y="258"/>
                  </a:cubicBezTo>
                  <a:cubicBezTo>
                    <a:pt x="165" y="246"/>
                    <a:pt x="156" y="236"/>
                    <a:pt x="144" y="236"/>
                  </a:cubicBezTo>
                  <a:cubicBezTo>
                    <a:pt x="132" y="236"/>
                    <a:pt x="123" y="246"/>
                    <a:pt x="123" y="258"/>
                  </a:cubicBezTo>
                  <a:close/>
                  <a:moveTo>
                    <a:pt x="32" y="170"/>
                  </a:moveTo>
                  <a:cubicBezTo>
                    <a:pt x="32" y="184"/>
                    <a:pt x="44" y="196"/>
                    <a:pt x="59" y="196"/>
                  </a:cubicBezTo>
                  <a:cubicBezTo>
                    <a:pt x="73" y="196"/>
                    <a:pt x="85" y="184"/>
                    <a:pt x="85" y="170"/>
                  </a:cubicBezTo>
                  <a:cubicBezTo>
                    <a:pt x="85" y="155"/>
                    <a:pt x="73" y="143"/>
                    <a:pt x="59" y="143"/>
                  </a:cubicBezTo>
                  <a:cubicBezTo>
                    <a:pt x="44" y="143"/>
                    <a:pt x="32" y="155"/>
                    <a:pt x="32" y="170"/>
                  </a:cubicBezTo>
                  <a:close/>
                  <a:moveTo>
                    <a:pt x="133" y="74"/>
                  </a:moveTo>
                  <a:cubicBezTo>
                    <a:pt x="133" y="88"/>
                    <a:pt x="145" y="100"/>
                    <a:pt x="160" y="100"/>
                  </a:cubicBezTo>
                  <a:cubicBezTo>
                    <a:pt x="175" y="100"/>
                    <a:pt x="187" y="88"/>
                    <a:pt x="187" y="74"/>
                  </a:cubicBezTo>
                  <a:cubicBezTo>
                    <a:pt x="187" y="59"/>
                    <a:pt x="175" y="47"/>
                    <a:pt x="160" y="47"/>
                  </a:cubicBezTo>
                  <a:cubicBezTo>
                    <a:pt x="145" y="47"/>
                    <a:pt x="133" y="59"/>
                    <a:pt x="133" y="74"/>
                  </a:cubicBezTo>
                  <a:close/>
                  <a:moveTo>
                    <a:pt x="176" y="95"/>
                  </a:moveTo>
                  <a:cubicBezTo>
                    <a:pt x="214" y="143"/>
                    <a:pt x="214" y="143"/>
                    <a:pt x="214" y="143"/>
                  </a:cubicBezTo>
                  <a:moveTo>
                    <a:pt x="274" y="238"/>
                  </a:moveTo>
                  <a:cubicBezTo>
                    <a:pt x="256" y="211"/>
                    <a:pt x="256" y="211"/>
                    <a:pt x="256" y="211"/>
                  </a:cubicBezTo>
                  <a:moveTo>
                    <a:pt x="161" y="245"/>
                  </a:moveTo>
                  <a:cubicBezTo>
                    <a:pt x="208" y="204"/>
                    <a:pt x="208" y="204"/>
                    <a:pt x="208" y="204"/>
                  </a:cubicBezTo>
                  <a:moveTo>
                    <a:pt x="85" y="173"/>
                  </a:moveTo>
                  <a:cubicBezTo>
                    <a:pt x="196" y="176"/>
                    <a:pt x="196" y="176"/>
                    <a:pt x="196" y="176"/>
                  </a:cubicBezTo>
                </a:path>
              </a:pathLst>
            </a:custGeom>
            <a:noFill/>
            <a:ln w="15875" cap="sq">
              <a:solidFill>
                <a:schemeClr val="bg1"/>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17" name="Group 16">
            <a:extLst>
              <a:ext uri="{FF2B5EF4-FFF2-40B4-BE49-F238E27FC236}">
                <a16:creationId xmlns:a16="http://schemas.microsoft.com/office/drawing/2014/main" id="{BE256650-1A0A-48B0-A1E8-398D8496C703}"/>
              </a:ext>
            </a:extLst>
          </p:cNvPr>
          <p:cNvGrpSpPr/>
          <p:nvPr/>
        </p:nvGrpSpPr>
        <p:grpSpPr>
          <a:xfrm>
            <a:off x="9055100" y="1952707"/>
            <a:ext cx="1491488" cy="1491488"/>
            <a:chOff x="8952739" y="1412795"/>
            <a:chExt cx="1696209" cy="1696209"/>
          </a:xfrm>
        </p:grpSpPr>
        <p:sp>
          <p:nvSpPr>
            <p:cNvPr id="29" name="Oval 28">
              <a:extLst>
                <a:ext uri="{FF2B5EF4-FFF2-40B4-BE49-F238E27FC236}">
                  <a16:creationId xmlns:a16="http://schemas.microsoft.com/office/drawing/2014/main" id="{DC44B567-DF1B-4B9F-804B-1AB6FDC36C3B}"/>
                </a:ext>
              </a:extLst>
            </p:cNvPr>
            <p:cNvSpPr/>
            <p:nvPr/>
          </p:nvSpPr>
          <p:spPr bwMode="auto">
            <a:xfrm>
              <a:off x="8952739" y="1412795"/>
              <a:ext cx="1696209" cy="1696209"/>
            </a:xfrm>
            <a:prstGeom prst="ellipse">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0" rIns="0" bIns="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440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endParaRPr>
            </a:p>
          </p:txBody>
        </p:sp>
        <p:sp>
          <p:nvSpPr>
            <p:cNvPr id="42" name="IoT">
              <a:extLst>
                <a:ext uri="{FF2B5EF4-FFF2-40B4-BE49-F238E27FC236}">
                  <a16:creationId xmlns:a16="http://schemas.microsoft.com/office/drawing/2014/main" id="{D4AD2C9C-DFF2-4593-8320-953790506EF8}"/>
                </a:ext>
              </a:extLst>
            </p:cNvPr>
            <p:cNvSpPr>
              <a:spLocks noChangeAspect="1" noEditPoints="1"/>
            </p:cNvSpPr>
            <p:nvPr/>
          </p:nvSpPr>
          <p:spPr bwMode="auto">
            <a:xfrm flipH="1" flipV="1">
              <a:off x="9577385" y="2037083"/>
              <a:ext cx="446916" cy="447632"/>
            </a:xfrm>
            <a:custGeom>
              <a:avLst/>
              <a:gdLst>
                <a:gd name="T0" fmla="*/ 235 w 352"/>
                <a:gd name="T1" fmla="*/ 176 h 352"/>
                <a:gd name="T2" fmla="*/ 176 w 352"/>
                <a:gd name="T3" fmla="*/ 235 h 352"/>
                <a:gd name="T4" fmla="*/ 117 w 352"/>
                <a:gd name="T5" fmla="*/ 176 h 352"/>
                <a:gd name="T6" fmla="*/ 176 w 352"/>
                <a:gd name="T7" fmla="*/ 117 h 352"/>
                <a:gd name="T8" fmla="*/ 235 w 352"/>
                <a:gd name="T9" fmla="*/ 176 h 352"/>
                <a:gd name="T10" fmla="*/ 270 w 352"/>
                <a:gd name="T11" fmla="*/ 0 h 352"/>
                <a:gd name="T12" fmla="*/ 235 w 352"/>
                <a:gd name="T13" fmla="*/ 35 h 352"/>
                <a:gd name="T14" fmla="*/ 270 w 352"/>
                <a:gd name="T15" fmla="*/ 70 h 352"/>
                <a:gd name="T16" fmla="*/ 305 w 352"/>
                <a:gd name="T17" fmla="*/ 35 h 352"/>
                <a:gd name="T18" fmla="*/ 270 w 352"/>
                <a:gd name="T19" fmla="*/ 0 h 352"/>
                <a:gd name="T20" fmla="*/ 82 w 352"/>
                <a:gd name="T21" fmla="*/ 23 h 352"/>
                <a:gd name="T22" fmla="*/ 47 w 352"/>
                <a:gd name="T23" fmla="*/ 59 h 352"/>
                <a:gd name="T24" fmla="*/ 82 w 352"/>
                <a:gd name="T25" fmla="*/ 94 h 352"/>
                <a:gd name="T26" fmla="*/ 117 w 352"/>
                <a:gd name="T27" fmla="*/ 59 h 352"/>
                <a:gd name="T28" fmla="*/ 82 w 352"/>
                <a:gd name="T29" fmla="*/ 23 h 352"/>
                <a:gd name="T30" fmla="*/ 35 w 352"/>
                <a:gd name="T31" fmla="*/ 211 h 352"/>
                <a:gd name="T32" fmla="*/ 0 w 352"/>
                <a:gd name="T33" fmla="*/ 246 h 352"/>
                <a:gd name="T34" fmla="*/ 35 w 352"/>
                <a:gd name="T35" fmla="*/ 282 h 352"/>
                <a:gd name="T36" fmla="*/ 70 w 352"/>
                <a:gd name="T37" fmla="*/ 246 h 352"/>
                <a:gd name="T38" fmla="*/ 35 w 352"/>
                <a:gd name="T39" fmla="*/ 211 h 352"/>
                <a:gd name="T40" fmla="*/ 223 w 352"/>
                <a:gd name="T41" fmla="*/ 282 h 352"/>
                <a:gd name="T42" fmla="*/ 188 w 352"/>
                <a:gd name="T43" fmla="*/ 317 h 352"/>
                <a:gd name="T44" fmla="*/ 223 w 352"/>
                <a:gd name="T45" fmla="*/ 352 h 352"/>
                <a:gd name="T46" fmla="*/ 258 w 352"/>
                <a:gd name="T47" fmla="*/ 317 h 352"/>
                <a:gd name="T48" fmla="*/ 223 w 352"/>
                <a:gd name="T49" fmla="*/ 282 h 352"/>
                <a:gd name="T50" fmla="*/ 317 w 352"/>
                <a:gd name="T51" fmla="*/ 164 h 352"/>
                <a:gd name="T52" fmla="*/ 282 w 352"/>
                <a:gd name="T53" fmla="*/ 199 h 352"/>
                <a:gd name="T54" fmla="*/ 317 w 352"/>
                <a:gd name="T55" fmla="*/ 235 h 352"/>
                <a:gd name="T56" fmla="*/ 352 w 352"/>
                <a:gd name="T57" fmla="*/ 199 h 352"/>
                <a:gd name="T58" fmla="*/ 317 w 352"/>
                <a:gd name="T59" fmla="*/ 164 h 352"/>
                <a:gd name="T60" fmla="*/ 250 w 352"/>
                <a:gd name="T61" fmla="*/ 64 h 352"/>
                <a:gd name="T62" fmla="*/ 209 w 352"/>
                <a:gd name="T63" fmla="*/ 127 h 352"/>
                <a:gd name="T64" fmla="*/ 139 w 352"/>
                <a:gd name="T65" fmla="*/ 130 h 352"/>
                <a:gd name="T66" fmla="*/ 104 w 352"/>
                <a:gd name="T67" fmla="*/ 86 h 352"/>
                <a:gd name="T68" fmla="*/ 67 w 352"/>
                <a:gd name="T69" fmla="*/ 231 h 352"/>
                <a:gd name="T70" fmla="*/ 124 w 352"/>
                <a:gd name="T71" fmla="*/ 202 h 352"/>
                <a:gd name="T72" fmla="*/ 212 w 352"/>
                <a:gd name="T73" fmla="*/ 283 h 352"/>
                <a:gd name="T74" fmla="*/ 195 w 352"/>
                <a:gd name="T75" fmla="*/ 232 h 352"/>
                <a:gd name="T76" fmla="*/ 234 w 352"/>
                <a:gd name="T77" fmla="*/ 186 h 352"/>
                <a:gd name="T78" fmla="*/ 282 w 352"/>
                <a:gd name="T79" fmla="*/ 194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2" h="352">
                  <a:moveTo>
                    <a:pt x="235" y="176"/>
                  </a:moveTo>
                  <a:cubicBezTo>
                    <a:pt x="235" y="208"/>
                    <a:pt x="208" y="235"/>
                    <a:pt x="176" y="235"/>
                  </a:cubicBezTo>
                  <a:cubicBezTo>
                    <a:pt x="144" y="235"/>
                    <a:pt x="117" y="208"/>
                    <a:pt x="117" y="176"/>
                  </a:cubicBezTo>
                  <a:cubicBezTo>
                    <a:pt x="117" y="144"/>
                    <a:pt x="144" y="117"/>
                    <a:pt x="176" y="117"/>
                  </a:cubicBezTo>
                  <a:cubicBezTo>
                    <a:pt x="208" y="117"/>
                    <a:pt x="235" y="144"/>
                    <a:pt x="235" y="176"/>
                  </a:cubicBezTo>
                  <a:close/>
                  <a:moveTo>
                    <a:pt x="270" y="0"/>
                  </a:moveTo>
                  <a:cubicBezTo>
                    <a:pt x="250" y="0"/>
                    <a:pt x="235" y="16"/>
                    <a:pt x="235" y="35"/>
                  </a:cubicBezTo>
                  <a:cubicBezTo>
                    <a:pt x="235" y="55"/>
                    <a:pt x="250" y="70"/>
                    <a:pt x="270" y="70"/>
                  </a:cubicBezTo>
                  <a:cubicBezTo>
                    <a:pt x="289" y="70"/>
                    <a:pt x="305" y="55"/>
                    <a:pt x="305" y="35"/>
                  </a:cubicBezTo>
                  <a:cubicBezTo>
                    <a:pt x="305" y="16"/>
                    <a:pt x="289" y="0"/>
                    <a:pt x="270" y="0"/>
                  </a:cubicBezTo>
                  <a:close/>
                  <a:moveTo>
                    <a:pt x="82" y="23"/>
                  </a:moveTo>
                  <a:cubicBezTo>
                    <a:pt x="63" y="23"/>
                    <a:pt x="47" y="39"/>
                    <a:pt x="47" y="59"/>
                  </a:cubicBezTo>
                  <a:cubicBezTo>
                    <a:pt x="47" y="78"/>
                    <a:pt x="63" y="94"/>
                    <a:pt x="82" y="94"/>
                  </a:cubicBezTo>
                  <a:cubicBezTo>
                    <a:pt x="102" y="94"/>
                    <a:pt x="117" y="78"/>
                    <a:pt x="117" y="59"/>
                  </a:cubicBezTo>
                  <a:cubicBezTo>
                    <a:pt x="117" y="39"/>
                    <a:pt x="102" y="23"/>
                    <a:pt x="82" y="23"/>
                  </a:cubicBezTo>
                  <a:close/>
                  <a:moveTo>
                    <a:pt x="35" y="211"/>
                  </a:moveTo>
                  <a:cubicBezTo>
                    <a:pt x="16" y="211"/>
                    <a:pt x="0" y="227"/>
                    <a:pt x="0" y="246"/>
                  </a:cubicBezTo>
                  <a:cubicBezTo>
                    <a:pt x="0" y="266"/>
                    <a:pt x="16" y="282"/>
                    <a:pt x="35" y="282"/>
                  </a:cubicBezTo>
                  <a:cubicBezTo>
                    <a:pt x="55" y="282"/>
                    <a:pt x="70" y="266"/>
                    <a:pt x="70" y="246"/>
                  </a:cubicBezTo>
                  <a:cubicBezTo>
                    <a:pt x="70" y="227"/>
                    <a:pt x="55" y="211"/>
                    <a:pt x="35" y="211"/>
                  </a:cubicBezTo>
                  <a:close/>
                  <a:moveTo>
                    <a:pt x="223" y="282"/>
                  </a:moveTo>
                  <a:cubicBezTo>
                    <a:pt x="203" y="282"/>
                    <a:pt x="188" y="297"/>
                    <a:pt x="188" y="317"/>
                  </a:cubicBezTo>
                  <a:cubicBezTo>
                    <a:pt x="188" y="336"/>
                    <a:pt x="203" y="352"/>
                    <a:pt x="223" y="352"/>
                  </a:cubicBezTo>
                  <a:cubicBezTo>
                    <a:pt x="242" y="352"/>
                    <a:pt x="258" y="336"/>
                    <a:pt x="258" y="317"/>
                  </a:cubicBezTo>
                  <a:cubicBezTo>
                    <a:pt x="258" y="297"/>
                    <a:pt x="242" y="282"/>
                    <a:pt x="223" y="282"/>
                  </a:cubicBezTo>
                  <a:close/>
                  <a:moveTo>
                    <a:pt x="317" y="164"/>
                  </a:moveTo>
                  <a:cubicBezTo>
                    <a:pt x="297" y="164"/>
                    <a:pt x="282" y="180"/>
                    <a:pt x="282" y="199"/>
                  </a:cubicBezTo>
                  <a:cubicBezTo>
                    <a:pt x="282" y="219"/>
                    <a:pt x="297" y="235"/>
                    <a:pt x="317" y="235"/>
                  </a:cubicBezTo>
                  <a:cubicBezTo>
                    <a:pt x="336" y="235"/>
                    <a:pt x="352" y="219"/>
                    <a:pt x="352" y="199"/>
                  </a:cubicBezTo>
                  <a:cubicBezTo>
                    <a:pt x="352" y="180"/>
                    <a:pt x="336" y="164"/>
                    <a:pt x="317" y="164"/>
                  </a:cubicBezTo>
                  <a:close/>
                  <a:moveTo>
                    <a:pt x="250" y="64"/>
                  </a:moveTo>
                  <a:cubicBezTo>
                    <a:pt x="209" y="127"/>
                    <a:pt x="209" y="127"/>
                    <a:pt x="209" y="127"/>
                  </a:cubicBezTo>
                  <a:moveTo>
                    <a:pt x="139" y="130"/>
                  </a:moveTo>
                  <a:cubicBezTo>
                    <a:pt x="104" y="86"/>
                    <a:pt x="104" y="86"/>
                    <a:pt x="104" y="86"/>
                  </a:cubicBezTo>
                  <a:moveTo>
                    <a:pt x="67" y="231"/>
                  </a:moveTo>
                  <a:cubicBezTo>
                    <a:pt x="124" y="202"/>
                    <a:pt x="124" y="202"/>
                    <a:pt x="124" y="202"/>
                  </a:cubicBezTo>
                  <a:moveTo>
                    <a:pt x="212" y="283"/>
                  </a:moveTo>
                  <a:cubicBezTo>
                    <a:pt x="195" y="232"/>
                    <a:pt x="195" y="232"/>
                    <a:pt x="195" y="232"/>
                  </a:cubicBezTo>
                  <a:moveTo>
                    <a:pt x="234" y="186"/>
                  </a:moveTo>
                  <a:cubicBezTo>
                    <a:pt x="282" y="194"/>
                    <a:pt x="282" y="194"/>
                    <a:pt x="282" y="194"/>
                  </a:cubicBezTo>
                </a:path>
              </a:pathLst>
            </a:custGeom>
            <a:noFill/>
            <a:ln w="15875" cap="sq">
              <a:solidFill>
                <a:schemeClr val="bg1"/>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3" name="chip">
              <a:extLst>
                <a:ext uri="{FF2B5EF4-FFF2-40B4-BE49-F238E27FC236}">
                  <a16:creationId xmlns:a16="http://schemas.microsoft.com/office/drawing/2014/main" id="{242FCCEC-40A9-47C9-B2D6-83B3CA152AD8}"/>
                </a:ext>
              </a:extLst>
            </p:cNvPr>
            <p:cNvSpPr>
              <a:spLocks noChangeAspect="1" noEditPoints="1"/>
            </p:cNvSpPr>
            <p:nvPr/>
          </p:nvSpPr>
          <p:spPr bwMode="auto">
            <a:xfrm>
              <a:off x="9337455" y="1787937"/>
              <a:ext cx="926777" cy="945925"/>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spTree>
    <p:extLst>
      <p:ext uri="{BB962C8B-B14F-4D97-AF65-F5344CB8AC3E}">
        <p14:creationId xmlns:p14="http://schemas.microsoft.com/office/powerpoint/2010/main" val="2948504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350"/>
                                        <p:tgtEl>
                                          <p:spTgt spid="7"/>
                                        </p:tgtEl>
                                      </p:cBhvr>
                                    </p:animEffect>
                                  </p:childTnLst>
                                </p:cTn>
                              </p:par>
                              <p:par>
                                <p:cTn id="8" presetID="42" presetClass="path" presetSubtype="0" decel="100000" fill="hold" grpId="1" nodeType="withEffect">
                                  <p:stCondLst>
                                    <p:cond delay="0"/>
                                  </p:stCondLst>
                                  <p:childTnLst>
                                    <p:animMotion origin="layout" path="M 2.5E-6 4.93827E-6 L 2.5E-6 0.07314 " pathEditMode="relative" rAng="0" ptsTypes="AA">
                                      <p:cBhvr>
                                        <p:cTn id="9" dur="500" spd="-100000" fill="hold"/>
                                        <p:tgtEl>
                                          <p:spTgt spid="7"/>
                                        </p:tgtEl>
                                        <p:attrNameLst>
                                          <p:attrName>ppt_x</p:attrName>
                                          <p:attrName>ppt_y</p:attrName>
                                        </p:attrNameLst>
                                      </p:cBhvr>
                                      <p:rCtr x="0" y="3642"/>
                                    </p:animMotion>
                                  </p:childTnLst>
                                </p:cTn>
                              </p:par>
                              <p:par>
                                <p:cTn id="10" presetID="10" presetClass="entr" presetSubtype="0" fill="hold" grpId="0" nodeType="with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350"/>
                                        <p:tgtEl>
                                          <p:spTgt spid="22"/>
                                        </p:tgtEl>
                                      </p:cBhvr>
                                    </p:animEffect>
                                  </p:childTnLst>
                                </p:cTn>
                              </p:par>
                              <p:par>
                                <p:cTn id="13" presetID="42" presetClass="path" presetSubtype="0" decel="100000" fill="hold" grpId="1" nodeType="withEffect">
                                  <p:stCondLst>
                                    <p:cond delay="0"/>
                                  </p:stCondLst>
                                  <p:childTnLst>
                                    <p:animMotion origin="layout" path="M 2.5E-6 4.93827E-6 L 2.5E-6 0.07314 " pathEditMode="relative" rAng="0" ptsTypes="AA">
                                      <p:cBhvr>
                                        <p:cTn id="14" dur="500" spd="-100000" fill="hold"/>
                                        <p:tgtEl>
                                          <p:spTgt spid="22"/>
                                        </p:tgtEl>
                                        <p:attrNameLst>
                                          <p:attrName>ppt_x</p:attrName>
                                          <p:attrName>ppt_y</p:attrName>
                                        </p:attrNameLst>
                                      </p:cBhvr>
                                      <p:rCtr x="0" y="3642"/>
                                    </p:animMotion>
                                  </p:childTnLst>
                                </p:cTn>
                              </p:par>
                              <p:par>
                                <p:cTn id="15" presetID="10" presetClass="entr" presetSubtype="0" fill="hold" grpId="0" nodeType="with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fade">
                                      <p:cBhvr>
                                        <p:cTn id="17" dur="350"/>
                                        <p:tgtEl>
                                          <p:spTgt spid="24"/>
                                        </p:tgtEl>
                                      </p:cBhvr>
                                    </p:animEffect>
                                  </p:childTnLst>
                                </p:cTn>
                              </p:par>
                              <p:par>
                                <p:cTn id="18" presetID="42" presetClass="path" presetSubtype="0" decel="100000" fill="hold" grpId="1" nodeType="withEffect">
                                  <p:stCondLst>
                                    <p:cond delay="0"/>
                                  </p:stCondLst>
                                  <p:childTnLst>
                                    <p:animMotion origin="layout" path="M 2.5E-6 4.93827E-6 L 2.5E-6 0.07314 " pathEditMode="relative" rAng="0" ptsTypes="AA">
                                      <p:cBhvr>
                                        <p:cTn id="19" dur="500" spd="-100000" fill="hold"/>
                                        <p:tgtEl>
                                          <p:spTgt spid="24"/>
                                        </p:tgtEl>
                                        <p:attrNameLst>
                                          <p:attrName>ppt_x</p:attrName>
                                          <p:attrName>ppt_y</p:attrName>
                                        </p:attrNameLst>
                                      </p:cBhvr>
                                      <p:rCtr x="0" y="3642"/>
                                    </p:animMotion>
                                  </p:childTnLst>
                                </p:cTn>
                              </p:par>
                              <p:par>
                                <p:cTn id="20" presetID="10" presetClass="entr" presetSubtype="0" fill="hold"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350"/>
                                        <p:tgtEl>
                                          <p:spTgt spid="12"/>
                                        </p:tgtEl>
                                      </p:cBhvr>
                                    </p:animEffect>
                                  </p:childTnLst>
                                </p:cTn>
                              </p:par>
                              <p:par>
                                <p:cTn id="23" presetID="42" presetClass="path" presetSubtype="0" decel="100000" fill="hold" nodeType="withEffect">
                                  <p:stCondLst>
                                    <p:cond delay="0"/>
                                  </p:stCondLst>
                                  <p:childTnLst>
                                    <p:animMotion origin="layout" path="M 2.5E-6 4.93827E-6 L 2.5E-6 0.07314 " pathEditMode="relative" rAng="0" ptsTypes="AA">
                                      <p:cBhvr>
                                        <p:cTn id="24" dur="500" spd="-100000" fill="hold"/>
                                        <p:tgtEl>
                                          <p:spTgt spid="12"/>
                                        </p:tgtEl>
                                        <p:attrNameLst>
                                          <p:attrName>ppt_x</p:attrName>
                                          <p:attrName>ppt_y</p:attrName>
                                        </p:attrNameLst>
                                      </p:cBhvr>
                                      <p:rCtr x="0" y="3642"/>
                                    </p:animMotion>
                                  </p:childTnLst>
                                </p:cTn>
                              </p:par>
                              <p:par>
                                <p:cTn id="25" presetID="10" presetClass="entr" presetSubtype="0" fill="hold" nodeType="with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350"/>
                                        <p:tgtEl>
                                          <p:spTgt spid="16"/>
                                        </p:tgtEl>
                                      </p:cBhvr>
                                    </p:animEffect>
                                  </p:childTnLst>
                                </p:cTn>
                              </p:par>
                              <p:par>
                                <p:cTn id="28" presetID="42" presetClass="path" presetSubtype="0" decel="100000" fill="hold" nodeType="withEffect">
                                  <p:stCondLst>
                                    <p:cond delay="0"/>
                                  </p:stCondLst>
                                  <p:childTnLst>
                                    <p:animMotion origin="layout" path="M 2.5E-6 4.93827E-6 L 2.5E-6 0.07314 " pathEditMode="relative" rAng="0" ptsTypes="AA">
                                      <p:cBhvr>
                                        <p:cTn id="29" dur="500" spd="-100000" fill="hold"/>
                                        <p:tgtEl>
                                          <p:spTgt spid="16"/>
                                        </p:tgtEl>
                                        <p:attrNameLst>
                                          <p:attrName>ppt_x</p:attrName>
                                          <p:attrName>ppt_y</p:attrName>
                                        </p:attrNameLst>
                                      </p:cBhvr>
                                      <p:rCtr x="0" y="3642"/>
                                    </p:animMotion>
                                  </p:childTnLst>
                                </p:cTn>
                              </p:par>
                              <p:par>
                                <p:cTn id="30" presetID="10" presetClass="entr" presetSubtype="0" fill="hold" nodeType="with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fade">
                                      <p:cBhvr>
                                        <p:cTn id="32" dur="350"/>
                                        <p:tgtEl>
                                          <p:spTgt spid="17"/>
                                        </p:tgtEl>
                                      </p:cBhvr>
                                    </p:animEffect>
                                  </p:childTnLst>
                                </p:cTn>
                              </p:par>
                              <p:par>
                                <p:cTn id="33" presetID="42" presetClass="path" presetSubtype="0" decel="100000" fill="hold" nodeType="withEffect">
                                  <p:stCondLst>
                                    <p:cond delay="0"/>
                                  </p:stCondLst>
                                  <p:childTnLst>
                                    <p:animMotion origin="layout" path="M 2.5E-6 4.93827E-6 L 2.5E-6 0.07314 " pathEditMode="relative" rAng="0" ptsTypes="AA">
                                      <p:cBhvr>
                                        <p:cTn id="34" dur="500" spd="-100000" fill="hold"/>
                                        <p:tgtEl>
                                          <p:spTgt spid="17"/>
                                        </p:tgtEl>
                                        <p:attrNameLst>
                                          <p:attrName>ppt_x</p:attrName>
                                          <p:attrName>ppt_y</p:attrName>
                                        </p:attrNameLst>
                                      </p:cBhvr>
                                      <p:rCtr x="0" y="364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22" grpId="0" animBg="1"/>
      <p:bldP spid="22" grpId="1" animBg="1"/>
      <p:bldP spid="24" grpId="0" animBg="1"/>
      <p:bldP spid="24" grpId="1"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17" name="cloud">
            <a:extLst>
              <a:ext uri="{FF2B5EF4-FFF2-40B4-BE49-F238E27FC236}">
                <a16:creationId xmlns:a16="http://schemas.microsoft.com/office/drawing/2014/main" id="{75DE1CFD-F861-4D3F-B613-4178BBE34D3C}"/>
              </a:ext>
            </a:extLst>
          </p:cNvPr>
          <p:cNvSpPr>
            <a:spLocks noChangeAspect="1"/>
          </p:cNvSpPr>
          <p:nvPr/>
        </p:nvSpPr>
        <p:spPr bwMode="black">
          <a:xfrm>
            <a:off x="3887954" y="2483368"/>
            <a:ext cx="7075885" cy="3806535"/>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no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b"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0" name="Rectangle: Rounded Corners 9">
            <a:extLst>
              <a:ext uri="{FF2B5EF4-FFF2-40B4-BE49-F238E27FC236}">
                <a16:creationId xmlns:a16="http://schemas.microsoft.com/office/drawing/2014/main" id="{86741AF6-BDC2-45C0-9FFB-A77EFCD4A8B5}"/>
              </a:ext>
            </a:extLst>
          </p:cNvPr>
          <p:cNvSpPr/>
          <p:nvPr/>
        </p:nvSpPr>
        <p:spPr bwMode="auto">
          <a:xfrm>
            <a:off x="882786" y="3797030"/>
            <a:ext cx="2059630" cy="2059630"/>
          </a:xfrm>
          <a:prstGeom prst="roundRect">
            <a:avLst>
              <a:gd name="adj" fmla="val 6307"/>
            </a:avLst>
          </a:prstGeom>
          <a:solidFill>
            <a:schemeClr val="bg1"/>
          </a:solidFill>
          <a:ln w="2222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731520" rIns="0" bIns="45720"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353535"/>
                </a:solidFill>
                <a:effectLst/>
                <a:uLnTx/>
                <a:uFillTx/>
                <a:latin typeface="Segoe UI"/>
                <a:ea typeface="+mn-ea"/>
                <a:cs typeface="+mn-cs"/>
              </a:rPr>
              <a:t>Things</a:t>
            </a:r>
          </a:p>
        </p:txBody>
      </p:sp>
      <p:sp>
        <p:nvSpPr>
          <p:cNvPr id="2" name="Title 1">
            <a:extLst>
              <a:ext uri="{FF2B5EF4-FFF2-40B4-BE49-F238E27FC236}">
                <a16:creationId xmlns:a16="http://schemas.microsoft.com/office/drawing/2014/main" id="{724A598A-CE4A-4DEE-93E2-801F249FD9EC}"/>
              </a:ext>
            </a:extLst>
          </p:cNvPr>
          <p:cNvSpPr>
            <a:spLocks noGrp="1"/>
          </p:cNvSpPr>
          <p:nvPr>
            <p:ph type="title"/>
          </p:nvPr>
        </p:nvSpPr>
        <p:spPr/>
        <p:txBody>
          <a:bodyPr/>
          <a:lstStyle/>
          <a:p>
            <a:r>
              <a:rPr lang="en-US"/>
              <a:t>IoT Edge</a:t>
            </a:r>
          </a:p>
        </p:txBody>
      </p:sp>
      <p:sp>
        <p:nvSpPr>
          <p:cNvPr id="129" name="Rectangle: Rounded Corners 128">
            <a:extLst>
              <a:ext uri="{FF2B5EF4-FFF2-40B4-BE49-F238E27FC236}">
                <a16:creationId xmlns:a16="http://schemas.microsoft.com/office/drawing/2014/main" id="{5FEB5F24-6FD2-44D8-BD6C-348A097A43F0}"/>
              </a:ext>
            </a:extLst>
          </p:cNvPr>
          <p:cNvSpPr/>
          <p:nvPr/>
        </p:nvSpPr>
        <p:spPr bwMode="auto">
          <a:xfrm>
            <a:off x="6594062" y="3797030"/>
            <a:ext cx="2059630" cy="2059630"/>
          </a:xfrm>
          <a:prstGeom prst="roundRect">
            <a:avLst>
              <a:gd name="adj" fmla="val 5674"/>
            </a:avLst>
          </a:prstGeom>
          <a:solidFill>
            <a:schemeClr val="bg1"/>
          </a:solidFill>
          <a:ln w="2222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731520" rIns="0" bIns="45720"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353535"/>
                </a:solidFill>
                <a:effectLst/>
                <a:uLnTx/>
                <a:uFillTx/>
                <a:latin typeface="Segoe UI"/>
                <a:ea typeface="+mn-ea"/>
                <a:cs typeface="+mn-cs"/>
              </a:rPr>
              <a:t>Insights</a:t>
            </a:r>
          </a:p>
        </p:txBody>
      </p:sp>
      <p:sp>
        <p:nvSpPr>
          <p:cNvPr id="130" name="Rectangle: Rounded Corners 129">
            <a:extLst>
              <a:ext uri="{FF2B5EF4-FFF2-40B4-BE49-F238E27FC236}">
                <a16:creationId xmlns:a16="http://schemas.microsoft.com/office/drawing/2014/main" id="{5D6BA261-88DB-4DB6-B29A-EB12CCD3209D}"/>
              </a:ext>
            </a:extLst>
          </p:cNvPr>
          <p:cNvSpPr/>
          <p:nvPr/>
        </p:nvSpPr>
        <p:spPr bwMode="auto">
          <a:xfrm>
            <a:off x="9192357" y="3797030"/>
            <a:ext cx="2059630" cy="2059630"/>
          </a:xfrm>
          <a:prstGeom prst="roundRect">
            <a:avLst>
              <a:gd name="adj" fmla="val 6096"/>
            </a:avLst>
          </a:prstGeom>
          <a:solidFill>
            <a:schemeClr val="bg1"/>
          </a:solidFill>
          <a:ln w="2222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731520" rIns="0" bIns="45720"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353535"/>
                </a:solidFill>
                <a:effectLst/>
                <a:uLnTx/>
                <a:uFillTx/>
                <a:latin typeface="Segoe UI"/>
                <a:ea typeface="+mn-ea"/>
                <a:cs typeface="+mn-cs"/>
              </a:rPr>
              <a:t>Actions</a:t>
            </a:r>
          </a:p>
        </p:txBody>
      </p:sp>
      <p:cxnSp>
        <p:nvCxnSpPr>
          <p:cNvPr id="23" name="Straight Arrow Connector 22">
            <a:extLst>
              <a:ext uri="{FF2B5EF4-FFF2-40B4-BE49-F238E27FC236}">
                <a16:creationId xmlns:a16="http://schemas.microsoft.com/office/drawing/2014/main" id="{C6C62E02-6030-4A1F-8BE6-13298C8437CA}"/>
              </a:ext>
            </a:extLst>
          </p:cNvPr>
          <p:cNvCxnSpPr>
            <a:cxnSpLocks/>
          </p:cNvCxnSpPr>
          <p:nvPr/>
        </p:nvCxnSpPr>
        <p:spPr>
          <a:xfrm rot="16200000" flipV="1">
            <a:off x="2064407" y="4392606"/>
            <a:ext cx="767042" cy="389093"/>
          </a:xfrm>
          <a:prstGeom prst="bentConnector2">
            <a:avLst/>
          </a:prstGeom>
          <a:noFill/>
          <a:ln w="28575" cap="flat" cmpd="sng" algn="ctr">
            <a:solidFill>
              <a:schemeClr val="tx1"/>
            </a:solidFill>
            <a:prstDash val="solid"/>
            <a:miter lim="800000"/>
            <a:headEnd type="none"/>
            <a:tailEnd type="triangle"/>
          </a:ln>
          <a:effectLst/>
        </p:spPr>
      </p:cxnSp>
      <p:cxnSp>
        <p:nvCxnSpPr>
          <p:cNvPr id="26" name="Straight Arrow Connector 25">
            <a:extLst>
              <a:ext uri="{FF2B5EF4-FFF2-40B4-BE49-F238E27FC236}">
                <a16:creationId xmlns:a16="http://schemas.microsoft.com/office/drawing/2014/main" id="{A8611D0D-C40C-4154-AECF-25E09274486A}"/>
              </a:ext>
            </a:extLst>
          </p:cNvPr>
          <p:cNvCxnSpPr>
            <a:cxnSpLocks/>
          </p:cNvCxnSpPr>
          <p:nvPr/>
        </p:nvCxnSpPr>
        <p:spPr>
          <a:xfrm rot="10800000" flipV="1">
            <a:off x="1182877" y="4191232"/>
            <a:ext cx="267631" cy="791842"/>
          </a:xfrm>
          <a:prstGeom prst="bentConnector2">
            <a:avLst/>
          </a:prstGeom>
          <a:noFill/>
          <a:ln w="28575" cap="flat" cmpd="sng" algn="ctr">
            <a:solidFill>
              <a:schemeClr val="tx1"/>
            </a:solidFill>
            <a:prstDash val="solid"/>
            <a:miter lim="800000"/>
            <a:headEnd type="none"/>
            <a:tailEnd type="triangle"/>
          </a:ln>
          <a:effectLst/>
        </p:spPr>
      </p:cxnSp>
      <p:cxnSp>
        <p:nvCxnSpPr>
          <p:cNvPr id="31" name="Straight Arrow Connector 30">
            <a:extLst>
              <a:ext uri="{FF2B5EF4-FFF2-40B4-BE49-F238E27FC236}">
                <a16:creationId xmlns:a16="http://schemas.microsoft.com/office/drawing/2014/main" id="{6B55F36A-DC15-4C96-AFC7-1FD1340A8525}"/>
              </a:ext>
            </a:extLst>
          </p:cNvPr>
          <p:cNvCxnSpPr>
            <a:cxnSpLocks/>
          </p:cNvCxnSpPr>
          <p:nvPr/>
        </p:nvCxnSpPr>
        <p:spPr>
          <a:xfrm>
            <a:off x="1671166" y="5447624"/>
            <a:ext cx="482870" cy="1"/>
          </a:xfrm>
          <a:prstGeom prst="straightConnector1">
            <a:avLst/>
          </a:prstGeom>
          <a:noFill/>
          <a:ln w="28575" cap="flat" cmpd="sng" algn="ctr">
            <a:solidFill>
              <a:schemeClr val="tx1"/>
            </a:solidFill>
            <a:prstDash val="solid"/>
            <a:miter lim="800000"/>
            <a:headEnd type="none"/>
            <a:tailEnd type="triangle"/>
          </a:ln>
          <a:effectLst/>
        </p:spPr>
      </p:cxnSp>
      <p:sp>
        <p:nvSpPr>
          <p:cNvPr id="3" name="TextBox 2">
            <a:extLst>
              <a:ext uri="{FF2B5EF4-FFF2-40B4-BE49-F238E27FC236}">
                <a16:creationId xmlns:a16="http://schemas.microsoft.com/office/drawing/2014/main" id="{E888A87F-2C06-4BE8-B294-606AC8CF64BF}"/>
              </a:ext>
            </a:extLst>
          </p:cNvPr>
          <p:cNvSpPr txBox="1"/>
          <p:nvPr/>
        </p:nvSpPr>
        <p:spPr>
          <a:xfrm>
            <a:off x="709264" y="3279324"/>
            <a:ext cx="2406673" cy="538956"/>
          </a:xfrm>
          <a:prstGeom prst="rect">
            <a:avLst/>
          </a:prstGeom>
          <a:noFill/>
        </p:spPr>
        <p:txBody>
          <a:bodyPr wrap="square" lIns="179285" tIns="143428" rIns="179285" bIns="143428"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80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Azure IoT Edge</a:t>
            </a:r>
          </a:p>
        </p:txBody>
      </p:sp>
      <p:sp>
        <p:nvSpPr>
          <p:cNvPr id="24" name="Rectangle: Rounded Corners 23">
            <a:extLst>
              <a:ext uri="{FF2B5EF4-FFF2-40B4-BE49-F238E27FC236}">
                <a16:creationId xmlns:a16="http://schemas.microsoft.com/office/drawing/2014/main" id="{2C485C4C-B3B1-43D4-8814-B9B252AD6ED0}"/>
              </a:ext>
            </a:extLst>
          </p:cNvPr>
          <p:cNvSpPr/>
          <p:nvPr/>
        </p:nvSpPr>
        <p:spPr bwMode="auto">
          <a:xfrm>
            <a:off x="4920109" y="3797030"/>
            <a:ext cx="1264059" cy="2059630"/>
          </a:xfrm>
          <a:prstGeom prst="roundRect">
            <a:avLst>
              <a:gd name="adj" fmla="val 11844"/>
            </a:avLst>
          </a:prstGeom>
          <a:solidFill>
            <a:schemeClr val="bg1"/>
          </a:solidFill>
          <a:ln w="2222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731520" rIns="0" bIns="45720"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353535"/>
                </a:solidFill>
                <a:effectLst/>
                <a:uLnTx/>
                <a:uFillTx/>
                <a:latin typeface="Segoe UI"/>
                <a:ea typeface="+mn-ea"/>
                <a:cs typeface="+mn-cs"/>
              </a:rPr>
              <a:t>IoT Hub</a:t>
            </a:r>
          </a:p>
        </p:txBody>
      </p:sp>
      <p:cxnSp>
        <p:nvCxnSpPr>
          <p:cNvPr id="167" name="Straight Arrow Connector 166">
            <a:extLst>
              <a:ext uri="{FF2B5EF4-FFF2-40B4-BE49-F238E27FC236}">
                <a16:creationId xmlns:a16="http://schemas.microsoft.com/office/drawing/2014/main" id="{2EE86609-D801-4F57-9669-4A0F613001B5}"/>
              </a:ext>
            </a:extLst>
          </p:cNvPr>
          <p:cNvCxnSpPr>
            <a:cxnSpLocks/>
          </p:cNvCxnSpPr>
          <p:nvPr/>
        </p:nvCxnSpPr>
        <p:spPr>
          <a:xfrm>
            <a:off x="3080449" y="4526462"/>
            <a:ext cx="3418334" cy="0"/>
          </a:xfrm>
          <a:prstGeom prst="straightConnector1">
            <a:avLst/>
          </a:prstGeom>
          <a:noFill/>
          <a:ln w="28575" cap="flat" cmpd="sng" algn="ctr">
            <a:solidFill>
              <a:schemeClr val="tx1"/>
            </a:solidFill>
            <a:prstDash val="solid"/>
            <a:miter lim="800000"/>
            <a:headEnd type="none"/>
            <a:tailEnd type="triangle"/>
          </a:ln>
          <a:effectLst/>
        </p:spPr>
      </p:cxnSp>
      <p:cxnSp>
        <p:nvCxnSpPr>
          <p:cNvPr id="168" name="Straight Arrow Connector 167">
            <a:extLst>
              <a:ext uri="{FF2B5EF4-FFF2-40B4-BE49-F238E27FC236}">
                <a16:creationId xmlns:a16="http://schemas.microsoft.com/office/drawing/2014/main" id="{40B431E0-A169-402E-AC90-E93D4F36DF2C}"/>
              </a:ext>
            </a:extLst>
          </p:cNvPr>
          <p:cNvCxnSpPr>
            <a:cxnSpLocks/>
          </p:cNvCxnSpPr>
          <p:nvPr/>
        </p:nvCxnSpPr>
        <p:spPr>
          <a:xfrm flipH="1">
            <a:off x="3005583" y="4928761"/>
            <a:ext cx="6469333" cy="0"/>
          </a:xfrm>
          <a:prstGeom prst="straightConnector1">
            <a:avLst/>
          </a:prstGeom>
          <a:noFill/>
          <a:ln w="28575" cap="flat" cmpd="sng" algn="ctr">
            <a:solidFill>
              <a:schemeClr val="tx1"/>
            </a:solidFill>
            <a:prstDash val="solid"/>
            <a:miter lim="800000"/>
            <a:headEnd type="none"/>
            <a:tailEnd type="triangle"/>
          </a:ln>
          <a:effectLst/>
        </p:spPr>
      </p:cxnSp>
      <p:cxnSp>
        <p:nvCxnSpPr>
          <p:cNvPr id="131" name="Straight Arrow Connector 130">
            <a:extLst>
              <a:ext uri="{FF2B5EF4-FFF2-40B4-BE49-F238E27FC236}">
                <a16:creationId xmlns:a16="http://schemas.microsoft.com/office/drawing/2014/main" id="{BE8EB9C1-7189-4F9A-9BD0-EEB62F88E53B}"/>
              </a:ext>
            </a:extLst>
          </p:cNvPr>
          <p:cNvCxnSpPr>
            <a:cxnSpLocks/>
          </p:cNvCxnSpPr>
          <p:nvPr/>
        </p:nvCxnSpPr>
        <p:spPr>
          <a:xfrm>
            <a:off x="8754383" y="4531989"/>
            <a:ext cx="735324" cy="0"/>
          </a:xfrm>
          <a:prstGeom prst="straightConnector1">
            <a:avLst/>
          </a:prstGeom>
          <a:noFill/>
          <a:ln w="28575" cap="flat" cmpd="sng" algn="ctr">
            <a:solidFill>
              <a:schemeClr val="tx1"/>
            </a:solidFill>
            <a:prstDash val="solid"/>
            <a:miter lim="800000"/>
            <a:headEnd type="none"/>
            <a:tailEnd type="triangle"/>
          </a:ln>
          <a:effectLst/>
        </p:spPr>
      </p:cxnSp>
      <p:grpSp>
        <p:nvGrpSpPr>
          <p:cNvPr id="5" name="Group 4">
            <a:extLst>
              <a:ext uri="{FF2B5EF4-FFF2-40B4-BE49-F238E27FC236}">
                <a16:creationId xmlns:a16="http://schemas.microsoft.com/office/drawing/2014/main" id="{8C5A0D3F-C9A5-4D99-A0EE-FEF1C238156D}"/>
              </a:ext>
            </a:extLst>
          </p:cNvPr>
          <p:cNvGrpSpPr/>
          <p:nvPr/>
        </p:nvGrpSpPr>
        <p:grpSpPr>
          <a:xfrm>
            <a:off x="87557" y="248361"/>
            <a:ext cx="2601558" cy="172932"/>
            <a:chOff x="3045369" y="1267385"/>
            <a:chExt cx="6232695" cy="414303"/>
          </a:xfrm>
        </p:grpSpPr>
        <p:grpSp>
          <p:nvGrpSpPr>
            <p:cNvPr id="27" name="Group 196">
              <a:extLst>
                <a:ext uri="{FF2B5EF4-FFF2-40B4-BE49-F238E27FC236}">
                  <a16:creationId xmlns:a16="http://schemas.microsoft.com/office/drawing/2014/main" id="{E4F1D0F3-682F-4E59-8244-CA2BEC263990}"/>
                </a:ext>
              </a:extLst>
            </p:cNvPr>
            <p:cNvGrpSpPr>
              <a:grpSpLocks noChangeAspect="1"/>
            </p:cNvGrpSpPr>
            <p:nvPr/>
          </p:nvGrpSpPr>
          <p:grpSpPr bwMode="auto">
            <a:xfrm>
              <a:off x="5129206" y="1267385"/>
              <a:ext cx="206310" cy="393126"/>
              <a:chOff x="7261" y="805"/>
              <a:chExt cx="127" cy="242"/>
            </a:xfrm>
          </p:grpSpPr>
          <p:sp>
            <p:nvSpPr>
              <p:cNvPr id="28" name="Freeform 197">
                <a:extLst>
                  <a:ext uri="{FF2B5EF4-FFF2-40B4-BE49-F238E27FC236}">
                    <a16:creationId xmlns:a16="http://schemas.microsoft.com/office/drawing/2014/main" id="{A46E116E-788E-4D86-9694-904EA5A3F6B6}"/>
                  </a:ext>
                </a:extLst>
              </p:cNvPr>
              <p:cNvSpPr>
                <a:spLocks/>
              </p:cNvSpPr>
              <p:nvPr/>
            </p:nvSpPr>
            <p:spPr bwMode="auto">
              <a:xfrm>
                <a:off x="7323" y="805"/>
                <a:ext cx="65" cy="194"/>
              </a:xfrm>
              <a:custGeom>
                <a:avLst/>
                <a:gdLst>
                  <a:gd name="T0" fmla="*/ 90 w 90"/>
                  <a:gd name="T1" fmla="*/ 166 h 268"/>
                  <a:gd name="T2" fmla="*/ 90 w 90"/>
                  <a:gd name="T3" fmla="*/ 46 h 268"/>
                  <a:gd name="T4" fmla="*/ 45 w 90"/>
                  <a:gd name="T5" fmla="*/ 0 h 268"/>
                  <a:gd name="T6" fmla="*/ 0 w 90"/>
                  <a:gd name="T7" fmla="*/ 46 h 268"/>
                  <a:gd name="T8" fmla="*/ 0 w 90"/>
                  <a:gd name="T9" fmla="*/ 268 h 268"/>
                </a:gdLst>
                <a:ahLst/>
                <a:cxnLst>
                  <a:cxn ang="0">
                    <a:pos x="T0" y="T1"/>
                  </a:cxn>
                  <a:cxn ang="0">
                    <a:pos x="T2" y="T3"/>
                  </a:cxn>
                  <a:cxn ang="0">
                    <a:pos x="T4" y="T5"/>
                  </a:cxn>
                  <a:cxn ang="0">
                    <a:pos x="T6" y="T7"/>
                  </a:cxn>
                  <a:cxn ang="0">
                    <a:pos x="T8" y="T9"/>
                  </a:cxn>
                </a:cxnLst>
                <a:rect l="0" t="0" r="r" b="b"/>
                <a:pathLst>
                  <a:path w="90" h="268">
                    <a:moveTo>
                      <a:pt x="90" y="166"/>
                    </a:moveTo>
                    <a:cubicBezTo>
                      <a:pt x="90" y="46"/>
                      <a:pt x="90" y="46"/>
                      <a:pt x="90" y="46"/>
                    </a:cubicBezTo>
                    <a:cubicBezTo>
                      <a:pt x="90" y="20"/>
                      <a:pt x="70" y="0"/>
                      <a:pt x="45" y="0"/>
                    </a:cubicBezTo>
                    <a:cubicBezTo>
                      <a:pt x="20" y="0"/>
                      <a:pt x="0" y="20"/>
                      <a:pt x="0" y="46"/>
                    </a:cubicBezTo>
                    <a:cubicBezTo>
                      <a:pt x="0" y="268"/>
                      <a:pt x="0" y="268"/>
                      <a:pt x="0" y="268"/>
                    </a:cubicBezTo>
                  </a:path>
                </a:pathLst>
              </a:custGeom>
              <a:noFill/>
              <a:ln w="12700" cap="rnd">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1103" tIns="30552" rIns="61103" bIns="30552" numCol="1" anchor="t" anchorCtr="0" compatLnSpc="1">
                <a:prstTxWarp prst="textNoShape">
                  <a:avLst/>
                </a:prstTxWarp>
              </a:bodyPr>
              <a:lstStyle/>
              <a:p>
                <a:pPr marL="0" marR="0" lvl="0" indent="0" algn="l" defTabSz="623233" rtl="0" eaLnBrk="1" fontAlgn="auto" latinLnBrk="0" hangingPunct="1">
                  <a:lnSpc>
                    <a:spcPct val="100000"/>
                  </a:lnSpc>
                  <a:spcBef>
                    <a:spcPts val="0"/>
                  </a:spcBef>
                  <a:spcAft>
                    <a:spcPts val="0"/>
                  </a:spcAft>
                  <a:buClrTx/>
                  <a:buSzTx/>
                  <a:buFontTx/>
                  <a:buNone/>
                  <a:tabLst/>
                  <a:defRPr/>
                </a:pPr>
                <a:endParaRPr kumimoji="0" lang="en-US" sz="1203"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29" name="Freeform 198">
                <a:extLst>
                  <a:ext uri="{FF2B5EF4-FFF2-40B4-BE49-F238E27FC236}">
                    <a16:creationId xmlns:a16="http://schemas.microsoft.com/office/drawing/2014/main" id="{08441503-C97B-46F8-957D-5153754DBEBB}"/>
                  </a:ext>
                </a:extLst>
              </p:cNvPr>
              <p:cNvSpPr>
                <a:spLocks/>
              </p:cNvSpPr>
              <p:nvPr/>
            </p:nvSpPr>
            <p:spPr bwMode="auto">
              <a:xfrm>
                <a:off x="7261" y="805"/>
                <a:ext cx="95" cy="194"/>
              </a:xfrm>
              <a:custGeom>
                <a:avLst/>
                <a:gdLst>
                  <a:gd name="T0" fmla="*/ 131 w 131"/>
                  <a:gd name="T1" fmla="*/ 0 h 268"/>
                  <a:gd name="T2" fmla="*/ 45 w 131"/>
                  <a:gd name="T3" fmla="*/ 0 h 268"/>
                  <a:gd name="T4" fmla="*/ 0 w 131"/>
                  <a:gd name="T5" fmla="*/ 46 h 268"/>
                  <a:gd name="T6" fmla="*/ 0 w 131"/>
                  <a:gd name="T7" fmla="*/ 268 h 268"/>
                </a:gdLst>
                <a:ahLst/>
                <a:cxnLst>
                  <a:cxn ang="0">
                    <a:pos x="T0" y="T1"/>
                  </a:cxn>
                  <a:cxn ang="0">
                    <a:pos x="T2" y="T3"/>
                  </a:cxn>
                  <a:cxn ang="0">
                    <a:pos x="T4" y="T5"/>
                  </a:cxn>
                  <a:cxn ang="0">
                    <a:pos x="T6" y="T7"/>
                  </a:cxn>
                </a:cxnLst>
                <a:rect l="0" t="0" r="r" b="b"/>
                <a:pathLst>
                  <a:path w="131" h="268">
                    <a:moveTo>
                      <a:pt x="131" y="0"/>
                    </a:moveTo>
                    <a:cubicBezTo>
                      <a:pt x="45" y="0"/>
                      <a:pt x="45" y="0"/>
                      <a:pt x="45" y="0"/>
                    </a:cubicBezTo>
                    <a:cubicBezTo>
                      <a:pt x="20" y="0"/>
                      <a:pt x="0" y="20"/>
                      <a:pt x="0" y="46"/>
                    </a:cubicBezTo>
                    <a:cubicBezTo>
                      <a:pt x="0" y="268"/>
                      <a:pt x="0" y="268"/>
                      <a:pt x="0" y="268"/>
                    </a:cubicBezTo>
                  </a:path>
                </a:pathLst>
              </a:custGeom>
              <a:noFill/>
              <a:ln w="12700" cap="rnd">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1103" tIns="30552" rIns="61103" bIns="30552" numCol="1" anchor="t" anchorCtr="0" compatLnSpc="1">
                <a:prstTxWarp prst="textNoShape">
                  <a:avLst/>
                </a:prstTxWarp>
              </a:bodyPr>
              <a:lstStyle/>
              <a:p>
                <a:pPr marL="0" marR="0" lvl="0" indent="0" algn="l" defTabSz="623233" rtl="0" eaLnBrk="1" fontAlgn="auto" latinLnBrk="0" hangingPunct="1">
                  <a:lnSpc>
                    <a:spcPct val="100000"/>
                  </a:lnSpc>
                  <a:spcBef>
                    <a:spcPts val="0"/>
                  </a:spcBef>
                  <a:spcAft>
                    <a:spcPts val="0"/>
                  </a:spcAft>
                  <a:buClrTx/>
                  <a:buSzTx/>
                  <a:buFontTx/>
                  <a:buNone/>
                  <a:tabLst/>
                  <a:defRPr/>
                </a:pPr>
                <a:endParaRPr kumimoji="0" lang="en-US" sz="1203"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32" name="Freeform 199">
                <a:extLst>
                  <a:ext uri="{FF2B5EF4-FFF2-40B4-BE49-F238E27FC236}">
                    <a16:creationId xmlns:a16="http://schemas.microsoft.com/office/drawing/2014/main" id="{49AA34F9-2516-4486-95E4-A401973B5BE8}"/>
                  </a:ext>
                </a:extLst>
              </p:cNvPr>
              <p:cNvSpPr>
                <a:spLocks/>
              </p:cNvSpPr>
              <p:nvPr/>
            </p:nvSpPr>
            <p:spPr bwMode="auto">
              <a:xfrm>
                <a:off x="7322" y="992"/>
                <a:ext cx="66" cy="55"/>
              </a:xfrm>
              <a:custGeom>
                <a:avLst/>
                <a:gdLst>
                  <a:gd name="T0" fmla="*/ 91 w 91"/>
                  <a:gd name="T1" fmla="*/ 0 h 77"/>
                  <a:gd name="T2" fmla="*/ 91 w 91"/>
                  <a:gd name="T3" fmla="*/ 32 h 77"/>
                  <a:gd name="T4" fmla="*/ 46 w 91"/>
                  <a:gd name="T5" fmla="*/ 77 h 77"/>
                  <a:gd name="T6" fmla="*/ 0 w 91"/>
                  <a:gd name="T7" fmla="*/ 32 h 77"/>
                  <a:gd name="T8" fmla="*/ 0 w 91"/>
                  <a:gd name="T9" fmla="*/ 6 h 77"/>
                </a:gdLst>
                <a:ahLst/>
                <a:cxnLst>
                  <a:cxn ang="0">
                    <a:pos x="T0" y="T1"/>
                  </a:cxn>
                  <a:cxn ang="0">
                    <a:pos x="T2" y="T3"/>
                  </a:cxn>
                  <a:cxn ang="0">
                    <a:pos x="T4" y="T5"/>
                  </a:cxn>
                  <a:cxn ang="0">
                    <a:pos x="T6" y="T7"/>
                  </a:cxn>
                  <a:cxn ang="0">
                    <a:pos x="T8" y="T9"/>
                  </a:cxn>
                </a:cxnLst>
                <a:rect l="0" t="0" r="r" b="b"/>
                <a:pathLst>
                  <a:path w="91" h="77">
                    <a:moveTo>
                      <a:pt x="91" y="0"/>
                    </a:moveTo>
                    <a:cubicBezTo>
                      <a:pt x="91" y="32"/>
                      <a:pt x="91" y="32"/>
                      <a:pt x="91" y="32"/>
                    </a:cubicBezTo>
                    <a:cubicBezTo>
                      <a:pt x="91" y="57"/>
                      <a:pt x="71" y="77"/>
                      <a:pt x="46" y="77"/>
                    </a:cubicBezTo>
                    <a:cubicBezTo>
                      <a:pt x="21" y="77"/>
                      <a:pt x="0" y="57"/>
                      <a:pt x="0" y="32"/>
                    </a:cubicBezTo>
                    <a:cubicBezTo>
                      <a:pt x="0" y="6"/>
                      <a:pt x="0" y="6"/>
                      <a:pt x="0" y="6"/>
                    </a:cubicBezTo>
                  </a:path>
                </a:pathLst>
              </a:custGeom>
              <a:noFill/>
              <a:ln w="12700" cap="rnd">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1103" tIns="30552" rIns="61103" bIns="30552" numCol="1" anchor="t" anchorCtr="0" compatLnSpc="1">
                <a:prstTxWarp prst="textNoShape">
                  <a:avLst/>
                </a:prstTxWarp>
              </a:bodyPr>
              <a:lstStyle/>
              <a:p>
                <a:pPr marL="0" marR="0" lvl="0" indent="0" algn="l" defTabSz="623233" rtl="0" eaLnBrk="1" fontAlgn="auto" latinLnBrk="0" hangingPunct="1">
                  <a:lnSpc>
                    <a:spcPct val="100000"/>
                  </a:lnSpc>
                  <a:spcBef>
                    <a:spcPts val="0"/>
                  </a:spcBef>
                  <a:spcAft>
                    <a:spcPts val="0"/>
                  </a:spcAft>
                  <a:buClrTx/>
                  <a:buSzTx/>
                  <a:buFontTx/>
                  <a:buNone/>
                  <a:tabLst/>
                  <a:defRPr/>
                </a:pPr>
                <a:endParaRPr kumimoji="0" lang="en-US" sz="1203"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33" name="Freeform 200">
                <a:extLst>
                  <a:ext uri="{FF2B5EF4-FFF2-40B4-BE49-F238E27FC236}">
                    <a16:creationId xmlns:a16="http://schemas.microsoft.com/office/drawing/2014/main" id="{2452A2B6-2274-482B-B2B7-4F11DBD18F24}"/>
                  </a:ext>
                </a:extLst>
              </p:cNvPr>
              <p:cNvSpPr>
                <a:spLocks/>
              </p:cNvSpPr>
              <p:nvPr/>
            </p:nvSpPr>
            <p:spPr bwMode="auto">
              <a:xfrm>
                <a:off x="7261" y="996"/>
                <a:ext cx="95" cy="51"/>
              </a:xfrm>
              <a:custGeom>
                <a:avLst/>
                <a:gdLst>
                  <a:gd name="T0" fmla="*/ 131 w 131"/>
                  <a:gd name="T1" fmla="*/ 71 h 71"/>
                  <a:gd name="T2" fmla="*/ 45 w 131"/>
                  <a:gd name="T3" fmla="*/ 71 h 71"/>
                  <a:gd name="T4" fmla="*/ 0 w 131"/>
                  <a:gd name="T5" fmla="*/ 26 h 71"/>
                  <a:gd name="T6" fmla="*/ 0 w 131"/>
                  <a:gd name="T7" fmla="*/ 0 h 71"/>
                </a:gdLst>
                <a:ahLst/>
                <a:cxnLst>
                  <a:cxn ang="0">
                    <a:pos x="T0" y="T1"/>
                  </a:cxn>
                  <a:cxn ang="0">
                    <a:pos x="T2" y="T3"/>
                  </a:cxn>
                  <a:cxn ang="0">
                    <a:pos x="T4" y="T5"/>
                  </a:cxn>
                  <a:cxn ang="0">
                    <a:pos x="T6" y="T7"/>
                  </a:cxn>
                </a:cxnLst>
                <a:rect l="0" t="0" r="r" b="b"/>
                <a:pathLst>
                  <a:path w="131" h="71">
                    <a:moveTo>
                      <a:pt x="131" y="71"/>
                    </a:moveTo>
                    <a:cubicBezTo>
                      <a:pt x="45" y="71"/>
                      <a:pt x="45" y="71"/>
                      <a:pt x="45" y="71"/>
                    </a:cubicBezTo>
                    <a:cubicBezTo>
                      <a:pt x="20" y="71"/>
                      <a:pt x="0" y="51"/>
                      <a:pt x="0" y="26"/>
                    </a:cubicBezTo>
                    <a:cubicBezTo>
                      <a:pt x="0" y="0"/>
                      <a:pt x="0" y="0"/>
                      <a:pt x="0" y="0"/>
                    </a:cubicBezTo>
                  </a:path>
                </a:pathLst>
              </a:custGeom>
              <a:noFill/>
              <a:ln w="12700" cap="rnd">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1103" tIns="30552" rIns="61103" bIns="30552" numCol="1" anchor="t" anchorCtr="0" compatLnSpc="1">
                <a:prstTxWarp prst="textNoShape">
                  <a:avLst/>
                </a:prstTxWarp>
              </a:bodyPr>
              <a:lstStyle/>
              <a:p>
                <a:pPr marL="0" marR="0" lvl="0" indent="0" algn="l" defTabSz="623233" rtl="0" eaLnBrk="1" fontAlgn="auto" latinLnBrk="0" hangingPunct="1">
                  <a:lnSpc>
                    <a:spcPct val="100000"/>
                  </a:lnSpc>
                  <a:spcBef>
                    <a:spcPts val="0"/>
                  </a:spcBef>
                  <a:spcAft>
                    <a:spcPts val="0"/>
                  </a:spcAft>
                  <a:buClrTx/>
                  <a:buSzTx/>
                  <a:buFontTx/>
                  <a:buNone/>
                  <a:tabLst/>
                  <a:defRPr/>
                </a:pPr>
                <a:endParaRPr kumimoji="0" lang="en-US" sz="1203"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34" name="Oval 201">
                <a:extLst>
                  <a:ext uri="{FF2B5EF4-FFF2-40B4-BE49-F238E27FC236}">
                    <a16:creationId xmlns:a16="http://schemas.microsoft.com/office/drawing/2014/main" id="{9A951399-C371-48FD-B932-08D209A8D190}"/>
                  </a:ext>
                </a:extLst>
              </p:cNvPr>
              <p:cNvSpPr>
                <a:spLocks noChangeArrowheads="1"/>
              </p:cNvSpPr>
              <p:nvPr/>
            </p:nvSpPr>
            <p:spPr bwMode="auto">
              <a:xfrm>
                <a:off x="7287" y="878"/>
                <a:ext cx="9" cy="8"/>
              </a:xfrm>
              <a:prstGeom prst="ellipse">
                <a:avLst/>
              </a:prstGeom>
              <a:noFill/>
              <a:ln w="12700" cap="rnd">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1103" tIns="30552" rIns="61103" bIns="30552" numCol="1" anchor="t" anchorCtr="0" compatLnSpc="1">
                <a:prstTxWarp prst="textNoShape">
                  <a:avLst/>
                </a:prstTxWarp>
              </a:bodyPr>
              <a:lstStyle/>
              <a:p>
                <a:pPr marL="0" marR="0" lvl="0" indent="0" algn="l" defTabSz="623233" rtl="0" eaLnBrk="1" fontAlgn="auto" latinLnBrk="0" hangingPunct="1">
                  <a:lnSpc>
                    <a:spcPct val="100000"/>
                  </a:lnSpc>
                  <a:spcBef>
                    <a:spcPts val="0"/>
                  </a:spcBef>
                  <a:spcAft>
                    <a:spcPts val="0"/>
                  </a:spcAft>
                  <a:buClrTx/>
                  <a:buSzTx/>
                  <a:buFontTx/>
                  <a:buNone/>
                  <a:tabLst/>
                  <a:defRPr/>
                </a:pPr>
                <a:endParaRPr kumimoji="0" lang="en-US" sz="1203"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35" name="Oval 202">
                <a:extLst>
                  <a:ext uri="{FF2B5EF4-FFF2-40B4-BE49-F238E27FC236}">
                    <a16:creationId xmlns:a16="http://schemas.microsoft.com/office/drawing/2014/main" id="{3A5EF67E-D436-4F1A-BF17-9CBD3EF42C07}"/>
                  </a:ext>
                </a:extLst>
              </p:cNvPr>
              <p:cNvSpPr>
                <a:spLocks noChangeArrowheads="1"/>
              </p:cNvSpPr>
              <p:nvPr/>
            </p:nvSpPr>
            <p:spPr bwMode="auto">
              <a:xfrm>
                <a:off x="7287" y="923"/>
                <a:ext cx="9" cy="8"/>
              </a:xfrm>
              <a:prstGeom prst="ellipse">
                <a:avLst/>
              </a:prstGeom>
              <a:noFill/>
              <a:ln w="12700" cap="rnd">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1103" tIns="30552" rIns="61103" bIns="30552" numCol="1" anchor="t" anchorCtr="0" compatLnSpc="1">
                <a:prstTxWarp prst="textNoShape">
                  <a:avLst/>
                </a:prstTxWarp>
              </a:bodyPr>
              <a:lstStyle/>
              <a:p>
                <a:pPr marL="0" marR="0" lvl="0" indent="0" algn="l" defTabSz="623233" rtl="0" eaLnBrk="1" fontAlgn="auto" latinLnBrk="0" hangingPunct="1">
                  <a:lnSpc>
                    <a:spcPct val="100000"/>
                  </a:lnSpc>
                  <a:spcBef>
                    <a:spcPts val="0"/>
                  </a:spcBef>
                  <a:spcAft>
                    <a:spcPts val="0"/>
                  </a:spcAft>
                  <a:buClrTx/>
                  <a:buSzTx/>
                  <a:buFontTx/>
                  <a:buNone/>
                  <a:tabLst/>
                  <a:defRPr/>
                </a:pPr>
                <a:endParaRPr kumimoji="0" lang="en-US" sz="1203"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36" name="Oval 203">
                <a:extLst>
                  <a:ext uri="{FF2B5EF4-FFF2-40B4-BE49-F238E27FC236}">
                    <a16:creationId xmlns:a16="http://schemas.microsoft.com/office/drawing/2014/main" id="{319A99D4-A716-4ACC-B6E5-2595E380FE9D}"/>
                  </a:ext>
                </a:extLst>
              </p:cNvPr>
              <p:cNvSpPr>
                <a:spLocks noChangeArrowheads="1"/>
              </p:cNvSpPr>
              <p:nvPr/>
            </p:nvSpPr>
            <p:spPr bwMode="auto">
              <a:xfrm>
                <a:off x="7287" y="967"/>
                <a:ext cx="9" cy="8"/>
              </a:xfrm>
              <a:prstGeom prst="ellipse">
                <a:avLst/>
              </a:prstGeom>
              <a:noFill/>
              <a:ln w="12700" cap="rnd">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1103" tIns="30552" rIns="61103" bIns="30552" numCol="1" anchor="t" anchorCtr="0" compatLnSpc="1">
                <a:prstTxWarp prst="textNoShape">
                  <a:avLst/>
                </a:prstTxWarp>
              </a:bodyPr>
              <a:lstStyle/>
              <a:p>
                <a:pPr marL="0" marR="0" lvl="0" indent="0" algn="l" defTabSz="623233" rtl="0" eaLnBrk="1" fontAlgn="auto" latinLnBrk="0" hangingPunct="1">
                  <a:lnSpc>
                    <a:spcPct val="100000"/>
                  </a:lnSpc>
                  <a:spcBef>
                    <a:spcPts val="0"/>
                  </a:spcBef>
                  <a:spcAft>
                    <a:spcPts val="0"/>
                  </a:spcAft>
                  <a:buClrTx/>
                  <a:buSzTx/>
                  <a:buFontTx/>
                  <a:buNone/>
                  <a:tabLst/>
                  <a:defRPr/>
                </a:pPr>
                <a:endParaRPr kumimoji="0" lang="en-US" sz="1203"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grpSp>
        <p:sp>
          <p:nvSpPr>
            <p:cNvPr id="37" name="Freeform 5">
              <a:extLst>
                <a:ext uri="{FF2B5EF4-FFF2-40B4-BE49-F238E27FC236}">
                  <a16:creationId xmlns:a16="http://schemas.microsoft.com/office/drawing/2014/main" id="{B7B6446B-203C-4A4B-B9B2-34DBA53156B1}"/>
                </a:ext>
              </a:extLst>
            </p:cNvPr>
            <p:cNvSpPr>
              <a:spLocks noEditPoints="1"/>
            </p:cNvSpPr>
            <p:nvPr/>
          </p:nvSpPr>
          <p:spPr bwMode="auto">
            <a:xfrm>
              <a:off x="4423805" y="1356882"/>
              <a:ext cx="410873" cy="214135"/>
            </a:xfrm>
            <a:custGeom>
              <a:avLst/>
              <a:gdLst>
                <a:gd name="T0" fmla="*/ 1751 w 3752"/>
                <a:gd name="T1" fmla="*/ 500 h 2002"/>
                <a:gd name="T2" fmla="*/ 2001 w 3752"/>
                <a:gd name="T3" fmla="*/ 500 h 2002"/>
                <a:gd name="T4" fmla="*/ 0 w 3752"/>
                <a:gd name="T5" fmla="*/ 885 h 2002"/>
                <a:gd name="T6" fmla="*/ 170 w 3752"/>
                <a:gd name="T7" fmla="*/ 940 h 2002"/>
                <a:gd name="T8" fmla="*/ 1336 w 3752"/>
                <a:gd name="T9" fmla="*/ 1124 h 2002"/>
                <a:gd name="T10" fmla="*/ 2493 w 3752"/>
                <a:gd name="T11" fmla="*/ 943 h 2002"/>
                <a:gd name="T12" fmla="*/ 3554 w 3752"/>
                <a:gd name="T13" fmla="*/ 409 h 2002"/>
                <a:gd name="T14" fmla="*/ 3699 w 3752"/>
                <a:gd name="T15" fmla="*/ 305 h 2002"/>
                <a:gd name="T16" fmla="*/ 1 w 3752"/>
                <a:gd name="T17" fmla="*/ 1003 h 2002"/>
                <a:gd name="T18" fmla="*/ 305 w 3752"/>
                <a:gd name="T19" fmla="*/ 1697 h 2002"/>
                <a:gd name="T20" fmla="*/ 1042 w 3752"/>
                <a:gd name="T21" fmla="*/ 2002 h 2002"/>
                <a:gd name="T22" fmla="*/ 1200 w 3752"/>
                <a:gd name="T23" fmla="*/ 2002 h 2002"/>
                <a:gd name="T24" fmla="*/ 1356 w 3752"/>
                <a:gd name="T25" fmla="*/ 1948 h 2002"/>
                <a:gd name="T26" fmla="*/ 1612 w 3752"/>
                <a:gd name="T27" fmla="*/ 1745 h 2002"/>
                <a:gd name="T28" fmla="*/ 1876 w 3752"/>
                <a:gd name="T29" fmla="*/ 1638 h 2002"/>
                <a:gd name="T30" fmla="*/ 2140 w 3752"/>
                <a:gd name="T31" fmla="*/ 1745 h 2002"/>
                <a:gd name="T32" fmla="*/ 2396 w 3752"/>
                <a:gd name="T33" fmla="*/ 1948 h 2002"/>
                <a:gd name="T34" fmla="*/ 2552 w 3752"/>
                <a:gd name="T35" fmla="*/ 2002 h 2002"/>
                <a:gd name="T36" fmla="*/ 2710 w 3752"/>
                <a:gd name="T37" fmla="*/ 2002 h 2002"/>
                <a:gd name="T38" fmla="*/ 3447 w 3752"/>
                <a:gd name="T39" fmla="*/ 1697 h 2002"/>
                <a:gd name="T40" fmla="*/ 3752 w 3752"/>
                <a:gd name="T41" fmla="*/ 960 h 2002"/>
                <a:gd name="T42" fmla="*/ 3752 w 3752"/>
                <a:gd name="T43" fmla="*/ 885 h 2002"/>
                <a:gd name="T44" fmla="*/ 3752 w 3752"/>
                <a:gd name="T45" fmla="*/ 459 h 2002"/>
                <a:gd name="T46" fmla="*/ 3682 w 3752"/>
                <a:gd name="T47" fmla="*/ 286 h 2002"/>
                <a:gd name="T48" fmla="*/ 3681 w 3752"/>
                <a:gd name="T49" fmla="*/ 285 h 2002"/>
                <a:gd name="T50" fmla="*/ 3564 w 3752"/>
                <a:gd name="T51" fmla="*/ 206 h 2002"/>
                <a:gd name="T52" fmla="*/ 3559 w 3752"/>
                <a:gd name="T53" fmla="*/ 204 h 2002"/>
                <a:gd name="T54" fmla="*/ 1876 w 3752"/>
                <a:gd name="T55" fmla="*/ 0 h 2002"/>
                <a:gd name="T56" fmla="*/ 188 w 3752"/>
                <a:gd name="T57" fmla="*/ 206 h 2002"/>
                <a:gd name="T58" fmla="*/ 71 w 3752"/>
                <a:gd name="T59" fmla="*/ 285 h 2002"/>
                <a:gd name="T60" fmla="*/ 70 w 3752"/>
                <a:gd name="T61" fmla="*/ 286 h 2002"/>
                <a:gd name="T62" fmla="*/ 0 w 3752"/>
                <a:gd name="T63" fmla="*/ 459 h 2002"/>
                <a:gd name="T64" fmla="*/ 0 w 3752"/>
                <a:gd name="T65" fmla="*/ 885 h 2002"/>
                <a:gd name="T66" fmla="*/ 1 w 3752"/>
                <a:gd name="T67" fmla="*/ 1003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752" h="2002">
                  <a:moveTo>
                    <a:pt x="1751" y="500"/>
                  </a:moveTo>
                  <a:cubicBezTo>
                    <a:pt x="2001" y="500"/>
                    <a:pt x="2001" y="500"/>
                    <a:pt x="2001" y="500"/>
                  </a:cubicBezTo>
                  <a:moveTo>
                    <a:pt x="0" y="885"/>
                  </a:moveTo>
                  <a:cubicBezTo>
                    <a:pt x="170" y="940"/>
                    <a:pt x="170" y="940"/>
                    <a:pt x="170" y="940"/>
                  </a:cubicBezTo>
                  <a:cubicBezTo>
                    <a:pt x="549" y="1062"/>
                    <a:pt x="942" y="1124"/>
                    <a:pt x="1336" y="1124"/>
                  </a:cubicBezTo>
                  <a:cubicBezTo>
                    <a:pt x="1729" y="1124"/>
                    <a:pt x="2118" y="1063"/>
                    <a:pt x="2493" y="943"/>
                  </a:cubicBezTo>
                  <a:cubicBezTo>
                    <a:pt x="2872" y="822"/>
                    <a:pt x="3229" y="642"/>
                    <a:pt x="3554" y="409"/>
                  </a:cubicBezTo>
                  <a:cubicBezTo>
                    <a:pt x="3699" y="305"/>
                    <a:pt x="3699" y="305"/>
                    <a:pt x="3699" y="305"/>
                  </a:cubicBezTo>
                  <a:moveTo>
                    <a:pt x="1" y="1003"/>
                  </a:moveTo>
                  <a:cubicBezTo>
                    <a:pt x="12" y="1265"/>
                    <a:pt x="119" y="1510"/>
                    <a:pt x="305" y="1697"/>
                  </a:cubicBezTo>
                  <a:cubicBezTo>
                    <a:pt x="502" y="1894"/>
                    <a:pt x="764" y="2002"/>
                    <a:pt x="1042" y="2002"/>
                  </a:cubicBezTo>
                  <a:cubicBezTo>
                    <a:pt x="1200" y="2002"/>
                    <a:pt x="1200" y="2002"/>
                    <a:pt x="1200" y="2002"/>
                  </a:cubicBezTo>
                  <a:cubicBezTo>
                    <a:pt x="1256" y="2002"/>
                    <a:pt x="1312" y="1983"/>
                    <a:pt x="1356" y="1948"/>
                  </a:cubicBezTo>
                  <a:cubicBezTo>
                    <a:pt x="1612" y="1745"/>
                    <a:pt x="1612" y="1745"/>
                    <a:pt x="1612" y="1745"/>
                  </a:cubicBezTo>
                  <a:cubicBezTo>
                    <a:pt x="1683" y="1676"/>
                    <a:pt x="1777" y="1638"/>
                    <a:pt x="1876" y="1638"/>
                  </a:cubicBezTo>
                  <a:cubicBezTo>
                    <a:pt x="1975" y="1638"/>
                    <a:pt x="2069" y="1676"/>
                    <a:pt x="2140" y="1745"/>
                  </a:cubicBezTo>
                  <a:cubicBezTo>
                    <a:pt x="2396" y="1948"/>
                    <a:pt x="2396" y="1948"/>
                    <a:pt x="2396" y="1948"/>
                  </a:cubicBezTo>
                  <a:cubicBezTo>
                    <a:pt x="2440" y="1983"/>
                    <a:pt x="2496" y="2002"/>
                    <a:pt x="2552" y="2002"/>
                  </a:cubicBezTo>
                  <a:cubicBezTo>
                    <a:pt x="2710" y="2002"/>
                    <a:pt x="2710" y="2002"/>
                    <a:pt x="2710" y="2002"/>
                  </a:cubicBezTo>
                  <a:cubicBezTo>
                    <a:pt x="2988" y="2002"/>
                    <a:pt x="3250" y="1894"/>
                    <a:pt x="3447" y="1697"/>
                  </a:cubicBezTo>
                  <a:cubicBezTo>
                    <a:pt x="3644" y="1500"/>
                    <a:pt x="3752" y="1238"/>
                    <a:pt x="3752" y="960"/>
                  </a:cubicBezTo>
                  <a:cubicBezTo>
                    <a:pt x="3752" y="885"/>
                    <a:pt x="3752" y="885"/>
                    <a:pt x="3752" y="885"/>
                  </a:cubicBezTo>
                  <a:cubicBezTo>
                    <a:pt x="3752" y="459"/>
                    <a:pt x="3752" y="459"/>
                    <a:pt x="3752" y="459"/>
                  </a:cubicBezTo>
                  <a:cubicBezTo>
                    <a:pt x="3752" y="394"/>
                    <a:pt x="3727" y="331"/>
                    <a:pt x="3682" y="286"/>
                  </a:cubicBezTo>
                  <a:cubicBezTo>
                    <a:pt x="3681" y="285"/>
                    <a:pt x="3681" y="285"/>
                    <a:pt x="3681" y="285"/>
                  </a:cubicBezTo>
                  <a:cubicBezTo>
                    <a:pt x="3647" y="251"/>
                    <a:pt x="3608" y="225"/>
                    <a:pt x="3564" y="206"/>
                  </a:cubicBezTo>
                  <a:cubicBezTo>
                    <a:pt x="3564" y="206"/>
                    <a:pt x="3560" y="204"/>
                    <a:pt x="3559" y="204"/>
                  </a:cubicBezTo>
                  <a:cubicBezTo>
                    <a:pt x="3224" y="70"/>
                    <a:pt x="2643" y="0"/>
                    <a:pt x="1876" y="0"/>
                  </a:cubicBezTo>
                  <a:cubicBezTo>
                    <a:pt x="1105" y="0"/>
                    <a:pt x="521" y="71"/>
                    <a:pt x="188" y="206"/>
                  </a:cubicBezTo>
                  <a:cubicBezTo>
                    <a:pt x="144" y="225"/>
                    <a:pt x="105" y="251"/>
                    <a:pt x="71" y="285"/>
                  </a:cubicBezTo>
                  <a:cubicBezTo>
                    <a:pt x="70" y="286"/>
                    <a:pt x="70" y="286"/>
                    <a:pt x="70" y="286"/>
                  </a:cubicBezTo>
                  <a:cubicBezTo>
                    <a:pt x="25" y="331"/>
                    <a:pt x="0" y="394"/>
                    <a:pt x="0" y="459"/>
                  </a:cubicBezTo>
                  <a:cubicBezTo>
                    <a:pt x="0" y="885"/>
                    <a:pt x="0" y="885"/>
                    <a:pt x="0" y="885"/>
                  </a:cubicBezTo>
                  <a:lnTo>
                    <a:pt x="1" y="1003"/>
                  </a:lnTo>
                  <a:close/>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1103" tIns="30552" rIns="61103" bIns="30552" numCol="1" anchor="t" anchorCtr="0" compatLnSpc="1">
              <a:prstTxWarp prst="textNoShape">
                <a:avLst/>
              </a:prstTxWarp>
            </a:bodyPr>
            <a:lstStyle/>
            <a:p>
              <a:pPr marL="0" marR="0" lvl="0" indent="0" algn="l" defTabSz="623233" rtl="0" eaLnBrk="1" fontAlgn="auto" latinLnBrk="0" hangingPunct="1">
                <a:lnSpc>
                  <a:spcPct val="100000"/>
                </a:lnSpc>
                <a:spcBef>
                  <a:spcPts val="0"/>
                </a:spcBef>
                <a:spcAft>
                  <a:spcPts val="0"/>
                </a:spcAft>
                <a:buClrTx/>
                <a:buSzTx/>
                <a:buFontTx/>
                <a:buNone/>
                <a:tabLst/>
                <a:defRPr/>
              </a:pPr>
              <a:endParaRPr kumimoji="0" lang="en-US" sz="1203"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8" name="Freeform 41">
              <a:extLst>
                <a:ext uri="{FF2B5EF4-FFF2-40B4-BE49-F238E27FC236}">
                  <a16:creationId xmlns:a16="http://schemas.microsoft.com/office/drawing/2014/main" id="{A010BE57-647F-49DD-AAB2-13DF66D09686}"/>
                </a:ext>
              </a:extLst>
            </p:cNvPr>
            <p:cNvSpPr>
              <a:spLocks noEditPoints="1"/>
            </p:cNvSpPr>
            <p:nvPr/>
          </p:nvSpPr>
          <p:spPr bwMode="auto">
            <a:xfrm>
              <a:off x="3685203" y="1325175"/>
              <a:ext cx="444074" cy="277547"/>
            </a:xfrm>
            <a:custGeom>
              <a:avLst/>
              <a:gdLst>
                <a:gd name="T0" fmla="*/ 208 w 208"/>
                <a:gd name="T1" fmla="*/ 54 h 130"/>
                <a:gd name="T2" fmla="*/ 208 w 208"/>
                <a:gd name="T3" fmla="*/ 130 h 130"/>
                <a:gd name="T4" fmla="*/ 0 w 208"/>
                <a:gd name="T5" fmla="*/ 130 h 130"/>
                <a:gd name="T6" fmla="*/ 0 w 208"/>
                <a:gd name="T7" fmla="*/ 54 h 130"/>
                <a:gd name="T8" fmla="*/ 40 w 208"/>
                <a:gd name="T9" fmla="*/ 24 h 130"/>
                <a:gd name="T10" fmla="*/ 40 w 208"/>
                <a:gd name="T11" fmla="*/ 54 h 130"/>
                <a:gd name="T12" fmla="*/ 85 w 208"/>
                <a:gd name="T13" fmla="*/ 24 h 130"/>
                <a:gd name="T14" fmla="*/ 85 w 208"/>
                <a:gd name="T15" fmla="*/ 54 h 130"/>
                <a:gd name="T16" fmla="*/ 208 w 208"/>
                <a:gd name="T17" fmla="*/ 54 h 130"/>
                <a:gd name="T18" fmla="*/ 163 w 208"/>
                <a:gd name="T19" fmla="*/ 54 h 130"/>
                <a:gd name="T20" fmla="*/ 153 w 208"/>
                <a:gd name="T21" fmla="*/ 0 h 130"/>
                <a:gd name="T22" fmla="*/ 144 w 208"/>
                <a:gd name="T23" fmla="*/ 0 h 130"/>
                <a:gd name="T24" fmla="*/ 136 w 208"/>
                <a:gd name="T25" fmla="*/ 54 h 130"/>
                <a:gd name="T26" fmla="*/ 200 w 208"/>
                <a:gd name="T27" fmla="*/ 54 h 130"/>
                <a:gd name="T28" fmla="*/ 189 w 208"/>
                <a:gd name="T29" fmla="*/ 0 h 130"/>
                <a:gd name="T30" fmla="*/ 180 w 208"/>
                <a:gd name="T31" fmla="*/ 0 h 130"/>
                <a:gd name="T32" fmla="*/ 171 w 208"/>
                <a:gd name="T33" fmla="*/ 54 h 130"/>
                <a:gd name="T34" fmla="*/ 30 w 208"/>
                <a:gd name="T35" fmla="*/ 77 h 130"/>
                <a:gd name="T36" fmla="*/ 19 w 208"/>
                <a:gd name="T37" fmla="*/ 77 h 130"/>
                <a:gd name="T38" fmla="*/ 19 w 208"/>
                <a:gd name="T39" fmla="*/ 88 h 130"/>
                <a:gd name="T40" fmla="*/ 30 w 208"/>
                <a:gd name="T41" fmla="*/ 88 h 130"/>
                <a:gd name="T42" fmla="*/ 30 w 208"/>
                <a:gd name="T43" fmla="*/ 77 h 130"/>
                <a:gd name="T44" fmla="*/ 69 w 208"/>
                <a:gd name="T45" fmla="*/ 77 h 130"/>
                <a:gd name="T46" fmla="*/ 59 w 208"/>
                <a:gd name="T47" fmla="*/ 77 h 130"/>
                <a:gd name="T48" fmla="*/ 59 w 208"/>
                <a:gd name="T49" fmla="*/ 88 h 130"/>
                <a:gd name="T50" fmla="*/ 69 w 208"/>
                <a:gd name="T51" fmla="*/ 88 h 130"/>
                <a:gd name="T52" fmla="*/ 69 w 208"/>
                <a:gd name="T53" fmla="*/ 77 h 130"/>
                <a:gd name="T54" fmla="*/ 109 w 208"/>
                <a:gd name="T55" fmla="*/ 77 h 130"/>
                <a:gd name="T56" fmla="*/ 99 w 208"/>
                <a:gd name="T57" fmla="*/ 77 h 130"/>
                <a:gd name="T58" fmla="*/ 99 w 208"/>
                <a:gd name="T59" fmla="*/ 88 h 130"/>
                <a:gd name="T60" fmla="*/ 109 w 208"/>
                <a:gd name="T61" fmla="*/ 88 h 130"/>
                <a:gd name="T62" fmla="*/ 109 w 208"/>
                <a:gd name="T63" fmla="*/ 77 h 130"/>
                <a:gd name="T64" fmla="*/ 149 w 208"/>
                <a:gd name="T65" fmla="*/ 77 h 130"/>
                <a:gd name="T66" fmla="*/ 139 w 208"/>
                <a:gd name="T67" fmla="*/ 77 h 130"/>
                <a:gd name="T68" fmla="*/ 139 w 208"/>
                <a:gd name="T69" fmla="*/ 88 h 130"/>
                <a:gd name="T70" fmla="*/ 149 w 208"/>
                <a:gd name="T71" fmla="*/ 88 h 130"/>
                <a:gd name="T72" fmla="*/ 149 w 208"/>
                <a:gd name="T73" fmla="*/ 77 h 130"/>
                <a:gd name="T74" fmla="*/ 189 w 208"/>
                <a:gd name="T75" fmla="*/ 77 h 130"/>
                <a:gd name="T76" fmla="*/ 179 w 208"/>
                <a:gd name="T77" fmla="*/ 77 h 130"/>
                <a:gd name="T78" fmla="*/ 179 w 208"/>
                <a:gd name="T79" fmla="*/ 88 h 130"/>
                <a:gd name="T80" fmla="*/ 189 w 208"/>
                <a:gd name="T81" fmla="*/ 88 h 130"/>
                <a:gd name="T82" fmla="*/ 189 w 208"/>
                <a:gd name="T83" fmla="*/ 77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08" h="130">
                  <a:moveTo>
                    <a:pt x="208" y="54"/>
                  </a:moveTo>
                  <a:lnTo>
                    <a:pt x="208" y="130"/>
                  </a:lnTo>
                  <a:lnTo>
                    <a:pt x="0" y="130"/>
                  </a:lnTo>
                  <a:lnTo>
                    <a:pt x="0" y="54"/>
                  </a:lnTo>
                  <a:lnTo>
                    <a:pt x="40" y="24"/>
                  </a:lnTo>
                  <a:lnTo>
                    <a:pt x="40" y="54"/>
                  </a:lnTo>
                  <a:lnTo>
                    <a:pt x="85" y="24"/>
                  </a:lnTo>
                  <a:lnTo>
                    <a:pt x="85" y="54"/>
                  </a:lnTo>
                  <a:lnTo>
                    <a:pt x="208" y="54"/>
                  </a:lnTo>
                  <a:moveTo>
                    <a:pt x="163" y="54"/>
                  </a:moveTo>
                  <a:lnTo>
                    <a:pt x="153" y="0"/>
                  </a:lnTo>
                  <a:lnTo>
                    <a:pt x="144" y="0"/>
                  </a:lnTo>
                  <a:lnTo>
                    <a:pt x="136" y="54"/>
                  </a:lnTo>
                  <a:moveTo>
                    <a:pt x="200" y="54"/>
                  </a:moveTo>
                  <a:lnTo>
                    <a:pt x="189" y="0"/>
                  </a:lnTo>
                  <a:lnTo>
                    <a:pt x="180" y="0"/>
                  </a:lnTo>
                  <a:lnTo>
                    <a:pt x="171" y="54"/>
                  </a:lnTo>
                  <a:moveTo>
                    <a:pt x="30" y="77"/>
                  </a:moveTo>
                  <a:lnTo>
                    <a:pt x="19" y="77"/>
                  </a:lnTo>
                  <a:lnTo>
                    <a:pt x="19" y="88"/>
                  </a:lnTo>
                  <a:lnTo>
                    <a:pt x="30" y="88"/>
                  </a:lnTo>
                  <a:lnTo>
                    <a:pt x="30" y="77"/>
                  </a:lnTo>
                  <a:moveTo>
                    <a:pt x="69" y="77"/>
                  </a:moveTo>
                  <a:lnTo>
                    <a:pt x="59" y="77"/>
                  </a:lnTo>
                  <a:lnTo>
                    <a:pt x="59" y="88"/>
                  </a:lnTo>
                  <a:lnTo>
                    <a:pt x="69" y="88"/>
                  </a:lnTo>
                  <a:lnTo>
                    <a:pt x="69" y="77"/>
                  </a:lnTo>
                  <a:moveTo>
                    <a:pt x="109" y="77"/>
                  </a:moveTo>
                  <a:lnTo>
                    <a:pt x="99" y="77"/>
                  </a:lnTo>
                  <a:lnTo>
                    <a:pt x="99" y="88"/>
                  </a:lnTo>
                  <a:lnTo>
                    <a:pt x="109" y="88"/>
                  </a:lnTo>
                  <a:lnTo>
                    <a:pt x="109" y="77"/>
                  </a:lnTo>
                  <a:moveTo>
                    <a:pt x="149" y="77"/>
                  </a:moveTo>
                  <a:lnTo>
                    <a:pt x="139" y="77"/>
                  </a:lnTo>
                  <a:lnTo>
                    <a:pt x="139" y="88"/>
                  </a:lnTo>
                  <a:lnTo>
                    <a:pt x="149" y="88"/>
                  </a:lnTo>
                  <a:lnTo>
                    <a:pt x="149" y="77"/>
                  </a:lnTo>
                  <a:moveTo>
                    <a:pt x="189" y="77"/>
                  </a:moveTo>
                  <a:lnTo>
                    <a:pt x="179" y="77"/>
                  </a:lnTo>
                  <a:lnTo>
                    <a:pt x="179" y="88"/>
                  </a:lnTo>
                  <a:lnTo>
                    <a:pt x="189" y="88"/>
                  </a:lnTo>
                  <a:lnTo>
                    <a:pt x="189" y="77"/>
                  </a:lnTo>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1103" tIns="30552" rIns="61103" bIns="30552" numCol="1" anchor="t" anchorCtr="0" compatLnSpc="1">
              <a:prstTxWarp prst="textNoShape">
                <a:avLst/>
              </a:prstTxWarp>
            </a:bodyPr>
            <a:lstStyle/>
            <a:p>
              <a:pPr marL="0" marR="0" lvl="0" indent="0" algn="l" defTabSz="623233" rtl="0" eaLnBrk="1" fontAlgn="auto" latinLnBrk="0" hangingPunct="1">
                <a:lnSpc>
                  <a:spcPct val="100000"/>
                </a:lnSpc>
                <a:spcBef>
                  <a:spcPts val="0"/>
                </a:spcBef>
                <a:spcAft>
                  <a:spcPts val="0"/>
                </a:spcAft>
                <a:buClrTx/>
                <a:buSzTx/>
                <a:buFontTx/>
                <a:buNone/>
                <a:tabLst/>
                <a:defRPr/>
              </a:pPr>
              <a:endParaRPr kumimoji="0" lang="en-US" sz="601"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grpSp>
          <p:nvGrpSpPr>
            <p:cNvPr id="39" name="Group 8">
              <a:extLst>
                <a:ext uri="{FF2B5EF4-FFF2-40B4-BE49-F238E27FC236}">
                  <a16:creationId xmlns:a16="http://schemas.microsoft.com/office/drawing/2014/main" id="{B4538D3C-32D9-46F9-940E-63DF7470A95C}"/>
                </a:ext>
              </a:extLst>
            </p:cNvPr>
            <p:cNvGrpSpPr>
              <a:grpSpLocks noChangeAspect="1"/>
            </p:cNvGrpSpPr>
            <p:nvPr/>
          </p:nvGrpSpPr>
          <p:grpSpPr bwMode="auto">
            <a:xfrm>
              <a:off x="6400598" y="1308967"/>
              <a:ext cx="419900" cy="341169"/>
              <a:chOff x="5458" y="3157"/>
              <a:chExt cx="304" cy="247"/>
            </a:xfrm>
          </p:grpSpPr>
          <p:sp>
            <p:nvSpPr>
              <p:cNvPr id="40" name="Freeform 9">
                <a:extLst>
                  <a:ext uri="{FF2B5EF4-FFF2-40B4-BE49-F238E27FC236}">
                    <a16:creationId xmlns:a16="http://schemas.microsoft.com/office/drawing/2014/main" id="{26D1A4F7-6CC1-478E-8800-6C4FEA26A677}"/>
                  </a:ext>
                </a:extLst>
              </p:cNvPr>
              <p:cNvSpPr>
                <a:spLocks noEditPoints="1"/>
              </p:cNvSpPr>
              <p:nvPr/>
            </p:nvSpPr>
            <p:spPr bwMode="auto">
              <a:xfrm>
                <a:off x="5521" y="3157"/>
                <a:ext cx="241" cy="247"/>
              </a:xfrm>
              <a:custGeom>
                <a:avLst/>
                <a:gdLst>
                  <a:gd name="T0" fmla="*/ 35 w 334"/>
                  <a:gd name="T1" fmla="*/ 160 h 341"/>
                  <a:gd name="T2" fmla="*/ 35 w 334"/>
                  <a:gd name="T3" fmla="*/ 61 h 341"/>
                  <a:gd name="T4" fmla="*/ 60 w 334"/>
                  <a:gd name="T5" fmla="*/ 36 h 341"/>
                  <a:gd name="T6" fmla="*/ 266 w 334"/>
                  <a:gd name="T7" fmla="*/ 36 h 341"/>
                  <a:gd name="T8" fmla="*/ 291 w 334"/>
                  <a:gd name="T9" fmla="*/ 61 h 341"/>
                  <a:gd name="T10" fmla="*/ 291 w 334"/>
                  <a:gd name="T11" fmla="*/ 273 h 341"/>
                  <a:gd name="T12" fmla="*/ 266 w 334"/>
                  <a:gd name="T13" fmla="*/ 298 h 341"/>
                  <a:gd name="T14" fmla="*/ 266 w 334"/>
                  <a:gd name="T15" fmla="*/ 298 h 341"/>
                  <a:gd name="T16" fmla="*/ 84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5 w 334"/>
                  <a:gd name="T35" fmla="*/ 0 h 341"/>
                  <a:gd name="T36" fmla="*/ 255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5 w 334"/>
                  <a:gd name="T59" fmla="*/ 78 h 341"/>
                  <a:gd name="T60" fmla="*/ 0 w 334"/>
                  <a:gd name="T61" fmla="*/ 78 h 341"/>
                  <a:gd name="T62" fmla="*/ 35 w 334"/>
                  <a:gd name="T63" fmla="*/ 121 h 341"/>
                  <a:gd name="T64" fmla="*/ 0 w 334"/>
                  <a:gd name="T65" fmla="*/ 121 h 341"/>
                  <a:gd name="T66" fmla="*/ 35 w 334"/>
                  <a:gd name="T67" fmla="*/ 163 h 341"/>
                  <a:gd name="T68" fmla="*/ 0 w 334"/>
                  <a:gd name="T69" fmla="*/ 163 h 341"/>
                  <a:gd name="T70" fmla="*/ 121 w 334"/>
                  <a:gd name="T71" fmla="*/ 298 h 341"/>
                  <a:gd name="T72" fmla="*/ 121 w 334"/>
                  <a:gd name="T73" fmla="*/ 341 h 341"/>
                  <a:gd name="T74" fmla="*/ 163 w 334"/>
                  <a:gd name="T75" fmla="*/ 341 h 341"/>
                  <a:gd name="T76" fmla="*/ 163 w 334"/>
                  <a:gd name="T77" fmla="*/ 298 h 341"/>
                  <a:gd name="T78" fmla="*/ 206 w 334"/>
                  <a:gd name="T79" fmla="*/ 298 h 341"/>
                  <a:gd name="T80" fmla="*/ 206 w 334"/>
                  <a:gd name="T81" fmla="*/ 341 h 341"/>
                  <a:gd name="T82" fmla="*/ 255 w 334"/>
                  <a:gd name="T83" fmla="*/ 298 h 341"/>
                  <a:gd name="T84" fmla="*/ 255 w 334"/>
                  <a:gd name="T85"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4" h="341">
                    <a:moveTo>
                      <a:pt x="35" y="160"/>
                    </a:moveTo>
                    <a:cubicBezTo>
                      <a:pt x="35" y="65"/>
                      <a:pt x="35" y="61"/>
                      <a:pt x="35" y="61"/>
                    </a:cubicBezTo>
                    <a:cubicBezTo>
                      <a:pt x="35" y="45"/>
                      <a:pt x="48" y="36"/>
                      <a:pt x="60" y="36"/>
                    </a:cubicBezTo>
                    <a:cubicBezTo>
                      <a:pt x="266" y="36"/>
                      <a:pt x="266" y="36"/>
                      <a:pt x="266" y="36"/>
                    </a:cubicBezTo>
                    <a:cubicBezTo>
                      <a:pt x="282" y="36"/>
                      <a:pt x="291" y="45"/>
                      <a:pt x="291" y="61"/>
                    </a:cubicBezTo>
                    <a:cubicBezTo>
                      <a:pt x="291" y="273"/>
                      <a:pt x="291" y="273"/>
                      <a:pt x="291" y="273"/>
                    </a:cubicBezTo>
                    <a:cubicBezTo>
                      <a:pt x="291" y="286"/>
                      <a:pt x="282" y="298"/>
                      <a:pt x="266" y="298"/>
                    </a:cubicBezTo>
                    <a:cubicBezTo>
                      <a:pt x="266" y="298"/>
                      <a:pt x="266" y="298"/>
                      <a:pt x="266" y="298"/>
                    </a:cubicBezTo>
                    <a:cubicBezTo>
                      <a:pt x="161" y="298"/>
                      <a:pt x="110" y="298"/>
                      <a:pt x="84" y="298"/>
                    </a:cubicBezTo>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5" y="0"/>
                    </a:moveTo>
                    <a:cubicBezTo>
                      <a:pt x="255" y="36"/>
                      <a:pt x="255" y="36"/>
                      <a:pt x="255"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5" y="78"/>
                    </a:moveTo>
                    <a:cubicBezTo>
                      <a:pt x="0" y="78"/>
                      <a:pt x="0" y="78"/>
                      <a:pt x="0" y="78"/>
                    </a:cubicBezTo>
                    <a:moveTo>
                      <a:pt x="35" y="121"/>
                    </a:moveTo>
                    <a:cubicBezTo>
                      <a:pt x="0" y="121"/>
                      <a:pt x="0" y="121"/>
                      <a:pt x="0" y="121"/>
                    </a:cubicBezTo>
                    <a:moveTo>
                      <a:pt x="35" y="163"/>
                    </a:moveTo>
                    <a:cubicBezTo>
                      <a:pt x="0" y="163"/>
                      <a:pt x="0" y="163"/>
                      <a:pt x="0" y="163"/>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5" y="298"/>
                    </a:moveTo>
                    <a:cubicBezTo>
                      <a:pt x="255" y="341"/>
                      <a:pt x="255" y="341"/>
                      <a:pt x="255" y="341"/>
                    </a:cubicBezTo>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1103" tIns="30552" rIns="61103" bIns="30552" numCol="1" anchor="t" anchorCtr="0" compatLnSpc="1">
                <a:prstTxWarp prst="textNoShape">
                  <a:avLst/>
                </a:prstTxWarp>
              </a:bodyPr>
              <a:lstStyle/>
              <a:p>
                <a:pPr marL="0" marR="0" lvl="0" indent="0" algn="l" defTabSz="623233" rtl="0" eaLnBrk="1" fontAlgn="auto" latinLnBrk="0" hangingPunct="1">
                  <a:lnSpc>
                    <a:spcPct val="100000"/>
                  </a:lnSpc>
                  <a:spcBef>
                    <a:spcPts val="0"/>
                  </a:spcBef>
                  <a:spcAft>
                    <a:spcPts val="0"/>
                  </a:spcAft>
                  <a:buClrTx/>
                  <a:buSzTx/>
                  <a:buFontTx/>
                  <a:buNone/>
                  <a:tabLst/>
                  <a:defRPr/>
                </a:pPr>
                <a:endParaRPr kumimoji="0" lang="en-US" sz="601"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sp>
            <p:nvSpPr>
              <p:cNvPr id="41" name="Freeform 10">
                <a:extLst>
                  <a:ext uri="{FF2B5EF4-FFF2-40B4-BE49-F238E27FC236}">
                    <a16:creationId xmlns:a16="http://schemas.microsoft.com/office/drawing/2014/main" id="{D54FEF4B-F2B2-42F3-B0D3-F41975FAFEDC}"/>
                  </a:ext>
                </a:extLst>
              </p:cNvPr>
              <p:cNvSpPr>
                <a:spLocks noEditPoints="1"/>
              </p:cNvSpPr>
              <p:nvPr/>
            </p:nvSpPr>
            <p:spPr bwMode="auto">
              <a:xfrm>
                <a:off x="5458" y="3262"/>
                <a:ext cx="138" cy="141"/>
              </a:xfrm>
              <a:custGeom>
                <a:avLst/>
                <a:gdLst>
                  <a:gd name="T0" fmla="*/ 153 w 191"/>
                  <a:gd name="T1" fmla="*/ 171 h 195"/>
                  <a:gd name="T2" fmla="*/ 35 w 191"/>
                  <a:gd name="T3" fmla="*/ 171 h 195"/>
                  <a:gd name="T4" fmla="*/ 21 w 191"/>
                  <a:gd name="T5" fmla="*/ 156 h 195"/>
                  <a:gd name="T6" fmla="*/ 21 w 191"/>
                  <a:gd name="T7" fmla="*/ 35 h 195"/>
                  <a:gd name="T8" fmla="*/ 35 w 191"/>
                  <a:gd name="T9" fmla="*/ 20 h 195"/>
                  <a:gd name="T10" fmla="*/ 153 w 191"/>
                  <a:gd name="T11" fmla="*/ 20 h 195"/>
                  <a:gd name="T12" fmla="*/ 167 w 191"/>
                  <a:gd name="T13" fmla="*/ 35 h 195"/>
                  <a:gd name="T14" fmla="*/ 167 w 191"/>
                  <a:gd name="T15" fmla="*/ 156 h 195"/>
                  <a:gd name="T16" fmla="*/ 153 w 191"/>
                  <a:gd name="T17" fmla="*/ 171 h 195"/>
                  <a:gd name="T18" fmla="*/ 45 w 191"/>
                  <a:gd name="T19" fmla="*/ 20 h 195"/>
                  <a:gd name="T20" fmla="*/ 45 w 191"/>
                  <a:gd name="T21" fmla="*/ 0 h 195"/>
                  <a:gd name="T22" fmla="*/ 69 w 191"/>
                  <a:gd name="T23" fmla="*/ 20 h 195"/>
                  <a:gd name="T24" fmla="*/ 69 w 191"/>
                  <a:gd name="T25" fmla="*/ 0 h 195"/>
                  <a:gd name="T26" fmla="*/ 94 w 191"/>
                  <a:gd name="T27" fmla="*/ 0 h 195"/>
                  <a:gd name="T28" fmla="*/ 94 w 191"/>
                  <a:gd name="T29" fmla="*/ 20 h 195"/>
                  <a:gd name="T30" fmla="*/ 118 w 191"/>
                  <a:gd name="T31" fmla="*/ 0 h 195"/>
                  <a:gd name="T32" fmla="*/ 118 w 191"/>
                  <a:gd name="T33" fmla="*/ 20 h 195"/>
                  <a:gd name="T34" fmla="*/ 146 w 191"/>
                  <a:gd name="T35" fmla="*/ 0 h 195"/>
                  <a:gd name="T36" fmla="*/ 146 w 191"/>
                  <a:gd name="T37" fmla="*/ 20 h 195"/>
                  <a:gd name="T38" fmla="*/ 191 w 191"/>
                  <a:gd name="T39" fmla="*/ 45 h 195"/>
                  <a:gd name="T40" fmla="*/ 167 w 191"/>
                  <a:gd name="T41" fmla="*/ 45 h 195"/>
                  <a:gd name="T42" fmla="*/ 191 w 191"/>
                  <a:gd name="T43" fmla="*/ 69 h 195"/>
                  <a:gd name="T44" fmla="*/ 167 w 191"/>
                  <a:gd name="T45" fmla="*/ 69 h 195"/>
                  <a:gd name="T46" fmla="*/ 191 w 191"/>
                  <a:gd name="T47" fmla="*/ 93 h 195"/>
                  <a:gd name="T48" fmla="*/ 167 w 191"/>
                  <a:gd name="T49" fmla="*/ 93 h 195"/>
                  <a:gd name="T50" fmla="*/ 191 w 191"/>
                  <a:gd name="T51" fmla="*/ 122 h 195"/>
                  <a:gd name="T52" fmla="*/ 167 w 191"/>
                  <a:gd name="T53" fmla="*/ 122 h 195"/>
                  <a:gd name="T54" fmla="*/ 191 w 191"/>
                  <a:gd name="T55" fmla="*/ 146 h 195"/>
                  <a:gd name="T56" fmla="*/ 167 w 191"/>
                  <a:gd name="T57" fmla="*/ 146 h 195"/>
                  <a:gd name="T58" fmla="*/ 21 w 191"/>
                  <a:gd name="T59" fmla="*/ 45 h 195"/>
                  <a:gd name="T60" fmla="*/ 0 w 191"/>
                  <a:gd name="T61" fmla="*/ 45 h 195"/>
                  <a:gd name="T62" fmla="*/ 21 w 191"/>
                  <a:gd name="T63" fmla="*/ 69 h 195"/>
                  <a:gd name="T64" fmla="*/ 0 w 191"/>
                  <a:gd name="T65" fmla="*/ 69 h 195"/>
                  <a:gd name="T66" fmla="*/ 21 w 191"/>
                  <a:gd name="T67" fmla="*/ 93 h 195"/>
                  <a:gd name="T68" fmla="*/ 0 w 191"/>
                  <a:gd name="T69" fmla="*/ 93 h 195"/>
                  <a:gd name="T70" fmla="*/ 21 w 191"/>
                  <a:gd name="T71" fmla="*/ 122 h 195"/>
                  <a:gd name="T72" fmla="*/ 0 w 191"/>
                  <a:gd name="T73" fmla="*/ 122 h 195"/>
                  <a:gd name="T74" fmla="*/ 21 w 191"/>
                  <a:gd name="T75" fmla="*/ 146 h 195"/>
                  <a:gd name="T76" fmla="*/ 0 w 191"/>
                  <a:gd name="T77" fmla="*/ 146 h 195"/>
                  <a:gd name="T78" fmla="*/ 45 w 191"/>
                  <a:gd name="T79" fmla="*/ 171 h 195"/>
                  <a:gd name="T80" fmla="*/ 45 w 191"/>
                  <a:gd name="T81" fmla="*/ 195 h 195"/>
                  <a:gd name="T82" fmla="*/ 69 w 191"/>
                  <a:gd name="T83" fmla="*/ 171 h 195"/>
                  <a:gd name="T84" fmla="*/ 69 w 191"/>
                  <a:gd name="T85" fmla="*/ 195 h 195"/>
                  <a:gd name="T86" fmla="*/ 94 w 191"/>
                  <a:gd name="T87" fmla="*/ 195 h 195"/>
                  <a:gd name="T88" fmla="*/ 94 w 191"/>
                  <a:gd name="T89" fmla="*/ 171 h 195"/>
                  <a:gd name="T90" fmla="*/ 118 w 191"/>
                  <a:gd name="T91" fmla="*/ 171 h 195"/>
                  <a:gd name="T92" fmla="*/ 118 w 191"/>
                  <a:gd name="T93" fmla="*/ 195 h 195"/>
                  <a:gd name="T94" fmla="*/ 146 w 191"/>
                  <a:gd name="T95" fmla="*/ 171 h 195"/>
                  <a:gd name="T96" fmla="*/ 146 w 191"/>
                  <a:gd name="T97" fmla="*/ 195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91" h="195">
                    <a:moveTo>
                      <a:pt x="153" y="171"/>
                    </a:moveTo>
                    <a:cubicBezTo>
                      <a:pt x="35" y="171"/>
                      <a:pt x="35" y="171"/>
                      <a:pt x="35" y="171"/>
                    </a:cubicBezTo>
                    <a:cubicBezTo>
                      <a:pt x="28" y="171"/>
                      <a:pt x="21" y="163"/>
                      <a:pt x="21" y="156"/>
                    </a:cubicBezTo>
                    <a:cubicBezTo>
                      <a:pt x="21" y="35"/>
                      <a:pt x="21" y="35"/>
                      <a:pt x="21" y="35"/>
                    </a:cubicBezTo>
                    <a:cubicBezTo>
                      <a:pt x="21" y="26"/>
                      <a:pt x="28" y="20"/>
                      <a:pt x="35" y="20"/>
                    </a:cubicBezTo>
                    <a:cubicBezTo>
                      <a:pt x="153" y="20"/>
                      <a:pt x="153" y="20"/>
                      <a:pt x="153" y="20"/>
                    </a:cubicBezTo>
                    <a:cubicBezTo>
                      <a:pt x="162" y="20"/>
                      <a:pt x="167" y="26"/>
                      <a:pt x="167" y="35"/>
                    </a:cubicBezTo>
                    <a:cubicBezTo>
                      <a:pt x="167" y="156"/>
                      <a:pt x="167" y="156"/>
                      <a:pt x="167" y="156"/>
                    </a:cubicBezTo>
                    <a:cubicBezTo>
                      <a:pt x="167" y="163"/>
                      <a:pt x="162" y="171"/>
                      <a:pt x="153" y="171"/>
                    </a:cubicBezTo>
                    <a:close/>
                    <a:moveTo>
                      <a:pt x="45" y="20"/>
                    </a:moveTo>
                    <a:cubicBezTo>
                      <a:pt x="45" y="0"/>
                      <a:pt x="45" y="0"/>
                      <a:pt x="45" y="0"/>
                    </a:cubicBezTo>
                    <a:moveTo>
                      <a:pt x="69" y="20"/>
                    </a:moveTo>
                    <a:cubicBezTo>
                      <a:pt x="69" y="0"/>
                      <a:pt x="69" y="0"/>
                      <a:pt x="69" y="0"/>
                    </a:cubicBezTo>
                    <a:moveTo>
                      <a:pt x="94" y="0"/>
                    </a:moveTo>
                    <a:cubicBezTo>
                      <a:pt x="94" y="20"/>
                      <a:pt x="94" y="20"/>
                      <a:pt x="94" y="20"/>
                    </a:cubicBezTo>
                    <a:moveTo>
                      <a:pt x="118" y="0"/>
                    </a:moveTo>
                    <a:cubicBezTo>
                      <a:pt x="118" y="20"/>
                      <a:pt x="118" y="20"/>
                      <a:pt x="118" y="20"/>
                    </a:cubicBezTo>
                    <a:moveTo>
                      <a:pt x="146" y="0"/>
                    </a:moveTo>
                    <a:cubicBezTo>
                      <a:pt x="146" y="20"/>
                      <a:pt x="146" y="20"/>
                      <a:pt x="146" y="20"/>
                    </a:cubicBezTo>
                    <a:moveTo>
                      <a:pt x="191" y="45"/>
                    </a:moveTo>
                    <a:cubicBezTo>
                      <a:pt x="167" y="45"/>
                      <a:pt x="167" y="45"/>
                      <a:pt x="167" y="45"/>
                    </a:cubicBezTo>
                    <a:moveTo>
                      <a:pt x="191" y="69"/>
                    </a:moveTo>
                    <a:cubicBezTo>
                      <a:pt x="167" y="69"/>
                      <a:pt x="167" y="69"/>
                      <a:pt x="167" y="69"/>
                    </a:cubicBezTo>
                    <a:moveTo>
                      <a:pt x="191" y="93"/>
                    </a:moveTo>
                    <a:cubicBezTo>
                      <a:pt x="167" y="93"/>
                      <a:pt x="167" y="93"/>
                      <a:pt x="167" y="93"/>
                    </a:cubicBezTo>
                    <a:moveTo>
                      <a:pt x="191" y="122"/>
                    </a:moveTo>
                    <a:cubicBezTo>
                      <a:pt x="167" y="122"/>
                      <a:pt x="167" y="122"/>
                      <a:pt x="167" y="122"/>
                    </a:cubicBezTo>
                    <a:moveTo>
                      <a:pt x="191" y="146"/>
                    </a:moveTo>
                    <a:cubicBezTo>
                      <a:pt x="167" y="146"/>
                      <a:pt x="167" y="146"/>
                      <a:pt x="167" y="146"/>
                    </a:cubicBezTo>
                    <a:moveTo>
                      <a:pt x="21" y="45"/>
                    </a:moveTo>
                    <a:cubicBezTo>
                      <a:pt x="0" y="45"/>
                      <a:pt x="0" y="45"/>
                      <a:pt x="0" y="45"/>
                    </a:cubicBezTo>
                    <a:moveTo>
                      <a:pt x="21" y="69"/>
                    </a:moveTo>
                    <a:cubicBezTo>
                      <a:pt x="0" y="69"/>
                      <a:pt x="0" y="69"/>
                      <a:pt x="0" y="69"/>
                    </a:cubicBezTo>
                    <a:moveTo>
                      <a:pt x="21" y="93"/>
                    </a:moveTo>
                    <a:cubicBezTo>
                      <a:pt x="0" y="93"/>
                      <a:pt x="0" y="93"/>
                      <a:pt x="0" y="93"/>
                    </a:cubicBezTo>
                    <a:moveTo>
                      <a:pt x="21" y="122"/>
                    </a:moveTo>
                    <a:cubicBezTo>
                      <a:pt x="0" y="122"/>
                      <a:pt x="0" y="122"/>
                      <a:pt x="0" y="122"/>
                    </a:cubicBezTo>
                    <a:moveTo>
                      <a:pt x="21" y="146"/>
                    </a:moveTo>
                    <a:cubicBezTo>
                      <a:pt x="0" y="146"/>
                      <a:pt x="0" y="146"/>
                      <a:pt x="0" y="146"/>
                    </a:cubicBezTo>
                    <a:moveTo>
                      <a:pt x="45" y="171"/>
                    </a:moveTo>
                    <a:cubicBezTo>
                      <a:pt x="45" y="195"/>
                      <a:pt x="45" y="195"/>
                      <a:pt x="45" y="195"/>
                    </a:cubicBezTo>
                    <a:moveTo>
                      <a:pt x="69" y="171"/>
                    </a:moveTo>
                    <a:cubicBezTo>
                      <a:pt x="69" y="195"/>
                      <a:pt x="69" y="195"/>
                      <a:pt x="69" y="195"/>
                    </a:cubicBezTo>
                    <a:moveTo>
                      <a:pt x="94" y="195"/>
                    </a:moveTo>
                    <a:cubicBezTo>
                      <a:pt x="94" y="171"/>
                      <a:pt x="94" y="171"/>
                      <a:pt x="94" y="171"/>
                    </a:cubicBezTo>
                    <a:moveTo>
                      <a:pt x="118" y="171"/>
                    </a:moveTo>
                    <a:cubicBezTo>
                      <a:pt x="118" y="195"/>
                      <a:pt x="118" y="195"/>
                      <a:pt x="118" y="195"/>
                    </a:cubicBezTo>
                    <a:moveTo>
                      <a:pt x="146" y="171"/>
                    </a:moveTo>
                    <a:cubicBezTo>
                      <a:pt x="146" y="195"/>
                      <a:pt x="146" y="195"/>
                      <a:pt x="146" y="195"/>
                    </a:cubicBezTo>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1103" tIns="30552" rIns="61103" bIns="30552" numCol="1" anchor="t" anchorCtr="0" compatLnSpc="1">
                <a:prstTxWarp prst="textNoShape">
                  <a:avLst/>
                </a:prstTxWarp>
              </a:bodyPr>
              <a:lstStyle/>
              <a:p>
                <a:pPr marL="0" marR="0" lvl="0" indent="0" algn="l" defTabSz="623233" rtl="0" eaLnBrk="1" fontAlgn="auto" latinLnBrk="0" hangingPunct="1">
                  <a:lnSpc>
                    <a:spcPct val="100000"/>
                  </a:lnSpc>
                  <a:spcBef>
                    <a:spcPts val="0"/>
                  </a:spcBef>
                  <a:spcAft>
                    <a:spcPts val="0"/>
                  </a:spcAft>
                  <a:buClrTx/>
                  <a:buSzTx/>
                  <a:buFontTx/>
                  <a:buNone/>
                  <a:tabLst/>
                  <a:defRPr/>
                </a:pPr>
                <a:endParaRPr kumimoji="0" lang="en-US" sz="601"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grpSp>
        <p:grpSp>
          <p:nvGrpSpPr>
            <p:cNvPr id="43" name="Group 42">
              <a:extLst>
                <a:ext uri="{FF2B5EF4-FFF2-40B4-BE49-F238E27FC236}">
                  <a16:creationId xmlns:a16="http://schemas.microsoft.com/office/drawing/2014/main" id="{D3042D71-B87F-456A-A210-C68D89362D71}"/>
                </a:ext>
              </a:extLst>
            </p:cNvPr>
            <p:cNvGrpSpPr/>
            <p:nvPr/>
          </p:nvGrpSpPr>
          <p:grpSpPr>
            <a:xfrm>
              <a:off x="8442679" y="1409745"/>
              <a:ext cx="404917" cy="236437"/>
              <a:chOff x="11030366" y="2382953"/>
              <a:chExt cx="397040" cy="231838"/>
            </a:xfrm>
          </p:grpSpPr>
          <p:sp>
            <p:nvSpPr>
              <p:cNvPr id="44" name="Freeform 77">
                <a:extLst>
                  <a:ext uri="{FF2B5EF4-FFF2-40B4-BE49-F238E27FC236}">
                    <a16:creationId xmlns:a16="http://schemas.microsoft.com/office/drawing/2014/main" id="{198C1D76-EF12-45A2-B57A-746D57CEF990}"/>
                  </a:ext>
                </a:extLst>
              </p:cNvPr>
              <p:cNvSpPr>
                <a:spLocks/>
              </p:cNvSpPr>
              <p:nvPr/>
            </p:nvSpPr>
            <p:spPr bwMode="auto">
              <a:xfrm>
                <a:off x="11030366" y="2382953"/>
                <a:ext cx="397040" cy="231838"/>
              </a:xfrm>
              <a:custGeom>
                <a:avLst/>
                <a:gdLst>
                  <a:gd name="T0" fmla="*/ 308 w 395"/>
                  <a:gd name="T1" fmla="*/ 36 h 230"/>
                  <a:gd name="T2" fmla="*/ 270 w 395"/>
                  <a:gd name="T3" fmla="*/ 5 h 230"/>
                  <a:gd name="T4" fmla="*/ 234 w 395"/>
                  <a:gd name="T5" fmla="*/ 20 h 230"/>
                  <a:gd name="T6" fmla="*/ 200 w 395"/>
                  <a:gd name="T7" fmla="*/ 20 h 230"/>
                  <a:gd name="T8" fmla="*/ 196 w 395"/>
                  <a:gd name="T9" fmla="*/ 20 h 230"/>
                  <a:gd name="T10" fmla="*/ 161 w 395"/>
                  <a:gd name="T11" fmla="*/ 20 h 230"/>
                  <a:gd name="T12" fmla="*/ 126 w 395"/>
                  <a:gd name="T13" fmla="*/ 5 h 230"/>
                  <a:gd name="T14" fmla="*/ 87 w 395"/>
                  <a:gd name="T15" fmla="*/ 36 h 230"/>
                  <a:gd name="T16" fmla="*/ 48 w 395"/>
                  <a:gd name="T17" fmla="*/ 216 h 230"/>
                  <a:gd name="T18" fmla="*/ 75 w 395"/>
                  <a:gd name="T19" fmla="*/ 230 h 230"/>
                  <a:gd name="T20" fmla="*/ 113 w 395"/>
                  <a:gd name="T21" fmla="*/ 189 h 230"/>
                  <a:gd name="T22" fmla="*/ 162 w 395"/>
                  <a:gd name="T23" fmla="*/ 169 h 230"/>
                  <a:gd name="T24" fmla="*/ 233 w 395"/>
                  <a:gd name="T25" fmla="*/ 169 h 230"/>
                  <a:gd name="T26" fmla="*/ 283 w 395"/>
                  <a:gd name="T27" fmla="*/ 189 h 230"/>
                  <a:gd name="T28" fmla="*/ 320 w 395"/>
                  <a:gd name="T29" fmla="*/ 230 h 230"/>
                  <a:gd name="T30" fmla="*/ 347 w 395"/>
                  <a:gd name="T31" fmla="*/ 216 h 230"/>
                  <a:gd name="T32" fmla="*/ 308 w 395"/>
                  <a:gd name="T33" fmla="*/ 36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5" h="230">
                    <a:moveTo>
                      <a:pt x="308" y="36"/>
                    </a:moveTo>
                    <a:cubicBezTo>
                      <a:pt x="312" y="17"/>
                      <a:pt x="299" y="11"/>
                      <a:pt x="270" y="5"/>
                    </a:cubicBezTo>
                    <a:cubicBezTo>
                      <a:pt x="240" y="0"/>
                      <a:pt x="234" y="20"/>
                      <a:pt x="234" y="20"/>
                    </a:cubicBezTo>
                    <a:cubicBezTo>
                      <a:pt x="200" y="20"/>
                      <a:pt x="200" y="20"/>
                      <a:pt x="200" y="20"/>
                    </a:cubicBezTo>
                    <a:cubicBezTo>
                      <a:pt x="196" y="20"/>
                      <a:pt x="196" y="20"/>
                      <a:pt x="196" y="20"/>
                    </a:cubicBezTo>
                    <a:cubicBezTo>
                      <a:pt x="161" y="20"/>
                      <a:pt x="161" y="20"/>
                      <a:pt x="161" y="20"/>
                    </a:cubicBezTo>
                    <a:cubicBezTo>
                      <a:pt x="161" y="20"/>
                      <a:pt x="156" y="0"/>
                      <a:pt x="126" y="5"/>
                    </a:cubicBezTo>
                    <a:cubicBezTo>
                      <a:pt x="96" y="11"/>
                      <a:pt x="84" y="17"/>
                      <a:pt x="87" y="36"/>
                    </a:cubicBezTo>
                    <a:cubicBezTo>
                      <a:pt x="87" y="36"/>
                      <a:pt x="0" y="165"/>
                      <a:pt x="48" y="216"/>
                    </a:cubicBezTo>
                    <a:cubicBezTo>
                      <a:pt x="64" y="230"/>
                      <a:pt x="68" y="230"/>
                      <a:pt x="75" y="230"/>
                    </a:cubicBezTo>
                    <a:cubicBezTo>
                      <a:pt x="82" y="230"/>
                      <a:pt x="95" y="203"/>
                      <a:pt x="113" y="189"/>
                    </a:cubicBezTo>
                    <a:cubicBezTo>
                      <a:pt x="131" y="174"/>
                      <a:pt x="148" y="170"/>
                      <a:pt x="162" y="169"/>
                    </a:cubicBezTo>
                    <a:cubicBezTo>
                      <a:pt x="173" y="169"/>
                      <a:pt x="223" y="169"/>
                      <a:pt x="233" y="169"/>
                    </a:cubicBezTo>
                    <a:cubicBezTo>
                      <a:pt x="248" y="170"/>
                      <a:pt x="265" y="174"/>
                      <a:pt x="283" y="189"/>
                    </a:cubicBezTo>
                    <a:cubicBezTo>
                      <a:pt x="301" y="203"/>
                      <a:pt x="313" y="230"/>
                      <a:pt x="320" y="230"/>
                    </a:cubicBezTo>
                    <a:cubicBezTo>
                      <a:pt x="327" y="230"/>
                      <a:pt x="332" y="230"/>
                      <a:pt x="347" y="216"/>
                    </a:cubicBezTo>
                    <a:cubicBezTo>
                      <a:pt x="395" y="165"/>
                      <a:pt x="308" y="36"/>
                      <a:pt x="308" y="36"/>
                    </a:cubicBezTo>
                    <a:close/>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1103" tIns="30552" rIns="61103" bIns="30552" numCol="1" anchor="t" anchorCtr="0" compatLnSpc="1">
                <a:prstTxWarp prst="textNoShape">
                  <a:avLst/>
                </a:prstTxWarp>
              </a:bodyPr>
              <a:lstStyle/>
              <a:p>
                <a:pPr marL="0" marR="0" lvl="0" indent="0" algn="l" defTabSz="623233" rtl="0" eaLnBrk="1" fontAlgn="auto" latinLnBrk="0" hangingPunct="1">
                  <a:lnSpc>
                    <a:spcPct val="100000"/>
                  </a:lnSpc>
                  <a:spcBef>
                    <a:spcPts val="0"/>
                  </a:spcBef>
                  <a:spcAft>
                    <a:spcPts val="0"/>
                  </a:spcAft>
                  <a:buClrTx/>
                  <a:buSzTx/>
                  <a:buFontTx/>
                  <a:buNone/>
                  <a:tabLst/>
                  <a:defRPr/>
                </a:pPr>
                <a:endParaRPr kumimoji="0" lang="en-US" sz="1203"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5" name="Freeform 78">
                <a:extLst>
                  <a:ext uri="{FF2B5EF4-FFF2-40B4-BE49-F238E27FC236}">
                    <a16:creationId xmlns:a16="http://schemas.microsoft.com/office/drawing/2014/main" id="{8FCFE860-FB9E-413F-8505-8001EB5105B7}"/>
                  </a:ext>
                </a:extLst>
              </p:cNvPr>
              <p:cNvSpPr>
                <a:spLocks/>
              </p:cNvSpPr>
              <p:nvPr/>
            </p:nvSpPr>
            <p:spPr bwMode="auto">
              <a:xfrm>
                <a:off x="11219168" y="2439871"/>
                <a:ext cx="19436" cy="20824"/>
              </a:xfrm>
              <a:custGeom>
                <a:avLst/>
                <a:gdLst>
                  <a:gd name="T0" fmla="*/ 9 w 20"/>
                  <a:gd name="T1" fmla="*/ 20 h 20"/>
                  <a:gd name="T2" fmla="*/ 0 w 20"/>
                  <a:gd name="T3" fmla="*/ 10 h 20"/>
                  <a:gd name="T4" fmla="*/ 10 w 20"/>
                  <a:gd name="T5" fmla="*/ 0 h 20"/>
                  <a:gd name="T6" fmla="*/ 20 w 20"/>
                  <a:gd name="T7" fmla="*/ 11 h 20"/>
                  <a:gd name="T8" fmla="*/ 9 w 20"/>
                  <a:gd name="T9" fmla="*/ 20 h 20"/>
                </a:gdLst>
                <a:ahLst/>
                <a:cxnLst>
                  <a:cxn ang="0">
                    <a:pos x="T0" y="T1"/>
                  </a:cxn>
                  <a:cxn ang="0">
                    <a:pos x="T2" y="T3"/>
                  </a:cxn>
                  <a:cxn ang="0">
                    <a:pos x="T4" y="T5"/>
                  </a:cxn>
                  <a:cxn ang="0">
                    <a:pos x="T6" y="T7"/>
                  </a:cxn>
                  <a:cxn ang="0">
                    <a:pos x="T8" y="T9"/>
                  </a:cxn>
                </a:cxnLst>
                <a:rect l="0" t="0" r="r" b="b"/>
                <a:pathLst>
                  <a:path w="20" h="20">
                    <a:moveTo>
                      <a:pt x="9" y="20"/>
                    </a:moveTo>
                    <a:cubicBezTo>
                      <a:pt x="4" y="20"/>
                      <a:pt x="0" y="15"/>
                      <a:pt x="0" y="10"/>
                    </a:cubicBezTo>
                    <a:cubicBezTo>
                      <a:pt x="0" y="4"/>
                      <a:pt x="5" y="0"/>
                      <a:pt x="10" y="0"/>
                    </a:cubicBezTo>
                    <a:cubicBezTo>
                      <a:pt x="16" y="0"/>
                      <a:pt x="20" y="5"/>
                      <a:pt x="20" y="11"/>
                    </a:cubicBezTo>
                    <a:cubicBezTo>
                      <a:pt x="19" y="16"/>
                      <a:pt x="15" y="20"/>
                      <a:pt x="9" y="20"/>
                    </a:cubicBezTo>
                    <a:close/>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1103" tIns="30552" rIns="61103" bIns="30552" numCol="1" anchor="t" anchorCtr="0" compatLnSpc="1">
                <a:prstTxWarp prst="textNoShape">
                  <a:avLst/>
                </a:prstTxWarp>
              </a:bodyPr>
              <a:lstStyle/>
              <a:p>
                <a:pPr marL="0" marR="0" lvl="0" indent="0" algn="l" defTabSz="623233" rtl="0" eaLnBrk="1" fontAlgn="auto" latinLnBrk="0" hangingPunct="1">
                  <a:lnSpc>
                    <a:spcPct val="100000"/>
                  </a:lnSpc>
                  <a:spcBef>
                    <a:spcPts val="0"/>
                  </a:spcBef>
                  <a:spcAft>
                    <a:spcPts val="0"/>
                  </a:spcAft>
                  <a:buClrTx/>
                  <a:buSzTx/>
                  <a:buFontTx/>
                  <a:buNone/>
                  <a:tabLst/>
                  <a:defRPr/>
                </a:pPr>
                <a:endParaRPr kumimoji="0" lang="en-US" sz="1203" b="0" i="0" u="none" strike="noStrike" kern="1200" cap="none" spc="0" normalizeH="0" baseline="0" noProof="0">
                  <a:ln>
                    <a:noFill/>
                  </a:ln>
                  <a:solidFill>
                    <a:srgbClr val="505050"/>
                  </a:solidFill>
                  <a:effectLst/>
                  <a:uLnTx/>
                  <a:uFillTx/>
                  <a:latin typeface="Segoe UI Semilight"/>
                  <a:ea typeface="+mn-ea"/>
                  <a:cs typeface="+mn-cs"/>
                </a:endParaRPr>
              </a:p>
            </p:txBody>
          </p:sp>
        </p:grpSp>
        <p:sp>
          <p:nvSpPr>
            <p:cNvPr id="46" name="car" title="Icon of a car">
              <a:extLst>
                <a:ext uri="{FF2B5EF4-FFF2-40B4-BE49-F238E27FC236}">
                  <a16:creationId xmlns:a16="http://schemas.microsoft.com/office/drawing/2014/main" id="{44C64296-11AA-49A1-952D-6956A4E664CE}"/>
                </a:ext>
              </a:extLst>
            </p:cNvPr>
            <p:cNvSpPr>
              <a:spLocks noChangeAspect="1" noEditPoints="1"/>
            </p:cNvSpPr>
            <p:nvPr/>
          </p:nvSpPr>
          <p:spPr bwMode="auto">
            <a:xfrm>
              <a:off x="3045369" y="1331648"/>
              <a:ext cx="345306" cy="264602"/>
            </a:xfrm>
            <a:custGeom>
              <a:avLst/>
              <a:gdLst>
                <a:gd name="T0" fmla="*/ 349 w 360"/>
                <a:gd name="T1" fmla="*/ 148 h 276"/>
                <a:gd name="T2" fmla="*/ 349 w 360"/>
                <a:gd name="T3" fmla="*/ 252 h 276"/>
                <a:gd name="T4" fmla="*/ 14 w 360"/>
                <a:gd name="T5" fmla="*/ 252 h 276"/>
                <a:gd name="T6" fmla="*/ 14 w 360"/>
                <a:gd name="T7" fmla="*/ 149 h 276"/>
                <a:gd name="T8" fmla="*/ 51 w 360"/>
                <a:gd name="T9" fmla="*/ 43 h 276"/>
                <a:gd name="T10" fmla="*/ 94 w 360"/>
                <a:gd name="T11" fmla="*/ 0 h 276"/>
                <a:gd name="T12" fmla="*/ 268 w 360"/>
                <a:gd name="T13" fmla="*/ 0 h 276"/>
                <a:gd name="T14" fmla="*/ 311 w 360"/>
                <a:gd name="T15" fmla="*/ 43 h 276"/>
                <a:gd name="T16" fmla="*/ 349 w 360"/>
                <a:gd name="T17" fmla="*/ 148 h 276"/>
                <a:gd name="T18" fmla="*/ 77 w 360"/>
                <a:gd name="T19" fmla="*/ 174 h 276"/>
                <a:gd name="T20" fmla="*/ 91 w 360"/>
                <a:gd name="T21" fmla="*/ 160 h 276"/>
                <a:gd name="T22" fmla="*/ 77 w 360"/>
                <a:gd name="T23" fmla="*/ 145 h 276"/>
                <a:gd name="T24" fmla="*/ 63 w 360"/>
                <a:gd name="T25" fmla="*/ 160 h 276"/>
                <a:gd name="T26" fmla="*/ 77 w 360"/>
                <a:gd name="T27" fmla="*/ 174 h 276"/>
                <a:gd name="T28" fmla="*/ 14 w 360"/>
                <a:gd name="T29" fmla="*/ 252 h 276"/>
                <a:gd name="T30" fmla="*/ 14 w 360"/>
                <a:gd name="T31" fmla="*/ 260 h 276"/>
                <a:gd name="T32" fmla="*/ 30 w 360"/>
                <a:gd name="T33" fmla="*/ 276 h 276"/>
                <a:gd name="T34" fmla="*/ 50 w 360"/>
                <a:gd name="T35" fmla="*/ 276 h 276"/>
                <a:gd name="T36" fmla="*/ 67 w 360"/>
                <a:gd name="T37" fmla="*/ 260 h 276"/>
                <a:gd name="T38" fmla="*/ 67 w 360"/>
                <a:gd name="T39" fmla="*/ 252 h 276"/>
                <a:gd name="T40" fmla="*/ 295 w 360"/>
                <a:gd name="T41" fmla="*/ 252 h 276"/>
                <a:gd name="T42" fmla="*/ 295 w 360"/>
                <a:gd name="T43" fmla="*/ 260 h 276"/>
                <a:gd name="T44" fmla="*/ 312 w 360"/>
                <a:gd name="T45" fmla="*/ 276 h 276"/>
                <a:gd name="T46" fmla="*/ 332 w 360"/>
                <a:gd name="T47" fmla="*/ 276 h 276"/>
                <a:gd name="T48" fmla="*/ 349 w 360"/>
                <a:gd name="T49" fmla="*/ 260 h 276"/>
                <a:gd name="T50" fmla="*/ 349 w 360"/>
                <a:gd name="T51" fmla="*/ 252 h 276"/>
                <a:gd name="T52" fmla="*/ 283 w 360"/>
                <a:gd name="T53" fmla="*/ 174 h 276"/>
                <a:gd name="T54" fmla="*/ 297 w 360"/>
                <a:gd name="T55" fmla="*/ 160 h 276"/>
                <a:gd name="T56" fmla="*/ 283 w 360"/>
                <a:gd name="T57" fmla="*/ 145 h 276"/>
                <a:gd name="T58" fmla="*/ 268 w 360"/>
                <a:gd name="T59" fmla="*/ 160 h 276"/>
                <a:gd name="T60" fmla="*/ 283 w 360"/>
                <a:gd name="T61" fmla="*/ 174 h 276"/>
                <a:gd name="T62" fmla="*/ 245 w 360"/>
                <a:gd name="T63" fmla="*/ 252 h 276"/>
                <a:gd name="T64" fmla="*/ 245 w 360"/>
                <a:gd name="T65" fmla="*/ 222 h 276"/>
                <a:gd name="T66" fmla="*/ 229 w 360"/>
                <a:gd name="T67" fmla="*/ 197 h 276"/>
                <a:gd name="T68" fmla="*/ 133 w 360"/>
                <a:gd name="T69" fmla="*/ 197 h 276"/>
                <a:gd name="T70" fmla="*/ 117 w 360"/>
                <a:gd name="T71" fmla="*/ 222 h 276"/>
                <a:gd name="T72" fmla="*/ 117 w 360"/>
                <a:gd name="T73" fmla="*/ 252 h 276"/>
                <a:gd name="T74" fmla="*/ 0 w 360"/>
                <a:gd name="T75" fmla="*/ 75 h 276"/>
                <a:gd name="T76" fmla="*/ 16 w 360"/>
                <a:gd name="T77" fmla="*/ 75 h 276"/>
                <a:gd name="T78" fmla="*/ 32 w 360"/>
                <a:gd name="T79" fmla="*/ 96 h 276"/>
                <a:gd name="T80" fmla="*/ 330 w 360"/>
                <a:gd name="T81" fmla="*/ 96 h 276"/>
                <a:gd name="T82" fmla="*/ 345 w 360"/>
                <a:gd name="T83" fmla="*/ 75 h 276"/>
                <a:gd name="T84" fmla="*/ 360 w 360"/>
                <a:gd name="T85" fmla="*/ 75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60" h="276">
                  <a:moveTo>
                    <a:pt x="349" y="148"/>
                  </a:moveTo>
                  <a:cubicBezTo>
                    <a:pt x="349" y="252"/>
                    <a:pt x="349" y="252"/>
                    <a:pt x="349" y="252"/>
                  </a:cubicBezTo>
                  <a:cubicBezTo>
                    <a:pt x="14" y="252"/>
                    <a:pt x="14" y="252"/>
                    <a:pt x="14" y="252"/>
                  </a:cubicBezTo>
                  <a:cubicBezTo>
                    <a:pt x="14" y="149"/>
                    <a:pt x="14" y="149"/>
                    <a:pt x="14" y="149"/>
                  </a:cubicBezTo>
                  <a:cubicBezTo>
                    <a:pt x="51" y="43"/>
                    <a:pt x="51" y="43"/>
                    <a:pt x="51" y="43"/>
                  </a:cubicBezTo>
                  <a:cubicBezTo>
                    <a:pt x="59" y="19"/>
                    <a:pt x="70" y="0"/>
                    <a:pt x="94" y="0"/>
                  </a:cubicBezTo>
                  <a:cubicBezTo>
                    <a:pt x="268" y="0"/>
                    <a:pt x="268" y="0"/>
                    <a:pt x="268" y="0"/>
                  </a:cubicBezTo>
                  <a:cubicBezTo>
                    <a:pt x="292" y="0"/>
                    <a:pt x="304" y="19"/>
                    <a:pt x="311" y="43"/>
                  </a:cubicBezTo>
                  <a:lnTo>
                    <a:pt x="349" y="148"/>
                  </a:lnTo>
                  <a:close/>
                  <a:moveTo>
                    <a:pt x="77" y="174"/>
                  </a:moveTo>
                  <a:cubicBezTo>
                    <a:pt x="85" y="174"/>
                    <a:pt x="91" y="167"/>
                    <a:pt x="91" y="160"/>
                  </a:cubicBezTo>
                  <a:cubicBezTo>
                    <a:pt x="91" y="152"/>
                    <a:pt x="85" y="145"/>
                    <a:pt x="77" y="145"/>
                  </a:cubicBezTo>
                  <a:cubicBezTo>
                    <a:pt x="69" y="145"/>
                    <a:pt x="63" y="152"/>
                    <a:pt x="63" y="160"/>
                  </a:cubicBezTo>
                  <a:cubicBezTo>
                    <a:pt x="63" y="167"/>
                    <a:pt x="69" y="174"/>
                    <a:pt x="77" y="174"/>
                  </a:cubicBezTo>
                  <a:close/>
                  <a:moveTo>
                    <a:pt x="14" y="252"/>
                  </a:moveTo>
                  <a:cubicBezTo>
                    <a:pt x="14" y="260"/>
                    <a:pt x="14" y="260"/>
                    <a:pt x="14" y="260"/>
                  </a:cubicBezTo>
                  <a:cubicBezTo>
                    <a:pt x="14" y="269"/>
                    <a:pt x="21" y="276"/>
                    <a:pt x="30" y="276"/>
                  </a:cubicBezTo>
                  <a:cubicBezTo>
                    <a:pt x="50" y="276"/>
                    <a:pt x="50" y="276"/>
                    <a:pt x="50" y="276"/>
                  </a:cubicBezTo>
                  <a:cubicBezTo>
                    <a:pt x="59" y="276"/>
                    <a:pt x="67" y="269"/>
                    <a:pt x="67" y="260"/>
                  </a:cubicBezTo>
                  <a:cubicBezTo>
                    <a:pt x="67" y="252"/>
                    <a:pt x="67" y="252"/>
                    <a:pt x="67" y="252"/>
                  </a:cubicBezTo>
                  <a:moveTo>
                    <a:pt x="295" y="252"/>
                  </a:moveTo>
                  <a:cubicBezTo>
                    <a:pt x="295" y="260"/>
                    <a:pt x="295" y="260"/>
                    <a:pt x="295" y="260"/>
                  </a:cubicBezTo>
                  <a:cubicBezTo>
                    <a:pt x="295" y="269"/>
                    <a:pt x="303" y="276"/>
                    <a:pt x="312" y="276"/>
                  </a:cubicBezTo>
                  <a:cubicBezTo>
                    <a:pt x="332" y="276"/>
                    <a:pt x="332" y="276"/>
                    <a:pt x="332" y="276"/>
                  </a:cubicBezTo>
                  <a:cubicBezTo>
                    <a:pt x="341" y="276"/>
                    <a:pt x="349" y="269"/>
                    <a:pt x="349" y="260"/>
                  </a:cubicBezTo>
                  <a:cubicBezTo>
                    <a:pt x="349" y="252"/>
                    <a:pt x="349" y="252"/>
                    <a:pt x="349" y="252"/>
                  </a:cubicBezTo>
                  <a:moveTo>
                    <a:pt x="283" y="174"/>
                  </a:moveTo>
                  <a:cubicBezTo>
                    <a:pt x="290" y="174"/>
                    <a:pt x="297" y="167"/>
                    <a:pt x="297" y="160"/>
                  </a:cubicBezTo>
                  <a:cubicBezTo>
                    <a:pt x="297" y="152"/>
                    <a:pt x="290" y="145"/>
                    <a:pt x="283" y="145"/>
                  </a:cubicBezTo>
                  <a:cubicBezTo>
                    <a:pt x="275" y="145"/>
                    <a:pt x="268" y="152"/>
                    <a:pt x="268" y="160"/>
                  </a:cubicBezTo>
                  <a:cubicBezTo>
                    <a:pt x="268" y="167"/>
                    <a:pt x="275" y="174"/>
                    <a:pt x="283" y="174"/>
                  </a:cubicBezTo>
                  <a:close/>
                  <a:moveTo>
                    <a:pt x="245" y="252"/>
                  </a:moveTo>
                  <a:cubicBezTo>
                    <a:pt x="245" y="222"/>
                    <a:pt x="245" y="222"/>
                    <a:pt x="245" y="222"/>
                  </a:cubicBezTo>
                  <a:cubicBezTo>
                    <a:pt x="229" y="197"/>
                    <a:pt x="229" y="197"/>
                    <a:pt x="229" y="197"/>
                  </a:cubicBezTo>
                  <a:cubicBezTo>
                    <a:pt x="133" y="197"/>
                    <a:pt x="133" y="197"/>
                    <a:pt x="133" y="197"/>
                  </a:cubicBezTo>
                  <a:cubicBezTo>
                    <a:pt x="117" y="222"/>
                    <a:pt x="117" y="222"/>
                    <a:pt x="117" y="222"/>
                  </a:cubicBezTo>
                  <a:cubicBezTo>
                    <a:pt x="117" y="252"/>
                    <a:pt x="117" y="252"/>
                    <a:pt x="117" y="252"/>
                  </a:cubicBezTo>
                  <a:moveTo>
                    <a:pt x="0" y="75"/>
                  </a:moveTo>
                  <a:cubicBezTo>
                    <a:pt x="16" y="75"/>
                    <a:pt x="16" y="75"/>
                    <a:pt x="16" y="75"/>
                  </a:cubicBezTo>
                  <a:cubicBezTo>
                    <a:pt x="32" y="96"/>
                    <a:pt x="32" y="96"/>
                    <a:pt x="32" y="96"/>
                  </a:cubicBezTo>
                  <a:cubicBezTo>
                    <a:pt x="330" y="96"/>
                    <a:pt x="330" y="96"/>
                    <a:pt x="330" y="96"/>
                  </a:cubicBezTo>
                  <a:cubicBezTo>
                    <a:pt x="345" y="75"/>
                    <a:pt x="345" y="75"/>
                    <a:pt x="345" y="75"/>
                  </a:cubicBezTo>
                  <a:cubicBezTo>
                    <a:pt x="360" y="75"/>
                    <a:pt x="360" y="75"/>
                    <a:pt x="360" y="75"/>
                  </a:cubicBezTo>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1103" tIns="30552" rIns="61103" bIns="30552" numCol="1" anchor="t" anchorCtr="0" compatLnSpc="1">
              <a:prstTxWarp prst="textNoShape">
                <a:avLst/>
              </a:prstTxWarp>
            </a:bodyPr>
            <a:lstStyle/>
            <a:p>
              <a:pPr marL="0" marR="0" lvl="0" indent="0" algn="l" defTabSz="623233" rtl="0" eaLnBrk="1" fontAlgn="auto" latinLnBrk="0" hangingPunct="1">
                <a:lnSpc>
                  <a:spcPct val="100000"/>
                </a:lnSpc>
                <a:spcBef>
                  <a:spcPts val="0"/>
                </a:spcBef>
                <a:spcAft>
                  <a:spcPts val="0"/>
                </a:spcAft>
                <a:buClrTx/>
                <a:buSzTx/>
                <a:buFontTx/>
                <a:buNone/>
                <a:tabLst/>
                <a:defRPr/>
              </a:pPr>
              <a:endParaRPr kumimoji="0" lang="en-US" sz="1636" b="0" i="0" u="none" strike="noStrike" kern="1200" cap="none" spc="0" normalizeH="0" baseline="0" noProof="0">
                <a:ln>
                  <a:noFill/>
                </a:ln>
                <a:solidFill>
                  <a:srgbClr val="FFFFFF"/>
                </a:solidFill>
                <a:effectLst/>
                <a:uLnTx/>
                <a:uFillTx/>
                <a:latin typeface="Segoe UI Semilight"/>
                <a:ea typeface="+mn-ea"/>
                <a:cs typeface="+mn-cs"/>
              </a:endParaRPr>
            </a:p>
          </p:txBody>
        </p:sp>
        <p:grpSp>
          <p:nvGrpSpPr>
            <p:cNvPr id="47" name="Group 46">
              <a:extLst>
                <a:ext uri="{FF2B5EF4-FFF2-40B4-BE49-F238E27FC236}">
                  <a16:creationId xmlns:a16="http://schemas.microsoft.com/office/drawing/2014/main" id="{2A6AB12E-F05F-4553-A5EA-C579390AD625}"/>
                </a:ext>
              </a:extLst>
            </p:cNvPr>
            <p:cNvGrpSpPr/>
            <p:nvPr/>
          </p:nvGrpSpPr>
          <p:grpSpPr>
            <a:xfrm>
              <a:off x="5630044" y="1291307"/>
              <a:ext cx="510527" cy="321077"/>
              <a:chOff x="5955969" y="1176009"/>
              <a:chExt cx="285776" cy="179728"/>
            </a:xfrm>
            <a:noFill/>
          </p:grpSpPr>
          <p:sp>
            <p:nvSpPr>
              <p:cNvPr id="48" name="mobility">
                <a:extLst>
                  <a:ext uri="{FF2B5EF4-FFF2-40B4-BE49-F238E27FC236}">
                    <a16:creationId xmlns:a16="http://schemas.microsoft.com/office/drawing/2014/main" id="{B7662E9F-6B40-469F-8871-DB8A12A54993}"/>
                  </a:ext>
                </a:extLst>
              </p:cNvPr>
              <p:cNvSpPr>
                <a:spLocks noChangeAspect="1" noEditPoints="1"/>
              </p:cNvSpPr>
              <p:nvPr/>
            </p:nvSpPr>
            <p:spPr bwMode="auto">
              <a:xfrm>
                <a:off x="6066453" y="1176009"/>
                <a:ext cx="175292" cy="179728"/>
              </a:xfrm>
              <a:custGeom>
                <a:avLst/>
                <a:gdLst>
                  <a:gd name="T0" fmla="*/ 152 w 237"/>
                  <a:gd name="T1" fmla="*/ 141 h 243"/>
                  <a:gd name="T2" fmla="*/ 0 w 237"/>
                  <a:gd name="T3" fmla="*/ 141 h 243"/>
                  <a:gd name="T4" fmla="*/ 0 w 237"/>
                  <a:gd name="T5" fmla="*/ 0 h 243"/>
                  <a:gd name="T6" fmla="*/ 188 w 237"/>
                  <a:gd name="T7" fmla="*/ 0 h 243"/>
                  <a:gd name="T8" fmla="*/ 188 w 237"/>
                  <a:gd name="T9" fmla="*/ 102 h 243"/>
                  <a:gd name="T10" fmla="*/ 90 w 237"/>
                  <a:gd name="T11" fmla="*/ 116 h 243"/>
                  <a:gd name="T12" fmla="*/ 102 w 237"/>
                  <a:gd name="T13" fmla="*/ 116 h 243"/>
                  <a:gd name="T14" fmla="*/ 152 w 237"/>
                  <a:gd name="T15" fmla="*/ 120 h 243"/>
                  <a:gd name="T16" fmla="*/ 237 w 237"/>
                  <a:gd name="T17" fmla="*/ 120 h 243"/>
                  <a:gd name="T18" fmla="*/ 152 w 237"/>
                  <a:gd name="T19" fmla="*/ 205 h 243"/>
                  <a:gd name="T20" fmla="*/ 237 w 237"/>
                  <a:gd name="T21" fmla="*/ 205 h 243"/>
                  <a:gd name="T22" fmla="*/ 189 w 237"/>
                  <a:gd name="T23" fmla="*/ 225 h 243"/>
                  <a:gd name="T24" fmla="*/ 200 w 237"/>
                  <a:gd name="T25" fmla="*/ 225 h 243"/>
                  <a:gd name="T26" fmla="*/ 237 w 237"/>
                  <a:gd name="T27" fmla="*/ 170 h 243"/>
                  <a:gd name="T28" fmla="*/ 237 w 237"/>
                  <a:gd name="T29" fmla="*/ 102 h 243"/>
                  <a:gd name="T30" fmla="*/ 152 w 237"/>
                  <a:gd name="T31" fmla="*/ 102 h 243"/>
                  <a:gd name="T32" fmla="*/ 152 w 237"/>
                  <a:gd name="T33" fmla="*/ 243 h 243"/>
                  <a:gd name="T34" fmla="*/ 237 w 237"/>
                  <a:gd name="T35" fmla="*/ 243 h 243"/>
                  <a:gd name="T36" fmla="*/ 237 w 237"/>
                  <a:gd name="T37" fmla="*/ 170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7" h="243">
                    <a:moveTo>
                      <a:pt x="152" y="141"/>
                    </a:moveTo>
                    <a:lnTo>
                      <a:pt x="0" y="141"/>
                    </a:lnTo>
                    <a:lnTo>
                      <a:pt x="0" y="0"/>
                    </a:lnTo>
                    <a:lnTo>
                      <a:pt x="188" y="0"/>
                    </a:lnTo>
                    <a:lnTo>
                      <a:pt x="188" y="102"/>
                    </a:lnTo>
                    <a:moveTo>
                      <a:pt x="90" y="116"/>
                    </a:moveTo>
                    <a:lnTo>
                      <a:pt x="102" y="116"/>
                    </a:lnTo>
                    <a:moveTo>
                      <a:pt x="152" y="120"/>
                    </a:moveTo>
                    <a:lnTo>
                      <a:pt x="237" y="120"/>
                    </a:lnTo>
                    <a:moveTo>
                      <a:pt x="152" y="205"/>
                    </a:moveTo>
                    <a:lnTo>
                      <a:pt x="237" y="205"/>
                    </a:lnTo>
                    <a:moveTo>
                      <a:pt x="189" y="225"/>
                    </a:moveTo>
                    <a:lnTo>
                      <a:pt x="200" y="225"/>
                    </a:lnTo>
                    <a:moveTo>
                      <a:pt x="237" y="170"/>
                    </a:moveTo>
                    <a:lnTo>
                      <a:pt x="237" y="102"/>
                    </a:lnTo>
                    <a:lnTo>
                      <a:pt x="152" y="102"/>
                    </a:lnTo>
                    <a:lnTo>
                      <a:pt x="152" y="243"/>
                    </a:lnTo>
                    <a:lnTo>
                      <a:pt x="237" y="243"/>
                    </a:lnTo>
                    <a:lnTo>
                      <a:pt x="237" y="170"/>
                    </a:lnTo>
                  </a:path>
                </a:pathLst>
              </a:custGeom>
              <a:grpFill/>
              <a:ln w="12700" cap="flat">
                <a:solidFill>
                  <a:schemeClr val="accent1"/>
                </a:solidFill>
                <a:prstDash val="solid"/>
                <a:miter lim="800000"/>
                <a:headEnd/>
                <a:tailEnd/>
              </a:ln>
            </p:spPr>
            <p:txBody>
              <a:bodyPr vert="horz" wrap="square" lIns="61103" tIns="30552" rIns="61103" bIns="30552" numCol="1" anchor="t" anchorCtr="0" compatLnSpc="1">
                <a:prstTxWarp prst="textNoShape">
                  <a:avLst/>
                </a:prstTxWarp>
              </a:bodyPr>
              <a:lstStyle/>
              <a:p>
                <a:pPr marL="0" marR="0" lvl="0" indent="0" algn="l" defTabSz="623233" rtl="0" eaLnBrk="1" fontAlgn="auto" latinLnBrk="0" hangingPunct="1">
                  <a:lnSpc>
                    <a:spcPct val="100000"/>
                  </a:lnSpc>
                  <a:spcBef>
                    <a:spcPts val="0"/>
                  </a:spcBef>
                  <a:spcAft>
                    <a:spcPts val="0"/>
                  </a:spcAft>
                  <a:buClrTx/>
                  <a:buSzTx/>
                  <a:buFontTx/>
                  <a:buNone/>
                  <a:tabLst/>
                  <a:defRPr/>
                </a:pPr>
                <a:endParaRPr kumimoji="0" lang="en-US" sz="1203"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9" name="Rectangle 48">
                <a:extLst>
                  <a:ext uri="{FF2B5EF4-FFF2-40B4-BE49-F238E27FC236}">
                    <a16:creationId xmlns:a16="http://schemas.microsoft.com/office/drawing/2014/main" id="{372D5FCB-AA4F-4680-AD86-51BEA693D538}"/>
                  </a:ext>
                </a:extLst>
              </p:cNvPr>
              <p:cNvSpPr/>
              <p:nvPr/>
            </p:nvSpPr>
            <p:spPr bwMode="auto">
              <a:xfrm>
                <a:off x="6039077" y="1238860"/>
                <a:ext cx="74330" cy="68334"/>
              </a:xfrm>
              <a:prstGeom prst="rect">
                <a:avLst/>
              </a:prstGeom>
              <a:solidFill>
                <a:schemeClr val="bg2"/>
              </a:solidFill>
              <a:ln w="12700" cap="flat">
                <a:noFill/>
                <a:prstDash val="solid"/>
                <a:miter lim="800000"/>
                <a:headEnd/>
                <a:tailEnd/>
              </a:ln>
            </p:spPr>
            <p:txBody>
              <a:bodyPr vert="horz" wrap="square" lIns="61103" tIns="30552" rIns="61103" bIns="30552" numCol="1" anchor="t" anchorCtr="0" compatLnSpc="1">
                <a:prstTxWarp prst="textNoShape">
                  <a:avLst/>
                </a:prstTxWarp>
              </a:bodyPr>
              <a:lstStyle/>
              <a:p>
                <a:pPr marL="0" marR="0" lvl="0" indent="0" algn="l" defTabSz="623233" rtl="0" eaLnBrk="1" fontAlgn="auto" latinLnBrk="0" hangingPunct="1">
                  <a:lnSpc>
                    <a:spcPct val="100000"/>
                  </a:lnSpc>
                  <a:spcBef>
                    <a:spcPts val="0"/>
                  </a:spcBef>
                  <a:spcAft>
                    <a:spcPts val="0"/>
                  </a:spcAft>
                  <a:buClrTx/>
                  <a:buSzTx/>
                  <a:buFontTx/>
                  <a:buNone/>
                  <a:tabLst/>
                  <a:defRPr/>
                </a:pPr>
                <a:endParaRPr kumimoji="0" lang="en-US" sz="1203" b="0" i="0" u="none" strike="noStrike" kern="1200" cap="none" spc="0" normalizeH="0" baseline="0" noProof="0" err="1">
                  <a:ln>
                    <a:noFill/>
                  </a:ln>
                  <a:solidFill>
                    <a:srgbClr val="505050"/>
                  </a:solidFill>
                  <a:effectLst/>
                  <a:uLnTx/>
                  <a:uFillTx/>
                  <a:latin typeface="Segoe UI Semilight"/>
                  <a:ea typeface="+mn-ea"/>
                  <a:cs typeface="+mn-cs"/>
                </a:endParaRPr>
              </a:p>
            </p:txBody>
          </p:sp>
          <p:sp>
            <p:nvSpPr>
              <p:cNvPr id="50" name="laptop">
                <a:extLst>
                  <a:ext uri="{FF2B5EF4-FFF2-40B4-BE49-F238E27FC236}">
                    <a16:creationId xmlns:a16="http://schemas.microsoft.com/office/drawing/2014/main" id="{D001DD38-2D7C-423D-B06E-EF44526BBE29}"/>
                  </a:ext>
                </a:extLst>
              </p:cNvPr>
              <p:cNvSpPr>
                <a:spLocks noChangeAspect="1" noEditPoints="1"/>
              </p:cNvSpPr>
              <p:nvPr/>
            </p:nvSpPr>
            <p:spPr bwMode="auto">
              <a:xfrm>
                <a:off x="5955969" y="1241246"/>
                <a:ext cx="190085" cy="113163"/>
              </a:xfrm>
              <a:custGeom>
                <a:avLst/>
                <a:gdLst>
                  <a:gd name="T0" fmla="*/ 212 w 257"/>
                  <a:gd name="T1" fmla="*/ 107 h 153"/>
                  <a:gd name="T2" fmla="*/ 43 w 257"/>
                  <a:gd name="T3" fmla="*/ 107 h 153"/>
                  <a:gd name="T4" fmla="*/ 43 w 257"/>
                  <a:gd name="T5" fmla="*/ 0 h 153"/>
                  <a:gd name="T6" fmla="*/ 212 w 257"/>
                  <a:gd name="T7" fmla="*/ 0 h 153"/>
                  <a:gd name="T8" fmla="*/ 212 w 257"/>
                  <a:gd name="T9" fmla="*/ 107 h 153"/>
                  <a:gd name="T10" fmla="*/ 43 w 257"/>
                  <a:gd name="T11" fmla="*/ 107 h 153"/>
                  <a:gd name="T12" fmla="*/ 0 w 257"/>
                  <a:gd name="T13" fmla="*/ 153 h 153"/>
                  <a:gd name="T14" fmla="*/ 257 w 257"/>
                  <a:gd name="T15" fmla="*/ 153 h 153"/>
                  <a:gd name="T16" fmla="*/ 212 w 257"/>
                  <a:gd name="T17" fmla="*/ 107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7" h="153">
                    <a:moveTo>
                      <a:pt x="212" y="107"/>
                    </a:moveTo>
                    <a:lnTo>
                      <a:pt x="43" y="107"/>
                    </a:lnTo>
                    <a:lnTo>
                      <a:pt x="43" y="0"/>
                    </a:lnTo>
                    <a:lnTo>
                      <a:pt x="212" y="0"/>
                    </a:lnTo>
                    <a:lnTo>
                      <a:pt x="212" y="107"/>
                    </a:lnTo>
                    <a:moveTo>
                      <a:pt x="43" y="107"/>
                    </a:moveTo>
                    <a:lnTo>
                      <a:pt x="0" y="153"/>
                    </a:lnTo>
                    <a:lnTo>
                      <a:pt x="257" y="153"/>
                    </a:lnTo>
                    <a:lnTo>
                      <a:pt x="212" y="107"/>
                    </a:lnTo>
                  </a:path>
                </a:pathLst>
              </a:custGeom>
              <a:grpFill/>
              <a:ln w="12700" cap="flat">
                <a:solidFill>
                  <a:schemeClr val="accent1"/>
                </a:solidFill>
                <a:prstDash val="solid"/>
                <a:miter lim="800000"/>
                <a:headEnd/>
                <a:tailEnd/>
              </a:ln>
            </p:spPr>
            <p:txBody>
              <a:bodyPr vert="horz" wrap="square" lIns="61103" tIns="30552" rIns="61103" bIns="30552" numCol="1" anchor="t" anchorCtr="0" compatLnSpc="1">
                <a:prstTxWarp prst="textNoShape">
                  <a:avLst/>
                </a:prstTxWarp>
              </a:bodyPr>
              <a:lstStyle/>
              <a:p>
                <a:pPr marL="0" marR="0" lvl="0" indent="0" algn="l" defTabSz="623233" rtl="0" eaLnBrk="1" fontAlgn="auto" latinLnBrk="0" hangingPunct="1">
                  <a:lnSpc>
                    <a:spcPct val="100000"/>
                  </a:lnSpc>
                  <a:spcBef>
                    <a:spcPts val="0"/>
                  </a:spcBef>
                  <a:spcAft>
                    <a:spcPts val="0"/>
                  </a:spcAft>
                  <a:buClrTx/>
                  <a:buSzTx/>
                  <a:buFontTx/>
                  <a:buNone/>
                  <a:tabLst/>
                  <a:defRPr/>
                </a:pPr>
                <a:endParaRPr kumimoji="0" lang="en-US" sz="1203" b="0" i="0" u="none" strike="noStrike" kern="1200" cap="none" spc="0" normalizeH="0" baseline="0" noProof="0">
                  <a:ln>
                    <a:noFill/>
                  </a:ln>
                  <a:solidFill>
                    <a:srgbClr val="505050"/>
                  </a:solidFill>
                  <a:effectLst/>
                  <a:uLnTx/>
                  <a:uFillTx/>
                  <a:latin typeface="Segoe UI Semilight"/>
                  <a:ea typeface="+mn-ea"/>
                  <a:cs typeface="+mn-cs"/>
                </a:endParaRPr>
              </a:p>
            </p:txBody>
          </p:sp>
        </p:grpSp>
        <p:grpSp>
          <p:nvGrpSpPr>
            <p:cNvPr id="51" name="Group 50">
              <a:extLst>
                <a:ext uri="{FF2B5EF4-FFF2-40B4-BE49-F238E27FC236}">
                  <a16:creationId xmlns:a16="http://schemas.microsoft.com/office/drawing/2014/main" id="{7BAEAB31-1448-4F73-9A48-CF10A84F39A4}"/>
                </a:ext>
              </a:extLst>
            </p:cNvPr>
            <p:cNvGrpSpPr/>
            <p:nvPr/>
          </p:nvGrpSpPr>
          <p:grpSpPr>
            <a:xfrm>
              <a:off x="9136007" y="1277412"/>
              <a:ext cx="142057" cy="404276"/>
              <a:chOff x="4990745" y="2685821"/>
              <a:chExt cx="144221" cy="410434"/>
            </a:xfrm>
          </p:grpSpPr>
          <p:sp>
            <p:nvSpPr>
              <p:cNvPr id="52" name="Freeform 5">
                <a:extLst>
                  <a:ext uri="{FF2B5EF4-FFF2-40B4-BE49-F238E27FC236}">
                    <a16:creationId xmlns:a16="http://schemas.microsoft.com/office/drawing/2014/main" id="{42C49287-4287-4646-AC0F-E1669FD76B96}"/>
                  </a:ext>
                </a:extLst>
              </p:cNvPr>
              <p:cNvSpPr>
                <a:spLocks noEditPoints="1"/>
              </p:cNvSpPr>
              <p:nvPr/>
            </p:nvSpPr>
            <p:spPr bwMode="auto">
              <a:xfrm>
                <a:off x="5001398" y="2802730"/>
                <a:ext cx="122914" cy="293525"/>
              </a:xfrm>
              <a:custGeom>
                <a:avLst/>
                <a:gdLst>
                  <a:gd name="T0" fmla="*/ 470 w 540"/>
                  <a:gd name="T1" fmla="*/ 84 h 1296"/>
                  <a:gd name="T2" fmla="*/ 266 w 540"/>
                  <a:gd name="T3" fmla="*/ 154 h 1296"/>
                  <a:gd name="T4" fmla="*/ 62 w 540"/>
                  <a:gd name="T5" fmla="*/ 84 h 1296"/>
                  <a:gd name="T6" fmla="*/ 266 w 540"/>
                  <a:gd name="T7" fmla="*/ 14 h 1296"/>
                  <a:gd name="T8" fmla="*/ 470 w 540"/>
                  <a:gd name="T9" fmla="*/ 84 h 1296"/>
                  <a:gd name="T10" fmla="*/ 266 w 540"/>
                  <a:gd name="T11" fmla="*/ 0 h 1296"/>
                  <a:gd name="T12" fmla="*/ 36 w 540"/>
                  <a:gd name="T13" fmla="*/ 82 h 1296"/>
                  <a:gd name="T14" fmla="*/ 266 w 540"/>
                  <a:gd name="T15" fmla="*/ 164 h 1296"/>
                  <a:gd name="T16" fmla="*/ 496 w 540"/>
                  <a:gd name="T17" fmla="*/ 82 h 1296"/>
                  <a:gd name="T18" fmla="*/ 266 w 540"/>
                  <a:gd name="T19" fmla="*/ 0 h 1296"/>
                  <a:gd name="T20" fmla="*/ 36 w 540"/>
                  <a:gd name="T21" fmla="*/ 80 h 1296"/>
                  <a:gd name="T22" fmla="*/ 36 w 540"/>
                  <a:gd name="T23" fmla="*/ 708 h 1296"/>
                  <a:gd name="T24" fmla="*/ 0 w 540"/>
                  <a:gd name="T25" fmla="*/ 1170 h 1296"/>
                  <a:gd name="T26" fmla="*/ 270 w 540"/>
                  <a:gd name="T27" fmla="*/ 1296 h 1296"/>
                  <a:gd name="T28" fmla="*/ 540 w 540"/>
                  <a:gd name="T29" fmla="*/ 1170 h 1296"/>
                  <a:gd name="T30" fmla="*/ 504 w 540"/>
                  <a:gd name="T31" fmla="*/ 652 h 1296"/>
                  <a:gd name="T32" fmla="*/ 496 w 540"/>
                  <a:gd name="T33" fmla="*/ 80 h 1296"/>
                  <a:gd name="T34" fmla="*/ 10 w 540"/>
                  <a:gd name="T35" fmla="*/ 1040 h 1296"/>
                  <a:gd name="T36" fmla="*/ 267 w 540"/>
                  <a:gd name="T37" fmla="*/ 1164 h 1296"/>
                  <a:gd name="T38" fmla="*/ 524 w 540"/>
                  <a:gd name="T39" fmla="*/ 1040 h 1296"/>
                  <a:gd name="T40" fmla="*/ 38 w 540"/>
                  <a:gd name="T41" fmla="*/ 164 h 1296"/>
                  <a:gd name="T42" fmla="*/ 267 w 540"/>
                  <a:gd name="T43" fmla="*/ 250 h 1296"/>
                  <a:gd name="T44" fmla="*/ 496 w 540"/>
                  <a:gd name="T45" fmla="*/ 164 h 1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0" h="1296">
                    <a:moveTo>
                      <a:pt x="470" y="84"/>
                    </a:moveTo>
                    <a:cubicBezTo>
                      <a:pt x="470" y="123"/>
                      <a:pt x="379" y="154"/>
                      <a:pt x="266" y="154"/>
                    </a:cubicBezTo>
                    <a:cubicBezTo>
                      <a:pt x="153" y="154"/>
                      <a:pt x="62" y="123"/>
                      <a:pt x="62" y="84"/>
                    </a:cubicBezTo>
                    <a:cubicBezTo>
                      <a:pt x="62" y="45"/>
                      <a:pt x="153" y="14"/>
                      <a:pt x="266" y="14"/>
                    </a:cubicBezTo>
                    <a:cubicBezTo>
                      <a:pt x="379" y="14"/>
                      <a:pt x="470" y="45"/>
                      <a:pt x="470" y="84"/>
                    </a:cubicBezTo>
                    <a:close/>
                    <a:moveTo>
                      <a:pt x="266" y="0"/>
                    </a:moveTo>
                    <a:cubicBezTo>
                      <a:pt x="139" y="0"/>
                      <a:pt x="36" y="37"/>
                      <a:pt x="36" y="82"/>
                    </a:cubicBezTo>
                    <a:cubicBezTo>
                      <a:pt x="36" y="127"/>
                      <a:pt x="139" y="164"/>
                      <a:pt x="266" y="164"/>
                    </a:cubicBezTo>
                    <a:cubicBezTo>
                      <a:pt x="393" y="164"/>
                      <a:pt x="496" y="127"/>
                      <a:pt x="496" y="82"/>
                    </a:cubicBezTo>
                    <a:cubicBezTo>
                      <a:pt x="496" y="37"/>
                      <a:pt x="393" y="0"/>
                      <a:pt x="266" y="0"/>
                    </a:cubicBezTo>
                    <a:close/>
                    <a:moveTo>
                      <a:pt x="36" y="80"/>
                    </a:moveTo>
                    <a:cubicBezTo>
                      <a:pt x="36" y="80"/>
                      <a:pt x="40" y="640"/>
                      <a:pt x="36" y="708"/>
                    </a:cubicBezTo>
                    <a:cubicBezTo>
                      <a:pt x="32" y="776"/>
                      <a:pt x="0" y="1170"/>
                      <a:pt x="0" y="1170"/>
                    </a:cubicBezTo>
                    <a:cubicBezTo>
                      <a:pt x="0" y="1240"/>
                      <a:pt x="121" y="1296"/>
                      <a:pt x="270" y="1296"/>
                    </a:cubicBezTo>
                    <a:cubicBezTo>
                      <a:pt x="419" y="1296"/>
                      <a:pt x="540" y="1240"/>
                      <a:pt x="540" y="1170"/>
                    </a:cubicBezTo>
                    <a:cubicBezTo>
                      <a:pt x="540" y="1170"/>
                      <a:pt x="504" y="748"/>
                      <a:pt x="504" y="652"/>
                    </a:cubicBezTo>
                    <a:cubicBezTo>
                      <a:pt x="504" y="556"/>
                      <a:pt x="496" y="80"/>
                      <a:pt x="496" y="80"/>
                    </a:cubicBezTo>
                    <a:moveTo>
                      <a:pt x="10" y="1040"/>
                    </a:moveTo>
                    <a:cubicBezTo>
                      <a:pt x="10" y="1108"/>
                      <a:pt x="125" y="1164"/>
                      <a:pt x="267" y="1164"/>
                    </a:cubicBezTo>
                    <a:cubicBezTo>
                      <a:pt x="409" y="1164"/>
                      <a:pt x="524" y="1108"/>
                      <a:pt x="524" y="1040"/>
                    </a:cubicBezTo>
                    <a:moveTo>
                      <a:pt x="38" y="164"/>
                    </a:moveTo>
                    <a:cubicBezTo>
                      <a:pt x="38" y="211"/>
                      <a:pt x="141" y="250"/>
                      <a:pt x="267" y="250"/>
                    </a:cubicBezTo>
                    <a:cubicBezTo>
                      <a:pt x="393" y="250"/>
                      <a:pt x="496" y="211"/>
                      <a:pt x="496" y="164"/>
                    </a:cubicBezTo>
                  </a:path>
                </a:pathLst>
              </a:custGeom>
              <a:noFill/>
              <a:ln w="12700">
                <a:solidFill>
                  <a:schemeClr val="accent1"/>
                </a:solidFill>
                <a:headEnd type="none" w="med" len="med"/>
                <a:tailEnd type="none" w="med" len="med"/>
              </a:ln>
              <a:effectLst/>
              <a:extLst>
                <a:ext uri="{909E8E84-426E-40DD-AFC4-6F175D3DCCD1}">
                  <a14:hiddenFill xmlns:a14="http://schemas.microsoft.com/office/drawing/2010/main">
                    <a:solidFill>
                      <a:srgbClr val="FFFFFF"/>
                    </a:solidFill>
                  </a14:hiddenFill>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658" tIns="99726" rIns="124658" bIns="99726" numCol="1" spcCol="0" rtlCol="0" fromWordArt="0" anchor="t" anchorCtr="0" forceAA="0" compatLnSpc="1">
                <a:prstTxWarp prst="textNoShape">
                  <a:avLst/>
                </a:prstTxWarp>
                <a:noAutofit/>
              </a:bodyPr>
              <a:lstStyle/>
              <a:p>
                <a:pPr marL="0" marR="0" lvl="0" indent="0" algn="l" defTabSz="635573" rtl="0" eaLnBrk="1" fontAlgn="base" latinLnBrk="0" hangingPunct="1">
                  <a:lnSpc>
                    <a:spcPct val="100000"/>
                  </a:lnSpc>
                  <a:spcBef>
                    <a:spcPct val="0"/>
                  </a:spcBef>
                  <a:spcAft>
                    <a:spcPct val="0"/>
                  </a:spcAft>
                  <a:buClrTx/>
                  <a:buSzTx/>
                  <a:buFontTx/>
                  <a:buNone/>
                  <a:tabLst/>
                  <a:defRPr/>
                </a:pPr>
                <a:endParaRPr kumimoji="0" lang="en-US" sz="1636"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53" name="Group 52">
                <a:extLst>
                  <a:ext uri="{FF2B5EF4-FFF2-40B4-BE49-F238E27FC236}">
                    <a16:creationId xmlns:a16="http://schemas.microsoft.com/office/drawing/2014/main" id="{377F2FC3-D353-4EA4-BA19-6B260E2B5485}"/>
                  </a:ext>
                </a:extLst>
              </p:cNvPr>
              <p:cNvGrpSpPr/>
              <p:nvPr/>
            </p:nvGrpSpPr>
            <p:grpSpPr>
              <a:xfrm rot="16200000">
                <a:off x="5024487" y="2652079"/>
                <a:ext cx="76737" cy="144221"/>
                <a:chOff x="2866921" y="3947319"/>
                <a:chExt cx="103684" cy="194866"/>
              </a:xfrm>
            </p:grpSpPr>
            <p:sp>
              <p:nvSpPr>
                <p:cNvPr id="54" name="Oval 5">
                  <a:extLst>
                    <a:ext uri="{FF2B5EF4-FFF2-40B4-BE49-F238E27FC236}">
                      <a16:creationId xmlns:a16="http://schemas.microsoft.com/office/drawing/2014/main" id="{6B321C91-F213-4D4A-896D-C337B7A7B1C3}"/>
                    </a:ext>
                  </a:extLst>
                </p:cNvPr>
                <p:cNvSpPr/>
                <p:nvPr/>
              </p:nvSpPr>
              <p:spPr bwMode="auto">
                <a:xfrm>
                  <a:off x="2904207" y="3947319"/>
                  <a:ext cx="66398" cy="194866"/>
                </a:xfrm>
                <a:custGeom>
                  <a:avLst/>
                  <a:gdLst>
                    <a:gd name="connsiteX0" fmla="*/ 0 w 442913"/>
                    <a:gd name="connsiteY0" fmla="*/ 221457 h 442913"/>
                    <a:gd name="connsiteX1" fmla="*/ 221457 w 442913"/>
                    <a:gd name="connsiteY1" fmla="*/ 0 h 442913"/>
                    <a:gd name="connsiteX2" fmla="*/ 442914 w 442913"/>
                    <a:gd name="connsiteY2" fmla="*/ 221457 h 442913"/>
                    <a:gd name="connsiteX3" fmla="*/ 221457 w 442913"/>
                    <a:gd name="connsiteY3" fmla="*/ 442914 h 442913"/>
                    <a:gd name="connsiteX4" fmla="*/ 0 w 442913"/>
                    <a:gd name="connsiteY4" fmla="*/ 221457 h 442913"/>
                    <a:gd name="connsiteX0" fmla="*/ 0 w 442914"/>
                    <a:gd name="connsiteY0" fmla="*/ 221457 h 442914"/>
                    <a:gd name="connsiteX1" fmla="*/ 221457 w 442914"/>
                    <a:gd name="connsiteY1" fmla="*/ 0 h 442914"/>
                    <a:gd name="connsiteX2" fmla="*/ 442914 w 442914"/>
                    <a:gd name="connsiteY2" fmla="*/ 221457 h 442914"/>
                    <a:gd name="connsiteX3" fmla="*/ 221457 w 442914"/>
                    <a:gd name="connsiteY3" fmla="*/ 442914 h 442914"/>
                    <a:gd name="connsiteX4" fmla="*/ 91440 w 442914"/>
                    <a:gd name="connsiteY4" fmla="*/ 312897 h 442914"/>
                    <a:gd name="connsiteX0" fmla="*/ 165700 w 387157"/>
                    <a:gd name="connsiteY0" fmla="*/ 0 h 442914"/>
                    <a:gd name="connsiteX1" fmla="*/ 387157 w 387157"/>
                    <a:gd name="connsiteY1" fmla="*/ 221457 h 442914"/>
                    <a:gd name="connsiteX2" fmla="*/ 165700 w 387157"/>
                    <a:gd name="connsiteY2" fmla="*/ 442914 h 442914"/>
                    <a:gd name="connsiteX3" fmla="*/ 35683 w 387157"/>
                    <a:gd name="connsiteY3" fmla="*/ 312897 h 442914"/>
                    <a:gd name="connsiteX0" fmla="*/ 0 w 221457"/>
                    <a:gd name="connsiteY0" fmla="*/ 0 h 442914"/>
                    <a:gd name="connsiteX1" fmla="*/ 221457 w 221457"/>
                    <a:gd name="connsiteY1" fmla="*/ 221457 h 442914"/>
                    <a:gd name="connsiteX2" fmla="*/ 0 w 221457"/>
                    <a:gd name="connsiteY2" fmla="*/ 442914 h 442914"/>
                    <a:gd name="connsiteX0" fmla="*/ 0 w 221457"/>
                    <a:gd name="connsiteY0" fmla="*/ 0 h 221457"/>
                    <a:gd name="connsiteX1" fmla="*/ 221457 w 221457"/>
                    <a:gd name="connsiteY1" fmla="*/ 221457 h 221457"/>
                    <a:gd name="connsiteX0" fmla="*/ 0 w 73648"/>
                    <a:gd name="connsiteY0" fmla="*/ 0 h 482457"/>
                    <a:gd name="connsiteX1" fmla="*/ 55366 w 73648"/>
                    <a:gd name="connsiteY1" fmla="*/ 482457 h 482457"/>
                    <a:gd name="connsiteX0" fmla="*/ 0 w 122368"/>
                    <a:gd name="connsiteY0" fmla="*/ 0 h 482457"/>
                    <a:gd name="connsiteX1" fmla="*/ 55366 w 122368"/>
                    <a:gd name="connsiteY1" fmla="*/ 482457 h 482457"/>
                    <a:gd name="connsiteX0" fmla="*/ 0 w 102960"/>
                    <a:gd name="connsiteY0" fmla="*/ 0 h 482457"/>
                    <a:gd name="connsiteX1" fmla="*/ 23730 w 102960"/>
                    <a:gd name="connsiteY1" fmla="*/ 482457 h 482457"/>
                    <a:gd name="connsiteX0" fmla="*/ 0 w 133079"/>
                    <a:gd name="connsiteY0" fmla="*/ 0 h 500253"/>
                    <a:gd name="connsiteX1" fmla="*/ 71184 w 133079"/>
                    <a:gd name="connsiteY1" fmla="*/ 500253 h 500253"/>
                    <a:gd name="connsiteX0" fmla="*/ 0 w 162077"/>
                    <a:gd name="connsiteY0" fmla="*/ 0 h 500253"/>
                    <a:gd name="connsiteX1" fmla="*/ 71184 w 162077"/>
                    <a:gd name="connsiteY1" fmla="*/ 500253 h 500253"/>
                    <a:gd name="connsiteX0" fmla="*/ 0 w 141200"/>
                    <a:gd name="connsiteY0" fmla="*/ 0 h 485421"/>
                    <a:gd name="connsiteX1" fmla="*/ 29661 w 141200"/>
                    <a:gd name="connsiteY1" fmla="*/ 485421 h 485421"/>
                    <a:gd name="connsiteX0" fmla="*/ 0 w 165401"/>
                    <a:gd name="connsiteY0" fmla="*/ 0 h 485421"/>
                    <a:gd name="connsiteX1" fmla="*/ 29661 w 165401"/>
                    <a:gd name="connsiteY1" fmla="*/ 485421 h 485421"/>
                  </a:gdLst>
                  <a:ahLst/>
                  <a:cxnLst>
                    <a:cxn ang="0">
                      <a:pos x="connsiteX0" y="connsiteY0"/>
                    </a:cxn>
                    <a:cxn ang="0">
                      <a:pos x="connsiteX1" y="connsiteY1"/>
                    </a:cxn>
                  </a:cxnLst>
                  <a:rect l="l" t="t" r="r" b="b"/>
                  <a:pathLst>
                    <a:path w="165401" h="485421">
                      <a:moveTo>
                        <a:pt x="0" y="0"/>
                      </a:moveTo>
                      <a:cubicBezTo>
                        <a:pt x="217216" y="100840"/>
                        <a:pt x="213547" y="361138"/>
                        <a:pt x="29661" y="485421"/>
                      </a:cubicBezTo>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1103" tIns="30552" rIns="61103" bIns="30552" numCol="1" anchor="t" anchorCtr="0" compatLnSpc="1">
                  <a:prstTxWarp prst="textNoShape">
                    <a:avLst/>
                  </a:prstTxWarp>
                </a:bodyPr>
                <a:lstStyle/>
                <a:p>
                  <a:pPr marL="0" marR="0" lvl="0" indent="0" algn="l" defTabSz="623233" rtl="0" eaLnBrk="1" fontAlgn="auto" latinLnBrk="0" hangingPunct="1">
                    <a:lnSpc>
                      <a:spcPct val="100000"/>
                    </a:lnSpc>
                    <a:spcBef>
                      <a:spcPts val="0"/>
                    </a:spcBef>
                    <a:spcAft>
                      <a:spcPts val="0"/>
                    </a:spcAft>
                    <a:buClrTx/>
                    <a:buSzTx/>
                    <a:buFontTx/>
                    <a:buNone/>
                    <a:tabLst/>
                    <a:defRPr/>
                  </a:pPr>
                  <a:endParaRPr kumimoji="0" lang="en-US" sz="1203" b="0" i="0" u="none" strike="noStrike" kern="1200" cap="none" spc="0" normalizeH="0" baseline="0" noProof="0" err="1">
                    <a:ln>
                      <a:noFill/>
                    </a:ln>
                    <a:solidFill>
                      <a:srgbClr val="505050"/>
                    </a:solidFill>
                    <a:effectLst/>
                    <a:uLnTx/>
                    <a:uFillTx/>
                    <a:latin typeface="Segoe UI Semilight"/>
                    <a:ea typeface="+mn-ea"/>
                    <a:cs typeface="+mn-cs"/>
                  </a:endParaRPr>
                </a:p>
              </p:txBody>
            </p:sp>
            <p:sp>
              <p:nvSpPr>
                <p:cNvPr id="55" name="Oval 5">
                  <a:extLst>
                    <a:ext uri="{FF2B5EF4-FFF2-40B4-BE49-F238E27FC236}">
                      <a16:creationId xmlns:a16="http://schemas.microsoft.com/office/drawing/2014/main" id="{24A396D0-73B5-4226-9F98-60FD455A176C}"/>
                    </a:ext>
                  </a:extLst>
                </p:cNvPr>
                <p:cNvSpPr/>
                <p:nvPr/>
              </p:nvSpPr>
              <p:spPr bwMode="auto">
                <a:xfrm>
                  <a:off x="2866921" y="3977662"/>
                  <a:ext cx="45720" cy="134180"/>
                </a:xfrm>
                <a:custGeom>
                  <a:avLst/>
                  <a:gdLst>
                    <a:gd name="connsiteX0" fmla="*/ 0 w 442913"/>
                    <a:gd name="connsiteY0" fmla="*/ 221457 h 442913"/>
                    <a:gd name="connsiteX1" fmla="*/ 221457 w 442913"/>
                    <a:gd name="connsiteY1" fmla="*/ 0 h 442913"/>
                    <a:gd name="connsiteX2" fmla="*/ 442914 w 442913"/>
                    <a:gd name="connsiteY2" fmla="*/ 221457 h 442913"/>
                    <a:gd name="connsiteX3" fmla="*/ 221457 w 442913"/>
                    <a:gd name="connsiteY3" fmla="*/ 442914 h 442913"/>
                    <a:gd name="connsiteX4" fmla="*/ 0 w 442913"/>
                    <a:gd name="connsiteY4" fmla="*/ 221457 h 442913"/>
                    <a:gd name="connsiteX0" fmla="*/ 0 w 442914"/>
                    <a:gd name="connsiteY0" fmla="*/ 221457 h 442914"/>
                    <a:gd name="connsiteX1" fmla="*/ 221457 w 442914"/>
                    <a:gd name="connsiteY1" fmla="*/ 0 h 442914"/>
                    <a:gd name="connsiteX2" fmla="*/ 442914 w 442914"/>
                    <a:gd name="connsiteY2" fmla="*/ 221457 h 442914"/>
                    <a:gd name="connsiteX3" fmla="*/ 221457 w 442914"/>
                    <a:gd name="connsiteY3" fmla="*/ 442914 h 442914"/>
                    <a:gd name="connsiteX4" fmla="*/ 91440 w 442914"/>
                    <a:gd name="connsiteY4" fmla="*/ 312897 h 442914"/>
                    <a:gd name="connsiteX0" fmla="*/ 165700 w 387157"/>
                    <a:gd name="connsiteY0" fmla="*/ 0 h 442914"/>
                    <a:gd name="connsiteX1" fmla="*/ 387157 w 387157"/>
                    <a:gd name="connsiteY1" fmla="*/ 221457 h 442914"/>
                    <a:gd name="connsiteX2" fmla="*/ 165700 w 387157"/>
                    <a:gd name="connsiteY2" fmla="*/ 442914 h 442914"/>
                    <a:gd name="connsiteX3" fmla="*/ 35683 w 387157"/>
                    <a:gd name="connsiteY3" fmla="*/ 312897 h 442914"/>
                    <a:gd name="connsiteX0" fmla="*/ 0 w 221457"/>
                    <a:gd name="connsiteY0" fmla="*/ 0 h 442914"/>
                    <a:gd name="connsiteX1" fmla="*/ 221457 w 221457"/>
                    <a:gd name="connsiteY1" fmla="*/ 221457 h 442914"/>
                    <a:gd name="connsiteX2" fmla="*/ 0 w 221457"/>
                    <a:gd name="connsiteY2" fmla="*/ 442914 h 442914"/>
                    <a:gd name="connsiteX0" fmla="*/ 0 w 221457"/>
                    <a:gd name="connsiteY0" fmla="*/ 0 h 221457"/>
                    <a:gd name="connsiteX1" fmla="*/ 221457 w 221457"/>
                    <a:gd name="connsiteY1" fmla="*/ 221457 h 221457"/>
                    <a:gd name="connsiteX0" fmla="*/ 0 w 73648"/>
                    <a:gd name="connsiteY0" fmla="*/ 0 h 482457"/>
                    <a:gd name="connsiteX1" fmla="*/ 55366 w 73648"/>
                    <a:gd name="connsiteY1" fmla="*/ 482457 h 482457"/>
                    <a:gd name="connsiteX0" fmla="*/ 0 w 122368"/>
                    <a:gd name="connsiteY0" fmla="*/ 0 h 482457"/>
                    <a:gd name="connsiteX1" fmla="*/ 55366 w 122368"/>
                    <a:gd name="connsiteY1" fmla="*/ 482457 h 482457"/>
                    <a:gd name="connsiteX0" fmla="*/ 0 w 102960"/>
                    <a:gd name="connsiteY0" fmla="*/ 0 h 482457"/>
                    <a:gd name="connsiteX1" fmla="*/ 23730 w 102960"/>
                    <a:gd name="connsiteY1" fmla="*/ 482457 h 482457"/>
                    <a:gd name="connsiteX0" fmla="*/ 0 w 133079"/>
                    <a:gd name="connsiteY0" fmla="*/ 0 h 500253"/>
                    <a:gd name="connsiteX1" fmla="*/ 71184 w 133079"/>
                    <a:gd name="connsiteY1" fmla="*/ 500253 h 500253"/>
                    <a:gd name="connsiteX0" fmla="*/ 0 w 162077"/>
                    <a:gd name="connsiteY0" fmla="*/ 0 h 500253"/>
                    <a:gd name="connsiteX1" fmla="*/ 71184 w 162077"/>
                    <a:gd name="connsiteY1" fmla="*/ 500253 h 500253"/>
                    <a:gd name="connsiteX0" fmla="*/ 0 w 141200"/>
                    <a:gd name="connsiteY0" fmla="*/ 0 h 485421"/>
                    <a:gd name="connsiteX1" fmla="*/ 29661 w 141200"/>
                    <a:gd name="connsiteY1" fmla="*/ 485421 h 485421"/>
                    <a:gd name="connsiteX0" fmla="*/ 0 w 165401"/>
                    <a:gd name="connsiteY0" fmla="*/ 0 h 485421"/>
                    <a:gd name="connsiteX1" fmla="*/ 29661 w 165401"/>
                    <a:gd name="connsiteY1" fmla="*/ 485421 h 485421"/>
                  </a:gdLst>
                  <a:ahLst/>
                  <a:cxnLst>
                    <a:cxn ang="0">
                      <a:pos x="connsiteX0" y="connsiteY0"/>
                    </a:cxn>
                    <a:cxn ang="0">
                      <a:pos x="connsiteX1" y="connsiteY1"/>
                    </a:cxn>
                  </a:cxnLst>
                  <a:rect l="l" t="t" r="r" b="b"/>
                  <a:pathLst>
                    <a:path w="165401" h="485421">
                      <a:moveTo>
                        <a:pt x="0" y="0"/>
                      </a:moveTo>
                      <a:cubicBezTo>
                        <a:pt x="217216" y="100840"/>
                        <a:pt x="213547" y="361138"/>
                        <a:pt x="29661" y="485421"/>
                      </a:cubicBezTo>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1103" tIns="30552" rIns="61103" bIns="30552" numCol="1" anchor="t" anchorCtr="0" compatLnSpc="1">
                  <a:prstTxWarp prst="textNoShape">
                    <a:avLst/>
                  </a:prstTxWarp>
                </a:bodyPr>
                <a:lstStyle/>
                <a:p>
                  <a:pPr marL="0" marR="0" lvl="0" indent="0" algn="l" defTabSz="623233" rtl="0" eaLnBrk="1" fontAlgn="auto" latinLnBrk="0" hangingPunct="1">
                    <a:lnSpc>
                      <a:spcPct val="100000"/>
                    </a:lnSpc>
                    <a:spcBef>
                      <a:spcPts val="0"/>
                    </a:spcBef>
                    <a:spcAft>
                      <a:spcPts val="0"/>
                    </a:spcAft>
                    <a:buClrTx/>
                    <a:buSzTx/>
                    <a:buFontTx/>
                    <a:buNone/>
                    <a:tabLst/>
                    <a:defRPr/>
                  </a:pPr>
                  <a:endParaRPr kumimoji="0" lang="en-US" sz="1203" b="0" i="0" u="none" strike="noStrike" kern="1200" cap="none" spc="0" normalizeH="0" baseline="0" noProof="0" err="1">
                    <a:ln>
                      <a:noFill/>
                    </a:ln>
                    <a:solidFill>
                      <a:srgbClr val="505050"/>
                    </a:solidFill>
                    <a:effectLst/>
                    <a:uLnTx/>
                    <a:uFillTx/>
                    <a:latin typeface="Segoe UI Semilight"/>
                    <a:ea typeface="+mn-ea"/>
                    <a:cs typeface="+mn-cs"/>
                  </a:endParaRPr>
                </a:p>
              </p:txBody>
            </p:sp>
          </p:grpSp>
        </p:grpSp>
        <p:grpSp>
          <p:nvGrpSpPr>
            <p:cNvPr id="56" name="Group 4">
              <a:extLst>
                <a:ext uri="{FF2B5EF4-FFF2-40B4-BE49-F238E27FC236}">
                  <a16:creationId xmlns:a16="http://schemas.microsoft.com/office/drawing/2014/main" id="{5BF06D33-CD0B-4E07-BE6A-45CF508FDC5C}"/>
                </a:ext>
              </a:extLst>
            </p:cNvPr>
            <p:cNvGrpSpPr>
              <a:grpSpLocks noChangeAspect="1"/>
            </p:cNvGrpSpPr>
            <p:nvPr/>
          </p:nvGrpSpPr>
          <p:grpSpPr bwMode="auto">
            <a:xfrm>
              <a:off x="7745602" y="1371963"/>
              <a:ext cx="408667" cy="251486"/>
              <a:chOff x="5597" y="3096"/>
              <a:chExt cx="546" cy="336"/>
            </a:xfrm>
          </p:grpSpPr>
          <p:sp>
            <p:nvSpPr>
              <p:cNvPr id="58" name="Rectangle 5">
                <a:extLst>
                  <a:ext uri="{FF2B5EF4-FFF2-40B4-BE49-F238E27FC236}">
                    <a16:creationId xmlns:a16="http://schemas.microsoft.com/office/drawing/2014/main" id="{C2538CED-FC2C-4D96-99CC-09B45A62B7DE}"/>
                  </a:ext>
                </a:extLst>
              </p:cNvPr>
              <p:cNvSpPr>
                <a:spLocks noChangeArrowheads="1"/>
              </p:cNvSpPr>
              <p:nvPr/>
            </p:nvSpPr>
            <p:spPr bwMode="auto">
              <a:xfrm>
                <a:off x="5597" y="3096"/>
                <a:ext cx="169" cy="336"/>
              </a:xfrm>
              <a:prstGeom prst="rect">
                <a:avLst/>
              </a:pr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1103" tIns="30552" rIns="61103" bIns="30552" numCol="1" anchor="t" anchorCtr="0" compatLnSpc="1">
                <a:prstTxWarp prst="textNoShape">
                  <a:avLst/>
                </a:prstTxWarp>
              </a:bodyPr>
              <a:lstStyle/>
              <a:p>
                <a:pPr marL="0" marR="0" lvl="0" indent="0" algn="l" defTabSz="623233" rtl="0" eaLnBrk="1" fontAlgn="auto" latinLnBrk="0" hangingPunct="1">
                  <a:lnSpc>
                    <a:spcPct val="100000"/>
                  </a:lnSpc>
                  <a:spcBef>
                    <a:spcPts val="0"/>
                  </a:spcBef>
                  <a:spcAft>
                    <a:spcPts val="0"/>
                  </a:spcAft>
                  <a:buClrTx/>
                  <a:buSzTx/>
                  <a:buFontTx/>
                  <a:buNone/>
                  <a:tabLst/>
                  <a:defRPr/>
                </a:pPr>
                <a:endParaRPr kumimoji="0" lang="en-US" sz="1203"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59" name="Freeform 6">
                <a:extLst>
                  <a:ext uri="{FF2B5EF4-FFF2-40B4-BE49-F238E27FC236}">
                    <a16:creationId xmlns:a16="http://schemas.microsoft.com/office/drawing/2014/main" id="{9AF2D94F-F722-426E-AFAF-C772F7076C6B}"/>
                  </a:ext>
                </a:extLst>
              </p:cNvPr>
              <p:cNvSpPr>
                <a:spLocks/>
              </p:cNvSpPr>
              <p:nvPr/>
            </p:nvSpPr>
            <p:spPr bwMode="auto">
              <a:xfrm>
                <a:off x="5766" y="3337"/>
                <a:ext cx="80" cy="95"/>
              </a:xfrm>
              <a:custGeom>
                <a:avLst/>
                <a:gdLst>
                  <a:gd name="T0" fmla="*/ 80 w 80"/>
                  <a:gd name="T1" fmla="*/ 0 h 95"/>
                  <a:gd name="T2" fmla="*/ 80 w 80"/>
                  <a:gd name="T3" fmla="*/ 26 h 95"/>
                  <a:gd name="T4" fmla="*/ 0 w 80"/>
                  <a:gd name="T5" fmla="*/ 95 h 95"/>
                </a:gdLst>
                <a:ahLst/>
                <a:cxnLst>
                  <a:cxn ang="0">
                    <a:pos x="T0" y="T1"/>
                  </a:cxn>
                  <a:cxn ang="0">
                    <a:pos x="T2" y="T3"/>
                  </a:cxn>
                  <a:cxn ang="0">
                    <a:pos x="T4" y="T5"/>
                  </a:cxn>
                </a:cxnLst>
                <a:rect l="0" t="0" r="r" b="b"/>
                <a:pathLst>
                  <a:path w="80" h="95">
                    <a:moveTo>
                      <a:pt x="80" y="0"/>
                    </a:moveTo>
                    <a:lnTo>
                      <a:pt x="80" y="26"/>
                    </a:lnTo>
                    <a:lnTo>
                      <a:pt x="0" y="95"/>
                    </a:lnTo>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1103" tIns="30552" rIns="61103" bIns="30552" numCol="1" anchor="t" anchorCtr="0" compatLnSpc="1">
                <a:prstTxWarp prst="textNoShape">
                  <a:avLst/>
                </a:prstTxWarp>
              </a:bodyPr>
              <a:lstStyle/>
              <a:p>
                <a:pPr marL="0" marR="0" lvl="0" indent="0" algn="l" defTabSz="623233" rtl="0" eaLnBrk="1" fontAlgn="auto" latinLnBrk="0" hangingPunct="1">
                  <a:lnSpc>
                    <a:spcPct val="100000"/>
                  </a:lnSpc>
                  <a:spcBef>
                    <a:spcPts val="0"/>
                  </a:spcBef>
                  <a:spcAft>
                    <a:spcPts val="0"/>
                  </a:spcAft>
                  <a:buClrTx/>
                  <a:buSzTx/>
                  <a:buFontTx/>
                  <a:buNone/>
                  <a:tabLst/>
                  <a:defRPr/>
                </a:pPr>
                <a:endParaRPr kumimoji="0" lang="en-US" sz="1203"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60" name="Freeform 7">
                <a:extLst>
                  <a:ext uri="{FF2B5EF4-FFF2-40B4-BE49-F238E27FC236}">
                    <a16:creationId xmlns:a16="http://schemas.microsoft.com/office/drawing/2014/main" id="{C766F2B1-A6DA-4EAB-8B37-6B126B3D1A0F}"/>
                  </a:ext>
                </a:extLst>
              </p:cNvPr>
              <p:cNvSpPr>
                <a:spLocks/>
              </p:cNvSpPr>
              <p:nvPr/>
            </p:nvSpPr>
            <p:spPr bwMode="auto">
              <a:xfrm>
                <a:off x="5766" y="3096"/>
                <a:ext cx="80" cy="96"/>
              </a:xfrm>
              <a:custGeom>
                <a:avLst/>
                <a:gdLst>
                  <a:gd name="T0" fmla="*/ 0 w 80"/>
                  <a:gd name="T1" fmla="*/ 0 h 96"/>
                  <a:gd name="T2" fmla="*/ 80 w 80"/>
                  <a:gd name="T3" fmla="*/ 74 h 96"/>
                  <a:gd name="T4" fmla="*/ 80 w 80"/>
                  <a:gd name="T5" fmla="*/ 96 h 96"/>
                </a:gdLst>
                <a:ahLst/>
                <a:cxnLst>
                  <a:cxn ang="0">
                    <a:pos x="T0" y="T1"/>
                  </a:cxn>
                  <a:cxn ang="0">
                    <a:pos x="T2" y="T3"/>
                  </a:cxn>
                  <a:cxn ang="0">
                    <a:pos x="T4" y="T5"/>
                  </a:cxn>
                </a:cxnLst>
                <a:rect l="0" t="0" r="r" b="b"/>
                <a:pathLst>
                  <a:path w="80" h="96">
                    <a:moveTo>
                      <a:pt x="0" y="0"/>
                    </a:moveTo>
                    <a:lnTo>
                      <a:pt x="80" y="74"/>
                    </a:lnTo>
                    <a:lnTo>
                      <a:pt x="80" y="96"/>
                    </a:lnTo>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1103" tIns="30552" rIns="61103" bIns="30552" numCol="1" anchor="t" anchorCtr="0" compatLnSpc="1">
                <a:prstTxWarp prst="textNoShape">
                  <a:avLst/>
                </a:prstTxWarp>
              </a:bodyPr>
              <a:lstStyle/>
              <a:p>
                <a:pPr marL="0" marR="0" lvl="0" indent="0" algn="l" defTabSz="623233" rtl="0" eaLnBrk="1" fontAlgn="auto" latinLnBrk="0" hangingPunct="1">
                  <a:lnSpc>
                    <a:spcPct val="100000"/>
                  </a:lnSpc>
                  <a:spcBef>
                    <a:spcPts val="0"/>
                  </a:spcBef>
                  <a:spcAft>
                    <a:spcPts val="0"/>
                  </a:spcAft>
                  <a:buClrTx/>
                  <a:buSzTx/>
                  <a:buFontTx/>
                  <a:buNone/>
                  <a:tabLst/>
                  <a:defRPr/>
                </a:pPr>
                <a:endParaRPr kumimoji="0" lang="en-US" sz="1203"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61" name="Line 8">
                <a:extLst>
                  <a:ext uri="{FF2B5EF4-FFF2-40B4-BE49-F238E27FC236}">
                    <a16:creationId xmlns:a16="http://schemas.microsoft.com/office/drawing/2014/main" id="{1645077D-063B-40B1-9029-6CFC264C69E7}"/>
                  </a:ext>
                </a:extLst>
              </p:cNvPr>
              <p:cNvSpPr>
                <a:spLocks noChangeShapeType="1"/>
              </p:cNvSpPr>
              <p:nvPr/>
            </p:nvSpPr>
            <p:spPr bwMode="auto">
              <a:xfrm>
                <a:off x="5597" y="3205"/>
                <a:ext cx="169" cy="0"/>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1103" tIns="30552" rIns="61103" bIns="30552" numCol="1" anchor="t" anchorCtr="0" compatLnSpc="1">
                <a:prstTxWarp prst="textNoShape">
                  <a:avLst/>
                </a:prstTxWarp>
              </a:bodyPr>
              <a:lstStyle/>
              <a:p>
                <a:pPr marL="0" marR="0" lvl="0" indent="0" algn="l" defTabSz="623233" rtl="0" eaLnBrk="1" fontAlgn="auto" latinLnBrk="0" hangingPunct="1">
                  <a:lnSpc>
                    <a:spcPct val="100000"/>
                  </a:lnSpc>
                  <a:spcBef>
                    <a:spcPts val="0"/>
                  </a:spcBef>
                  <a:spcAft>
                    <a:spcPts val="0"/>
                  </a:spcAft>
                  <a:buClrTx/>
                  <a:buSzTx/>
                  <a:buFontTx/>
                  <a:buNone/>
                  <a:tabLst/>
                  <a:defRPr/>
                </a:pPr>
                <a:endParaRPr kumimoji="0" lang="en-US" sz="1203"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62" name="Line 9">
                <a:extLst>
                  <a:ext uri="{FF2B5EF4-FFF2-40B4-BE49-F238E27FC236}">
                    <a16:creationId xmlns:a16="http://schemas.microsoft.com/office/drawing/2014/main" id="{63B399B7-35FD-4759-9BD3-DCE04C51BB6E}"/>
                  </a:ext>
                </a:extLst>
              </p:cNvPr>
              <p:cNvSpPr>
                <a:spLocks noChangeShapeType="1"/>
              </p:cNvSpPr>
              <p:nvPr/>
            </p:nvSpPr>
            <p:spPr bwMode="auto">
              <a:xfrm>
                <a:off x="5597" y="3325"/>
                <a:ext cx="169" cy="0"/>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1103" tIns="30552" rIns="61103" bIns="30552" numCol="1" anchor="t" anchorCtr="0" compatLnSpc="1">
                <a:prstTxWarp prst="textNoShape">
                  <a:avLst/>
                </a:prstTxWarp>
              </a:bodyPr>
              <a:lstStyle/>
              <a:p>
                <a:pPr marL="0" marR="0" lvl="0" indent="0" algn="l" defTabSz="623233" rtl="0" eaLnBrk="1" fontAlgn="auto" latinLnBrk="0" hangingPunct="1">
                  <a:lnSpc>
                    <a:spcPct val="100000"/>
                  </a:lnSpc>
                  <a:spcBef>
                    <a:spcPts val="0"/>
                  </a:spcBef>
                  <a:spcAft>
                    <a:spcPts val="0"/>
                  </a:spcAft>
                  <a:buClrTx/>
                  <a:buSzTx/>
                  <a:buFontTx/>
                  <a:buNone/>
                  <a:tabLst/>
                  <a:defRPr/>
                </a:pPr>
                <a:endParaRPr kumimoji="0" lang="en-US" sz="1203"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63" name="Rectangle 10">
                <a:extLst>
                  <a:ext uri="{FF2B5EF4-FFF2-40B4-BE49-F238E27FC236}">
                    <a16:creationId xmlns:a16="http://schemas.microsoft.com/office/drawing/2014/main" id="{37642608-9B7C-40B7-9410-F4DA07F085F6}"/>
                  </a:ext>
                </a:extLst>
              </p:cNvPr>
              <p:cNvSpPr>
                <a:spLocks noChangeArrowheads="1"/>
              </p:cNvSpPr>
              <p:nvPr/>
            </p:nvSpPr>
            <p:spPr bwMode="auto">
              <a:xfrm>
                <a:off x="5974" y="3096"/>
                <a:ext cx="169" cy="336"/>
              </a:xfrm>
              <a:prstGeom prst="rect">
                <a:avLst/>
              </a:pr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1103" tIns="30552" rIns="61103" bIns="30552" numCol="1" anchor="t" anchorCtr="0" compatLnSpc="1">
                <a:prstTxWarp prst="textNoShape">
                  <a:avLst/>
                </a:prstTxWarp>
              </a:bodyPr>
              <a:lstStyle/>
              <a:p>
                <a:pPr marL="0" marR="0" lvl="0" indent="0" algn="l" defTabSz="623233" rtl="0" eaLnBrk="1" fontAlgn="auto" latinLnBrk="0" hangingPunct="1">
                  <a:lnSpc>
                    <a:spcPct val="100000"/>
                  </a:lnSpc>
                  <a:spcBef>
                    <a:spcPts val="0"/>
                  </a:spcBef>
                  <a:spcAft>
                    <a:spcPts val="0"/>
                  </a:spcAft>
                  <a:buClrTx/>
                  <a:buSzTx/>
                  <a:buFontTx/>
                  <a:buNone/>
                  <a:tabLst/>
                  <a:defRPr/>
                </a:pPr>
                <a:endParaRPr kumimoji="0" lang="en-US" sz="1203"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64" name="Freeform 11">
                <a:extLst>
                  <a:ext uri="{FF2B5EF4-FFF2-40B4-BE49-F238E27FC236}">
                    <a16:creationId xmlns:a16="http://schemas.microsoft.com/office/drawing/2014/main" id="{681604DD-1887-426A-ACFC-1E7D8F458A59}"/>
                  </a:ext>
                </a:extLst>
              </p:cNvPr>
              <p:cNvSpPr>
                <a:spLocks/>
              </p:cNvSpPr>
              <p:nvPr/>
            </p:nvSpPr>
            <p:spPr bwMode="auto">
              <a:xfrm>
                <a:off x="5894" y="3336"/>
                <a:ext cx="80" cy="96"/>
              </a:xfrm>
              <a:custGeom>
                <a:avLst/>
                <a:gdLst>
                  <a:gd name="T0" fmla="*/ 0 w 80"/>
                  <a:gd name="T1" fmla="*/ 0 h 96"/>
                  <a:gd name="T2" fmla="*/ 0 w 80"/>
                  <a:gd name="T3" fmla="*/ 27 h 96"/>
                  <a:gd name="T4" fmla="*/ 80 w 80"/>
                  <a:gd name="T5" fmla="*/ 96 h 96"/>
                </a:gdLst>
                <a:ahLst/>
                <a:cxnLst>
                  <a:cxn ang="0">
                    <a:pos x="T0" y="T1"/>
                  </a:cxn>
                  <a:cxn ang="0">
                    <a:pos x="T2" y="T3"/>
                  </a:cxn>
                  <a:cxn ang="0">
                    <a:pos x="T4" y="T5"/>
                  </a:cxn>
                </a:cxnLst>
                <a:rect l="0" t="0" r="r" b="b"/>
                <a:pathLst>
                  <a:path w="80" h="96">
                    <a:moveTo>
                      <a:pt x="0" y="0"/>
                    </a:moveTo>
                    <a:lnTo>
                      <a:pt x="0" y="27"/>
                    </a:lnTo>
                    <a:lnTo>
                      <a:pt x="80" y="96"/>
                    </a:lnTo>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1103" tIns="30552" rIns="61103" bIns="30552" numCol="1" anchor="t" anchorCtr="0" compatLnSpc="1">
                <a:prstTxWarp prst="textNoShape">
                  <a:avLst/>
                </a:prstTxWarp>
              </a:bodyPr>
              <a:lstStyle/>
              <a:p>
                <a:pPr marL="0" marR="0" lvl="0" indent="0" algn="l" defTabSz="623233" rtl="0" eaLnBrk="1" fontAlgn="auto" latinLnBrk="0" hangingPunct="1">
                  <a:lnSpc>
                    <a:spcPct val="100000"/>
                  </a:lnSpc>
                  <a:spcBef>
                    <a:spcPts val="0"/>
                  </a:spcBef>
                  <a:spcAft>
                    <a:spcPts val="0"/>
                  </a:spcAft>
                  <a:buClrTx/>
                  <a:buSzTx/>
                  <a:buFontTx/>
                  <a:buNone/>
                  <a:tabLst/>
                  <a:defRPr/>
                </a:pPr>
                <a:endParaRPr kumimoji="0" lang="en-US" sz="1203"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65" name="Freeform 12">
                <a:extLst>
                  <a:ext uri="{FF2B5EF4-FFF2-40B4-BE49-F238E27FC236}">
                    <a16:creationId xmlns:a16="http://schemas.microsoft.com/office/drawing/2014/main" id="{DC93D418-0447-45AF-AD2F-3014F9C70A7C}"/>
                  </a:ext>
                </a:extLst>
              </p:cNvPr>
              <p:cNvSpPr>
                <a:spLocks/>
              </p:cNvSpPr>
              <p:nvPr/>
            </p:nvSpPr>
            <p:spPr bwMode="auto">
              <a:xfrm>
                <a:off x="5894" y="3096"/>
                <a:ext cx="80" cy="94"/>
              </a:xfrm>
              <a:custGeom>
                <a:avLst/>
                <a:gdLst>
                  <a:gd name="T0" fmla="*/ 80 w 80"/>
                  <a:gd name="T1" fmla="*/ 0 h 94"/>
                  <a:gd name="T2" fmla="*/ 0 w 80"/>
                  <a:gd name="T3" fmla="*/ 74 h 94"/>
                  <a:gd name="T4" fmla="*/ 0 w 80"/>
                  <a:gd name="T5" fmla="*/ 94 h 94"/>
                </a:gdLst>
                <a:ahLst/>
                <a:cxnLst>
                  <a:cxn ang="0">
                    <a:pos x="T0" y="T1"/>
                  </a:cxn>
                  <a:cxn ang="0">
                    <a:pos x="T2" y="T3"/>
                  </a:cxn>
                  <a:cxn ang="0">
                    <a:pos x="T4" y="T5"/>
                  </a:cxn>
                </a:cxnLst>
                <a:rect l="0" t="0" r="r" b="b"/>
                <a:pathLst>
                  <a:path w="80" h="94">
                    <a:moveTo>
                      <a:pt x="80" y="0"/>
                    </a:moveTo>
                    <a:lnTo>
                      <a:pt x="0" y="74"/>
                    </a:lnTo>
                    <a:lnTo>
                      <a:pt x="0" y="94"/>
                    </a:lnTo>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1103" tIns="30552" rIns="61103" bIns="30552" numCol="1" anchor="t" anchorCtr="0" compatLnSpc="1">
                <a:prstTxWarp prst="textNoShape">
                  <a:avLst/>
                </a:prstTxWarp>
              </a:bodyPr>
              <a:lstStyle/>
              <a:p>
                <a:pPr marL="0" marR="0" lvl="0" indent="0" algn="l" defTabSz="623233" rtl="0" eaLnBrk="1" fontAlgn="auto" latinLnBrk="0" hangingPunct="1">
                  <a:lnSpc>
                    <a:spcPct val="100000"/>
                  </a:lnSpc>
                  <a:spcBef>
                    <a:spcPts val="0"/>
                  </a:spcBef>
                  <a:spcAft>
                    <a:spcPts val="0"/>
                  </a:spcAft>
                  <a:buClrTx/>
                  <a:buSzTx/>
                  <a:buFontTx/>
                  <a:buNone/>
                  <a:tabLst/>
                  <a:defRPr/>
                </a:pPr>
                <a:endParaRPr kumimoji="0" lang="en-US" sz="1203"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66" name="Line 13">
                <a:extLst>
                  <a:ext uri="{FF2B5EF4-FFF2-40B4-BE49-F238E27FC236}">
                    <a16:creationId xmlns:a16="http://schemas.microsoft.com/office/drawing/2014/main" id="{BBAC91EB-DBF4-4516-B3F8-EBAE575B84E0}"/>
                  </a:ext>
                </a:extLst>
              </p:cNvPr>
              <p:cNvSpPr>
                <a:spLocks noChangeShapeType="1"/>
              </p:cNvSpPr>
              <p:nvPr/>
            </p:nvSpPr>
            <p:spPr bwMode="auto">
              <a:xfrm flipH="1">
                <a:off x="5974" y="3205"/>
                <a:ext cx="169" cy="0"/>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1103" tIns="30552" rIns="61103" bIns="30552" numCol="1" anchor="t" anchorCtr="0" compatLnSpc="1">
                <a:prstTxWarp prst="textNoShape">
                  <a:avLst/>
                </a:prstTxWarp>
              </a:bodyPr>
              <a:lstStyle/>
              <a:p>
                <a:pPr marL="0" marR="0" lvl="0" indent="0" algn="l" defTabSz="623233" rtl="0" eaLnBrk="1" fontAlgn="auto" latinLnBrk="0" hangingPunct="1">
                  <a:lnSpc>
                    <a:spcPct val="100000"/>
                  </a:lnSpc>
                  <a:spcBef>
                    <a:spcPts val="0"/>
                  </a:spcBef>
                  <a:spcAft>
                    <a:spcPts val="0"/>
                  </a:spcAft>
                  <a:buClrTx/>
                  <a:buSzTx/>
                  <a:buFontTx/>
                  <a:buNone/>
                  <a:tabLst/>
                  <a:defRPr/>
                </a:pPr>
                <a:endParaRPr kumimoji="0" lang="en-US" sz="1203"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67" name="Line 14">
                <a:extLst>
                  <a:ext uri="{FF2B5EF4-FFF2-40B4-BE49-F238E27FC236}">
                    <a16:creationId xmlns:a16="http://schemas.microsoft.com/office/drawing/2014/main" id="{73CBCF7F-715D-4F13-9755-0B64130C7A8C}"/>
                  </a:ext>
                </a:extLst>
              </p:cNvPr>
              <p:cNvSpPr>
                <a:spLocks noChangeShapeType="1"/>
              </p:cNvSpPr>
              <p:nvPr/>
            </p:nvSpPr>
            <p:spPr bwMode="auto">
              <a:xfrm flipH="1">
                <a:off x="5974" y="3325"/>
                <a:ext cx="169" cy="0"/>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1103" tIns="30552" rIns="61103" bIns="30552" numCol="1" anchor="t" anchorCtr="0" compatLnSpc="1">
                <a:prstTxWarp prst="textNoShape">
                  <a:avLst/>
                </a:prstTxWarp>
              </a:bodyPr>
              <a:lstStyle/>
              <a:p>
                <a:pPr marL="0" marR="0" lvl="0" indent="0" algn="l" defTabSz="623233" rtl="0" eaLnBrk="1" fontAlgn="auto" latinLnBrk="0" hangingPunct="1">
                  <a:lnSpc>
                    <a:spcPct val="100000"/>
                  </a:lnSpc>
                  <a:spcBef>
                    <a:spcPts val="0"/>
                  </a:spcBef>
                  <a:spcAft>
                    <a:spcPts val="0"/>
                  </a:spcAft>
                  <a:buClrTx/>
                  <a:buSzTx/>
                  <a:buFontTx/>
                  <a:buNone/>
                  <a:tabLst/>
                  <a:defRPr/>
                </a:pPr>
                <a:endParaRPr kumimoji="0" lang="en-US" sz="1203"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68" name="Freeform 15">
                <a:extLst>
                  <a:ext uri="{FF2B5EF4-FFF2-40B4-BE49-F238E27FC236}">
                    <a16:creationId xmlns:a16="http://schemas.microsoft.com/office/drawing/2014/main" id="{2DB935B2-4B97-4C9C-8B0E-00EDD1647828}"/>
                  </a:ext>
                </a:extLst>
              </p:cNvPr>
              <p:cNvSpPr>
                <a:spLocks noEditPoints="1"/>
              </p:cNvSpPr>
              <p:nvPr/>
            </p:nvSpPr>
            <p:spPr bwMode="auto">
              <a:xfrm>
                <a:off x="5797" y="3207"/>
                <a:ext cx="146" cy="47"/>
              </a:xfrm>
              <a:custGeom>
                <a:avLst/>
                <a:gdLst>
                  <a:gd name="T0" fmla="*/ 0 w 196"/>
                  <a:gd name="T1" fmla="*/ 0 h 63"/>
                  <a:gd name="T2" fmla="*/ 0 w 196"/>
                  <a:gd name="T3" fmla="*/ 63 h 63"/>
                  <a:gd name="T4" fmla="*/ 118 w 196"/>
                  <a:gd name="T5" fmla="*/ 0 h 63"/>
                  <a:gd name="T6" fmla="*/ 118 w 196"/>
                  <a:gd name="T7" fmla="*/ 63 h 63"/>
                  <a:gd name="T8" fmla="*/ 79 w 196"/>
                  <a:gd name="T9" fmla="*/ 42 h 63"/>
                  <a:gd name="T10" fmla="*/ 79 w 196"/>
                  <a:gd name="T11" fmla="*/ 20 h 63"/>
                  <a:gd name="T12" fmla="*/ 59 w 196"/>
                  <a:gd name="T13" fmla="*/ 0 h 63"/>
                  <a:gd name="T14" fmla="*/ 59 w 196"/>
                  <a:gd name="T15" fmla="*/ 0 h 63"/>
                  <a:gd name="T16" fmla="*/ 38 w 196"/>
                  <a:gd name="T17" fmla="*/ 20 h 63"/>
                  <a:gd name="T18" fmla="*/ 38 w 196"/>
                  <a:gd name="T19" fmla="*/ 42 h 63"/>
                  <a:gd name="T20" fmla="*/ 59 w 196"/>
                  <a:gd name="T21" fmla="*/ 63 h 63"/>
                  <a:gd name="T22" fmla="*/ 59 w 196"/>
                  <a:gd name="T23" fmla="*/ 63 h 63"/>
                  <a:gd name="T24" fmla="*/ 79 w 196"/>
                  <a:gd name="T25" fmla="*/ 42 h 63"/>
                  <a:gd name="T26" fmla="*/ 196 w 196"/>
                  <a:gd name="T27" fmla="*/ 42 h 63"/>
                  <a:gd name="T28" fmla="*/ 196 w 196"/>
                  <a:gd name="T29" fmla="*/ 20 h 63"/>
                  <a:gd name="T30" fmla="*/ 175 w 196"/>
                  <a:gd name="T31" fmla="*/ 0 h 63"/>
                  <a:gd name="T32" fmla="*/ 175 w 196"/>
                  <a:gd name="T33" fmla="*/ 0 h 63"/>
                  <a:gd name="T34" fmla="*/ 156 w 196"/>
                  <a:gd name="T35" fmla="*/ 20 h 63"/>
                  <a:gd name="T36" fmla="*/ 156 w 196"/>
                  <a:gd name="T37" fmla="*/ 42 h 63"/>
                  <a:gd name="T38" fmla="*/ 175 w 196"/>
                  <a:gd name="T39" fmla="*/ 63 h 63"/>
                  <a:gd name="T40" fmla="*/ 175 w 196"/>
                  <a:gd name="T41" fmla="*/ 63 h 63"/>
                  <a:gd name="T42" fmla="*/ 196 w 196"/>
                  <a:gd name="T43" fmla="*/ 4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96" h="63">
                    <a:moveTo>
                      <a:pt x="0" y="0"/>
                    </a:moveTo>
                    <a:cubicBezTo>
                      <a:pt x="0" y="63"/>
                      <a:pt x="0" y="63"/>
                      <a:pt x="0" y="63"/>
                    </a:cubicBezTo>
                    <a:moveTo>
                      <a:pt x="118" y="0"/>
                    </a:moveTo>
                    <a:cubicBezTo>
                      <a:pt x="118" y="63"/>
                      <a:pt x="118" y="63"/>
                      <a:pt x="118" y="63"/>
                    </a:cubicBezTo>
                    <a:moveTo>
                      <a:pt x="79" y="42"/>
                    </a:moveTo>
                    <a:cubicBezTo>
                      <a:pt x="79" y="20"/>
                      <a:pt x="79" y="20"/>
                      <a:pt x="79" y="20"/>
                    </a:cubicBezTo>
                    <a:cubicBezTo>
                      <a:pt x="79" y="9"/>
                      <a:pt x="70" y="0"/>
                      <a:pt x="59" y="0"/>
                    </a:cubicBezTo>
                    <a:cubicBezTo>
                      <a:pt x="59" y="0"/>
                      <a:pt x="59" y="0"/>
                      <a:pt x="59" y="0"/>
                    </a:cubicBezTo>
                    <a:cubicBezTo>
                      <a:pt x="47" y="0"/>
                      <a:pt x="38" y="9"/>
                      <a:pt x="38" y="20"/>
                    </a:cubicBezTo>
                    <a:cubicBezTo>
                      <a:pt x="38" y="42"/>
                      <a:pt x="38" y="42"/>
                      <a:pt x="38" y="42"/>
                    </a:cubicBezTo>
                    <a:cubicBezTo>
                      <a:pt x="38" y="54"/>
                      <a:pt x="47" y="63"/>
                      <a:pt x="59" y="63"/>
                    </a:cubicBezTo>
                    <a:cubicBezTo>
                      <a:pt x="59" y="63"/>
                      <a:pt x="59" y="63"/>
                      <a:pt x="59" y="63"/>
                    </a:cubicBezTo>
                    <a:cubicBezTo>
                      <a:pt x="70" y="63"/>
                      <a:pt x="79" y="54"/>
                      <a:pt x="79" y="42"/>
                    </a:cubicBezTo>
                    <a:close/>
                    <a:moveTo>
                      <a:pt x="196" y="42"/>
                    </a:moveTo>
                    <a:cubicBezTo>
                      <a:pt x="196" y="20"/>
                      <a:pt x="196" y="20"/>
                      <a:pt x="196" y="20"/>
                    </a:cubicBezTo>
                    <a:cubicBezTo>
                      <a:pt x="196" y="9"/>
                      <a:pt x="187" y="0"/>
                      <a:pt x="175" y="0"/>
                    </a:cubicBezTo>
                    <a:cubicBezTo>
                      <a:pt x="175" y="0"/>
                      <a:pt x="175" y="0"/>
                      <a:pt x="175" y="0"/>
                    </a:cubicBezTo>
                    <a:cubicBezTo>
                      <a:pt x="165" y="0"/>
                      <a:pt x="156" y="9"/>
                      <a:pt x="156" y="20"/>
                    </a:cubicBezTo>
                    <a:cubicBezTo>
                      <a:pt x="156" y="42"/>
                      <a:pt x="156" y="42"/>
                      <a:pt x="156" y="42"/>
                    </a:cubicBezTo>
                    <a:cubicBezTo>
                      <a:pt x="156" y="54"/>
                      <a:pt x="165" y="63"/>
                      <a:pt x="175" y="63"/>
                    </a:cubicBezTo>
                    <a:cubicBezTo>
                      <a:pt x="175" y="63"/>
                      <a:pt x="175" y="63"/>
                      <a:pt x="175" y="63"/>
                    </a:cubicBezTo>
                    <a:cubicBezTo>
                      <a:pt x="187" y="63"/>
                      <a:pt x="196" y="54"/>
                      <a:pt x="196" y="42"/>
                    </a:cubicBezTo>
                    <a:close/>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1103" tIns="30552" rIns="61103" bIns="30552" numCol="1" anchor="t" anchorCtr="0" compatLnSpc="1">
                <a:prstTxWarp prst="textNoShape">
                  <a:avLst/>
                </a:prstTxWarp>
              </a:bodyPr>
              <a:lstStyle/>
              <a:p>
                <a:pPr marL="0" marR="0" lvl="0" indent="0" algn="l" defTabSz="623233" rtl="0" eaLnBrk="1" fontAlgn="auto" latinLnBrk="0" hangingPunct="1">
                  <a:lnSpc>
                    <a:spcPct val="100000"/>
                  </a:lnSpc>
                  <a:spcBef>
                    <a:spcPts val="0"/>
                  </a:spcBef>
                  <a:spcAft>
                    <a:spcPts val="0"/>
                  </a:spcAft>
                  <a:buClrTx/>
                  <a:buSzTx/>
                  <a:buFontTx/>
                  <a:buNone/>
                  <a:tabLst/>
                  <a:defRPr/>
                </a:pPr>
                <a:endParaRPr kumimoji="0" lang="en-US" sz="1203"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69" name="Freeform 16">
                <a:extLst>
                  <a:ext uri="{FF2B5EF4-FFF2-40B4-BE49-F238E27FC236}">
                    <a16:creationId xmlns:a16="http://schemas.microsoft.com/office/drawing/2014/main" id="{AFF609FE-F1CD-4A91-99A0-CD6CEB1F958F}"/>
                  </a:ext>
                </a:extLst>
              </p:cNvPr>
              <p:cNvSpPr>
                <a:spLocks noEditPoints="1"/>
              </p:cNvSpPr>
              <p:nvPr/>
            </p:nvSpPr>
            <p:spPr bwMode="auto">
              <a:xfrm>
                <a:off x="5797" y="3278"/>
                <a:ext cx="146" cy="48"/>
              </a:xfrm>
              <a:custGeom>
                <a:avLst/>
                <a:gdLst>
                  <a:gd name="T0" fmla="*/ 196 w 196"/>
                  <a:gd name="T1" fmla="*/ 64 h 64"/>
                  <a:gd name="T2" fmla="*/ 196 w 196"/>
                  <a:gd name="T3" fmla="*/ 0 h 64"/>
                  <a:gd name="T4" fmla="*/ 79 w 196"/>
                  <a:gd name="T5" fmla="*/ 64 h 64"/>
                  <a:gd name="T6" fmla="*/ 79 w 196"/>
                  <a:gd name="T7" fmla="*/ 0 h 64"/>
                  <a:gd name="T8" fmla="*/ 118 w 196"/>
                  <a:gd name="T9" fmla="*/ 43 h 64"/>
                  <a:gd name="T10" fmla="*/ 138 w 196"/>
                  <a:gd name="T11" fmla="*/ 64 h 64"/>
                  <a:gd name="T12" fmla="*/ 138 w 196"/>
                  <a:gd name="T13" fmla="*/ 64 h 64"/>
                  <a:gd name="T14" fmla="*/ 158 w 196"/>
                  <a:gd name="T15" fmla="*/ 43 h 64"/>
                  <a:gd name="T16" fmla="*/ 158 w 196"/>
                  <a:gd name="T17" fmla="*/ 21 h 64"/>
                  <a:gd name="T18" fmla="*/ 138 w 196"/>
                  <a:gd name="T19" fmla="*/ 0 h 64"/>
                  <a:gd name="T20" fmla="*/ 138 w 196"/>
                  <a:gd name="T21" fmla="*/ 0 h 64"/>
                  <a:gd name="T22" fmla="*/ 118 w 196"/>
                  <a:gd name="T23" fmla="*/ 21 h 64"/>
                  <a:gd name="T24" fmla="*/ 118 w 196"/>
                  <a:gd name="T25" fmla="*/ 43 h 64"/>
                  <a:gd name="T26" fmla="*/ 0 w 196"/>
                  <a:gd name="T27" fmla="*/ 43 h 64"/>
                  <a:gd name="T28" fmla="*/ 20 w 196"/>
                  <a:gd name="T29" fmla="*/ 64 h 64"/>
                  <a:gd name="T30" fmla="*/ 20 w 196"/>
                  <a:gd name="T31" fmla="*/ 64 h 64"/>
                  <a:gd name="T32" fmla="*/ 41 w 196"/>
                  <a:gd name="T33" fmla="*/ 43 h 64"/>
                  <a:gd name="T34" fmla="*/ 41 w 196"/>
                  <a:gd name="T35" fmla="*/ 21 h 64"/>
                  <a:gd name="T36" fmla="*/ 20 w 196"/>
                  <a:gd name="T37" fmla="*/ 0 h 64"/>
                  <a:gd name="T38" fmla="*/ 20 w 196"/>
                  <a:gd name="T39" fmla="*/ 0 h 64"/>
                  <a:gd name="T40" fmla="*/ 0 w 196"/>
                  <a:gd name="T41" fmla="*/ 21 h 64"/>
                  <a:gd name="T42" fmla="*/ 0 w 196"/>
                  <a:gd name="T43" fmla="*/ 4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96" h="64">
                    <a:moveTo>
                      <a:pt x="196" y="64"/>
                    </a:moveTo>
                    <a:cubicBezTo>
                      <a:pt x="196" y="64"/>
                      <a:pt x="196" y="64"/>
                      <a:pt x="196" y="0"/>
                    </a:cubicBezTo>
                    <a:moveTo>
                      <a:pt x="79" y="64"/>
                    </a:moveTo>
                    <a:cubicBezTo>
                      <a:pt x="79" y="64"/>
                      <a:pt x="79" y="64"/>
                      <a:pt x="79" y="0"/>
                    </a:cubicBezTo>
                    <a:moveTo>
                      <a:pt x="118" y="43"/>
                    </a:moveTo>
                    <a:cubicBezTo>
                      <a:pt x="118" y="54"/>
                      <a:pt x="127" y="64"/>
                      <a:pt x="138" y="64"/>
                    </a:cubicBezTo>
                    <a:cubicBezTo>
                      <a:pt x="138" y="64"/>
                      <a:pt x="138" y="64"/>
                      <a:pt x="138" y="64"/>
                    </a:cubicBezTo>
                    <a:cubicBezTo>
                      <a:pt x="149" y="64"/>
                      <a:pt x="158" y="54"/>
                      <a:pt x="158" y="43"/>
                    </a:cubicBezTo>
                    <a:cubicBezTo>
                      <a:pt x="158" y="43"/>
                      <a:pt x="158" y="43"/>
                      <a:pt x="158" y="21"/>
                    </a:cubicBezTo>
                    <a:cubicBezTo>
                      <a:pt x="158" y="9"/>
                      <a:pt x="149" y="0"/>
                      <a:pt x="138" y="0"/>
                    </a:cubicBezTo>
                    <a:cubicBezTo>
                      <a:pt x="138" y="0"/>
                      <a:pt x="138" y="0"/>
                      <a:pt x="138" y="0"/>
                    </a:cubicBezTo>
                    <a:cubicBezTo>
                      <a:pt x="127" y="0"/>
                      <a:pt x="118" y="9"/>
                      <a:pt x="118" y="21"/>
                    </a:cubicBezTo>
                    <a:cubicBezTo>
                      <a:pt x="118" y="21"/>
                      <a:pt x="118" y="21"/>
                      <a:pt x="118" y="43"/>
                    </a:cubicBezTo>
                    <a:close/>
                    <a:moveTo>
                      <a:pt x="0" y="43"/>
                    </a:moveTo>
                    <a:cubicBezTo>
                      <a:pt x="0" y="54"/>
                      <a:pt x="10" y="64"/>
                      <a:pt x="20" y="64"/>
                    </a:cubicBezTo>
                    <a:cubicBezTo>
                      <a:pt x="20" y="64"/>
                      <a:pt x="20" y="64"/>
                      <a:pt x="20" y="64"/>
                    </a:cubicBezTo>
                    <a:cubicBezTo>
                      <a:pt x="32" y="64"/>
                      <a:pt x="41" y="54"/>
                      <a:pt x="41" y="43"/>
                    </a:cubicBezTo>
                    <a:cubicBezTo>
                      <a:pt x="41" y="43"/>
                      <a:pt x="41" y="43"/>
                      <a:pt x="41" y="21"/>
                    </a:cubicBezTo>
                    <a:cubicBezTo>
                      <a:pt x="41" y="9"/>
                      <a:pt x="32" y="0"/>
                      <a:pt x="20" y="0"/>
                    </a:cubicBezTo>
                    <a:cubicBezTo>
                      <a:pt x="20" y="0"/>
                      <a:pt x="20" y="0"/>
                      <a:pt x="20" y="0"/>
                    </a:cubicBezTo>
                    <a:cubicBezTo>
                      <a:pt x="10" y="0"/>
                      <a:pt x="0" y="9"/>
                      <a:pt x="0" y="21"/>
                    </a:cubicBezTo>
                    <a:cubicBezTo>
                      <a:pt x="0" y="21"/>
                      <a:pt x="0" y="21"/>
                      <a:pt x="0" y="43"/>
                    </a:cubicBezTo>
                    <a:close/>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1103" tIns="30552" rIns="61103" bIns="30552" numCol="1" anchor="t" anchorCtr="0" compatLnSpc="1">
                <a:prstTxWarp prst="textNoShape">
                  <a:avLst/>
                </a:prstTxWarp>
              </a:bodyPr>
              <a:lstStyle/>
              <a:p>
                <a:pPr marL="0" marR="0" lvl="0" indent="0" algn="l" defTabSz="623233" rtl="0" eaLnBrk="1" fontAlgn="auto" latinLnBrk="0" hangingPunct="1">
                  <a:lnSpc>
                    <a:spcPct val="100000"/>
                  </a:lnSpc>
                  <a:spcBef>
                    <a:spcPts val="0"/>
                  </a:spcBef>
                  <a:spcAft>
                    <a:spcPts val="0"/>
                  </a:spcAft>
                  <a:buClrTx/>
                  <a:buSzTx/>
                  <a:buFontTx/>
                  <a:buNone/>
                  <a:tabLst/>
                  <a:defRPr/>
                </a:pPr>
                <a:endParaRPr kumimoji="0" lang="en-US" sz="1203" b="0" i="0" u="none" strike="noStrike" kern="1200" cap="none" spc="0" normalizeH="0" baseline="0" noProof="0">
                  <a:ln>
                    <a:noFill/>
                  </a:ln>
                  <a:solidFill>
                    <a:srgbClr val="505050"/>
                  </a:solidFill>
                  <a:effectLst/>
                  <a:uLnTx/>
                  <a:uFillTx/>
                  <a:latin typeface="Segoe UI Semilight"/>
                  <a:ea typeface="+mn-ea"/>
                  <a:cs typeface="+mn-cs"/>
                </a:endParaRPr>
              </a:p>
            </p:txBody>
          </p:sp>
        </p:grpSp>
        <p:sp>
          <p:nvSpPr>
            <p:cNvPr id="70" name="eye_2">
              <a:extLst>
                <a:ext uri="{FF2B5EF4-FFF2-40B4-BE49-F238E27FC236}">
                  <a16:creationId xmlns:a16="http://schemas.microsoft.com/office/drawing/2014/main" id="{E3A168C7-09D5-43FA-8871-24BDDDADF313}"/>
                </a:ext>
              </a:extLst>
            </p:cNvPr>
            <p:cNvSpPr>
              <a:spLocks noChangeAspect="1" noEditPoints="1"/>
            </p:cNvSpPr>
            <p:nvPr/>
          </p:nvSpPr>
          <p:spPr bwMode="auto">
            <a:xfrm>
              <a:off x="7108908" y="1413187"/>
              <a:ext cx="348284" cy="193245"/>
            </a:xfrm>
            <a:custGeom>
              <a:avLst/>
              <a:gdLst>
                <a:gd name="T0" fmla="*/ 5 w 346"/>
                <a:gd name="T1" fmla="*/ 103 h 191"/>
                <a:gd name="T2" fmla="*/ 0 w 346"/>
                <a:gd name="T3" fmla="*/ 96 h 191"/>
                <a:gd name="T4" fmla="*/ 3 w 346"/>
                <a:gd name="T5" fmla="*/ 92 h 191"/>
                <a:gd name="T6" fmla="*/ 5 w 346"/>
                <a:gd name="T7" fmla="*/ 103 h 191"/>
                <a:gd name="T8" fmla="*/ 173 w 346"/>
                <a:gd name="T9" fmla="*/ 191 h 191"/>
                <a:gd name="T10" fmla="*/ 346 w 346"/>
                <a:gd name="T11" fmla="*/ 96 h 191"/>
                <a:gd name="T12" fmla="*/ 173 w 346"/>
                <a:gd name="T13" fmla="*/ 0 h 191"/>
                <a:gd name="T14" fmla="*/ 3 w 346"/>
                <a:gd name="T15" fmla="*/ 92 h 191"/>
                <a:gd name="T16" fmla="*/ 175 w 346"/>
                <a:gd name="T17" fmla="*/ 14 h 191"/>
                <a:gd name="T18" fmla="*/ 89 w 346"/>
                <a:gd name="T19" fmla="*/ 96 h 191"/>
                <a:gd name="T20" fmla="*/ 175 w 346"/>
                <a:gd name="T21" fmla="*/ 178 h 191"/>
                <a:gd name="T22" fmla="*/ 261 w 346"/>
                <a:gd name="T23" fmla="*/ 96 h 191"/>
                <a:gd name="T24" fmla="*/ 175 w 346"/>
                <a:gd name="T25" fmla="*/ 14 h 191"/>
                <a:gd name="T26" fmla="*/ 175 w 346"/>
                <a:gd name="T27" fmla="*/ 78 h 191"/>
                <a:gd name="T28" fmla="*/ 156 w 346"/>
                <a:gd name="T29" fmla="*/ 96 h 191"/>
                <a:gd name="T30" fmla="*/ 175 w 346"/>
                <a:gd name="T31" fmla="*/ 114 h 191"/>
                <a:gd name="T32" fmla="*/ 194 w 346"/>
                <a:gd name="T33" fmla="*/ 96 h 191"/>
                <a:gd name="T34" fmla="*/ 175 w 346"/>
                <a:gd name="T35" fmla="*/ 78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6" h="191">
                  <a:moveTo>
                    <a:pt x="5" y="103"/>
                  </a:moveTo>
                  <a:cubicBezTo>
                    <a:pt x="2" y="98"/>
                    <a:pt x="0" y="96"/>
                    <a:pt x="0" y="96"/>
                  </a:cubicBezTo>
                  <a:cubicBezTo>
                    <a:pt x="0" y="96"/>
                    <a:pt x="1" y="94"/>
                    <a:pt x="3" y="92"/>
                  </a:cubicBezTo>
                  <a:moveTo>
                    <a:pt x="5" y="103"/>
                  </a:moveTo>
                  <a:cubicBezTo>
                    <a:pt x="23" y="125"/>
                    <a:pt x="82" y="191"/>
                    <a:pt x="173" y="191"/>
                  </a:cubicBezTo>
                  <a:cubicBezTo>
                    <a:pt x="283" y="191"/>
                    <a:pt x="346" y="96"/>
                    <a:pt x="346" y="96"/>
                  </a:cubicBezTo>
                  <a:cubicBezTo>
                    <a:pt x="346" y="96"/>
                    <a:pt x="283" y="0"/>
                    <a:pt x="173" y="0"/>
                  </a:cubicBezTo>
                  <a:cubicBezTo>
                    <a:pt x="77" y="0"/>
                    <a:pt x="17" y="73"/>
                    <a:pt x="3" y="92"/>
                  </a:cubicBezTo>
                  <a:moveTo>
                    <a:pt x="175" y="14"/>
                  </a:moveTo>
                  <a:cubicBezTo>
                    <a:pt x="128" y="14"/>
                    <a:pt x="89" y="50"/>
                    <a:pt x="89" y="96"/>
                  </a:cubicBezTo>
                  <a:cubicBezTo>
                    <a:pt x="89" y="141"/>
                    <a:pt x="128" y="178"/>
                    <a:pt x="175" y="178"/>
                  </a:cubicBezTo>
                  <a:cubicBezTo>
                    <a:pt x="222" y="178"/>
                    <a:pt x="261" y="141"/>
                    <a:pt x="261" y="96"/>
                  </a:cubicBezTo>
                  <a:cubicBezTo>
                    <a:pt x="261" y="50"/>
                    <a:pt x="222" y="14"/>
                    <a:pt x="175" y="14"/>
                  </a:cubicBezTo>
                  <a:close/>
                  <a:moveTo>
                    <a:pt x="175" y="78"/>
                  </a:moveTo>
                  <a:cubicBezTo>
                    <a:pt x="165" y="78"/>
                    <a:pt x="156" y="86"/>
                    <a:pt x="156" y="96"/>
                  </a:cubicBezTo>
                  <a:cubicBezTo>
                    <a:pt x="156" y="106"/>
                    <a:pt x="165" y="114"/>
                    <a:pt x="175" y="114"/>
                  </a:cubicBezTo>
                  <a:cubicBezTo>
                    <a:pt x="185" y="114"/>
                    <a:pt x="194" y="106"/>
                    <a:pt x="194" y="96"/>
                  </a:cubicBezTo>
                  <a:cubicBezTo>
                    <a:pt x="194" y="86"/>
                    <a:pt x="185" y="78"/>
                    <a:pt x="175" y="78"/>
                  </a:cubicBezTo>
                  <a:close/>
                </a:path>
              </a:pathLst>
            </a:custGeom>
            <a:noFill/>
            <a:ln w="12700" cap="flat">
              <a:solidFill>
                <a:schemeClr val="accent1"/>
              </a:solidFill>
              <a:prstDash val="solid"/>
              <a:miter lim="800000"/>
              <a:headEnd/>
              <a:tailEnd/>
            </a:ln>
          </p:spPr>
          <p:txBody>
            <a:bodyPr vert="horz" wrap="square" lIns="61103" tIns="30552" rIns="61103" bIns="30552" numCol="1" anchor="t" anchorCtr="0" compatLnSpc="1">
              <a:prstTxWarp prst="textNoShape">
                <a:avLst/>
              </a:prstTxWarp>
            </a:bodyPr>
            <a:lstStyle/>
            <a:p>
              <a:pPr marL="0" marR="0" lvl="0" indent="0" algn="l" defTabSz="623233" rtl="0" eaLnBrk="1" fontAlgn="auto" latinLnBrk="0" hangingPunct="1">
                <a:lnSpc>
                  <a:spcPct val="100000"/>
                </a:lnSpc>
                <a:spcBef>
                  <a:spcPts val="0"/>
                </a:spcBef>
                <a:spcAft>
                  <a:spcPts val="0"/>
                </a:spcAft>
                <a:buClrTx/>
                <a:buSzTx/>
                <a:buFontTx/>
                <a:buNone/>
                <a:tabLst/>
                <a:defRPr/>
              </a:pPr>
              <a:endParaRPr kumimoji="0" lang="en-US" sz="1203" b="0" i="0" u="none" strike="noStrike" kern="1200" cap="none" spc="0" normalizeH="0" baseline="0" noProof="0">
                <a:ln>
                  <a:noFill/>
                </a:ln>
                <a:solidFill>
                  <a:srgbClr val="505050"/>
                </a:solidFill>
                <a:effectLst/>
                <a:uLnTx/>
                <a:uFillTx/>
                <a:latin typeface="Segoe UI Semilight"/>
                <a:ea typeface="+mn-ea"/>
                <a:cs typeface="+mn-cs"/>
              </a:endParaRPr>
            </a:p>
          </p:txBody>
        </p:sp>
      </p:grpSp>
      <p:sp>
        <p:nvSpPr>
          <p:cNvPr id="71" name="TextBox 70">
            <a:extLst>
              <a:ext uri="{FF2B5EF4-FFF2-40B4-BE49-F238E27FC236}">
                <a16:creationId xmlns:a16="http://schemas.microsoft.com/office/drawing/2014/main" id="{2D9328BC-67B4-4D95-A24F-F76775295034}"/>
              </a:ext>
            </a:extLst>
          </p:cNvPr>
          <p:cNvSpPr txBox="1"/>
          <p:nvPr/>
        </p:nvSpPr>
        <p:spPr>
          <a:xfrm>
            <a:off x="2726699" y="159693"/>
            <a:ext cx="1113516" cy="355288"/>
          </a:xfrm>
          <a:prstGeom prst="rect">
            <a:avLst/>
          </a:prstGeom>
          <a:noFill/>
        </p:spPr>
        <p:txBody>
          <a:bodyPr wrap="square" lIns="124658" tIns="99726" rIns="124658" bIns="99726" rtlCol="0">
            <a:spAutoFit/>
          </a:bodyPr>
          <a:lstStyle>
            <a:defPPr>
              <a:defRPr lang="en-US"/>
            </a:defPPr>
            <a:lvl1pPr>
              <a:lnSpc>
                <a:spcPct val="90000"/>
              </a:lnSpc>
              <a:spcAft>
                <a:spcPts val="600"/>
              </a:spcAft>
              <a:defRPr sz="4000">
                <a:solidFill>
                  <a:schemeClr val="bg2"/>
                </a:solidFill>
                <a:latin typeface="Segoe UI Semibold" panose="020B0702040204020203" pitchFamily="34" charset="0"/>
                <a:cs typeface="Segoe UI Semibold" panose="020B0702040204020203"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000" b="1" i="0" u="none" strike="noStrike" kern="1200" cap="none" spc="-49" normalizeH="0" baseline="0" noProof="0">
                <a:ln w="3175">
                  <a:noFill/>
                </a:ln>
                <a:gradFill>
                  <a:gsLst>
                    <a:gs pos="1250">
                      <a:srgbClr val="1A1A1A"/>
                    </a:gs>
                    <a:gs pos="100000">
                      <a:srgbClr val="1A1A1A"/>
                    </a:gs>
                  </a:gsLst>
                  <a:lin ang="5400000" scaled="0"/>
                </a:gradFill>
                <a:effectLst/>
                <a:uLnTx/>
                <a:uFillTx/>
                <a:latin typeface="Segoe UI Semibold"/>
                <a:ea typeface="+mn-ea"/>
                <a:cs typeface="Segoe UI Semilight" panose="020B0402040204020203" pitchFamily="34" charset="0"/>
              </a:rPr>
              <a:t>Azure IoT Edge</a:t>
            </a:r>
          </a:p>
        </p:txBody>
      </p:sp>
      <p:grpSp>
        <p:nvGrpSpPr>
          <p:cNvPr id="17" name="Group 16">
            <a:extLst>
              <a:ext uri="{FF2B5EF4-FFF2-40B4-BE49-F238E27FC236}">
                <a16:creationId xmlns:a16="http://schemas.microsoft.com/office/drawing/2014/main" id="{83C1FAE3-5BF0-43D8-A0DF-A8B9C693959B}"/>
              </a:ext>
            </a:extLst>
          </p:cNvPr>
          <p:cNvGrpSpPr/>
          <p:nvPr/>
        </p:nvGrpSpPr>
        <p:grpSpPr>
          <a:xfrm>
            <a:off x="5225305" y="3916913"/>
            <a:ext cx="545015" cy="548640"/>
            <a:chOff x="5353834" y="4373409"/>
            <a:chExt cx="545015" cy="548640"/>
          </a:xfrm>
        </p:grpSpPr>
        <p:sp>
          <p:nvSpPr>
            <p:cNvPr id="76" name="Oval 75">
              <a:extLst>
                <a:ext uri="{FF2B5EF4-FFF2-40B4-BE49-F238E27FC236}">
                  <a16:creationId xmlns:a16="http://schemas.microsoft.com/office/drawing/2014/main" id="{B4060EA1-EA05-425F-B763-82E32FD0B716}"/>
                </a:ext>
              </a:extLst>
            </p:cNvPr>
            <p:cNvSpPr/>
            <p:nvPr/>
          </p:nvSpPr>
          <p:spPr bwMode="auto">
            <a:xfrm>
              <a:off x="5353834" y="4373409"/>
              <a:ext cx="545015" cy="548640"/>
            </a:xfrm>
            <a:prstGeom prst="ellipse">
              <a:avLst/>
            </a:prstGeom>
            <a:solidFill>
              <a:srgbClr val="0078D7"/>
            </a:solidFill>
            <a:ln w="10795" cap="flat" cmpd="sng" algn="ctr">
              <a:noFill/>
              <a:prstDash val="solid"/>
            </a:ln>
            <a:effectLst>
              <a:outerShdw blurRad="190500" dist="38100" dir="2700000" algn="tl" rotWithShape="0">
                <a:prstClr val="black">
                  <a:alpha val="25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0" cap="none" spc="0" normalizeH="0" baseline="0" noProof="0">
                <a:ln>
                  <a:noFill/>
                </a:ln>
                <a:solidFill>
                  <a:srgbClr val="0078D4"/>
                </a:solidFill>
                <a:effectLst/>
                <a:uLnTx/>
                <a:uFillTx/>
                <a:latin typeface="Segoe UI Semilight"/>
                <a:ea typeface="+mn-ea"/>
                <a:cs typeface="+mn-cs"/>
              </a:endParaRPr>
            </a:p>
          </p:txBody>
        </p:sp>
        <p:sp>
          <p:nvSpPr>
            <p:cNvPr id="42" name="IoT">
              <a:extLst>
                <a:ext uri="{FF2B5EF4-FFF2-40B4-BE49-F238E27FC236}">
                  <a16:creationId xmlns:a16="http://schemas.microsoft.com/office/drawing/2014/main" id="{80E6B84B-C950-4648-AFD6-5185E83E14E9}"/>
                </a:ext>
              </a:extLst>
            </p:cNvPr>
            <p:cNvSpPr>
              <a:spLocks noChangeAspect="1"/>
            </p:cNvSpPr>
            <p:nvPr/>
          </p:nvSpPr>
          <p:spPr>
            <a:xfrm rot="10800000">
              <a:off x="5494634" y="4539335"/>
              <a:ext cx="263415" cy="216788"/>
            </a:xfrm>
            <a:custGeom>
              <a:avLst/>
              <a:gdLst>
                <a:gd name="connsiteX0" fmla="*/ 2409306 w 2409306"/>
                <a:gd name="connsiteY0" fmla="*/ 661085 h 2046937"/>
                <a:gd name="connsiteX1" fmla="*/ 2100118 w 2409306"/>
                <a:gd name="connsiteY1" fmla="*/ 661085 h 2046937"/>
                <a:gd name="connsiteX2" fmla="*/ 2100118 w 2409306"/>
                <a:gd name="connsiteY2" fmla="*/ 337516 h 2046937"/>
                <a:gd name="connsiteX3" fmla="*/ 1750938 w 2409306"/>
                <a:gd name="connsiteY3" fmla="*/ 337516 h 2046937"/>
                <a:gd name="connsiteX4" fmla="*/ 1750938 w 2409306"/>
                <a:gd name="connsiteY4" fmla="*/ 0 h 2046937"/>
                <a:gd name="connsiteX5" fmla="*/ 2409306 w 2409306"/>
                <a:gd name="connsiteY5" fmla="*/ 0 h 2046937"/>
                <a:gd name="connsiteX6" fmla="*/ 1488047 w 2409306"/>
                <a:gd name="connsiteY6" fmla="*/ 1738307 h 2046937"/>
                <a:gd name="connsiteX7" fmla="*/ 1305692 w 2409306"/>
                <a:gd name="connsiteY7" fmla="*/ 1555952 h 2046937"/>
                <a:gd name="connsiteX8" fmla="*/ 1320022 w 2409306"/>
                <a:gd name="connsiteY8" fmla="*/ 1484971 h 2046937"/>
                <a:gd name="connsiteX9" fmla="*/ 1339103 w 2409306"/>
                <a:gd name="connsiteY9" fmla="*/ 1456670 h 2046937"/>
                <a:gd name="connsiteX10" fmla="*/ 1130226 w 2409306"/>
                <a:gd name="connsiteY10" fmla="*/ 1277304 h 2046937"/>
                <a:gd name="connsiteX11" fmla="*/ 1073109 w 2409306"/>
                <a:gd name="connsiteY11" fmla="*/ 1362019 h 2046937"/>
                <a:gd name="connsiteX12" fmla="*/ 882279 w 2409306"/>
                <a:gd name="connsiteY12" fmla="*/ 1441064 h 2046937"/>
                <a:gd name="connsiteX13" fmla="*/ 612404 w 2409306"/>
                <a:gd name="connsiteY13" fmla="*/ 1171189 h 2046937"/>
                <a:gd name="connsiteX14" fmla="*/ 691449 w 2409306"/>
                <a:gd name="connsiteY14" fmla="*/ 980358 h 2046937"/>
                <a:gd name="connsiteX15" fmla="*/ 721899 w 2409306"/>
                <a:gd name="connsiteY15" fmla="*/ 955235 h 2046937"/>
                <a:gd name="connsiteX16" fmla="*/ 636319 w 2409306"/>
                <a:gd name="connsiteY16" fmla="*/ 774559 h 2046937"/>
                <a:gd name="connsiteX17" fmla="*/ 599476 w 2409306"/>
                <a:gd name="connsiteY17" fmla="*/ 795685 h 2046937"/>
                <a:gd name="connsiteX18" fmla="*/ 538390 w 2409306"/>
                <a:gd name="connsiteY18" fmla="*/ 806875 h 2046937"/>
                <a:gd name="connsiteX19" fmla="*/ 501610 w 2409306"/>
                <a:gd name="connsiteY19" fmla="*/ 803464 h 2046937"/>
                <a:gd name="connsiteX20" fmla="*/ 357605 w 2409306"/>
                <a:gd name="connsiteY20" fmla="*/ 589527 h 2046937"/>
                <a:gd name="connsiteX21" fmla="*/ 571542 w 2409306"/>
                <a:gd name="connsiteY21" fmla="*/ 445521 h 2046937"/>
                <a:gd name="connsiteX22" fmla="*/ 715547 w 2409306"/>
                <a:gd name="connsiteY22" fmla="*/ 659458 h 2046937"/>
                <a:gd name="connsiteX23" fmla="*/ 692665 w 2409306"/>
                <a:gd name="connsiteY23" fmla="*/ 718873 h 2046937"/>
                <a:gd name="connsiteX24" fmla="*/ 671892 w 2409306"/>
                <a:gd name="connsiteY24" fmla="*/ 742856 h 2046937"/>
                <a:gd name="connsiteX25" fmla="*/ 761132 w 2409306"/>
                <a:gd name="connsiteY25" fmla="*/ 931261 h 2046937"/>
                <a:gd name="connsiteX26" fmla="*/ 777231 w 2409306"/>
                <a:gd name="connsiteY26" fmla="*/ 922522 h 2046937"/>
                <a:gd name="connsiteX27" fmla="*/ 882279 w 2409306"/>
                <a:gd name="connsiteY27" fmla="*/ 901314 h 2046937"/>
                <a:gd name="connsiteX28" fmla="*/ 1033169 w 2409306"/>
                <a:gd name="connsiteY28" fmla="*/ 947404 h 2046937"/>
                <a:gd name="connsiteX29" fmla="*/ 1063152 w 2409306"/>
                <a:gd name="connsiteY29" fmla="*/ 972142 h 2046937"/>
                <a:gd name="connsiteX30" fmla="*/ 1326447 w 2409306"/>
                <a:gd name="connsiteY30" fmla="*/ 732796 h 2046937"/>
                <a:gd name="connsiteX31" fmla="*/ 1310219 w 2409306"/>
                <a:gd name="connsiteY31" fmla="*/ 705635 h 2046937"/>
                <a:gd name="connsiteX32" fmla="*/ 1346607 w 2409306"/>
                <a:gd name="connsiteY32" fmla="*/ 561722 h 2046937"/>
                <a:gd name="connsiteX33" fmla="*/ 1536295 w 2409306"/>
                <a:gd name="connsiteY33" fmla="*/ 570760 h 2046937"/>
                <a:gd name="connsiteX34" fmla="*/ 1527257 w 2409306"/>
                <a:gd name="connsiteY34" fmla="*/ 760448 h 2046937"/>
                <a:gd name="connsiteX35" fmla="*/ 1430541 w 2409306"/>
                <a:gd name="connsiteY35" fmla="*/ 795215 h 2046937"/>
                <a:gd name="connsiteX36" fmla="*/ 1380536 w 2409306"/>
                <a:gd name="connsiteY36" fmla="*/ 782988 h 2046937"/>
                <a:gd name="connsiteX37" fmla="*/ 1357679 w 2409306"/>
                <a:gd name="connsiteY37" fmla="*/ 766190 h 2046937"/>
                <a:gd name="connsiteX38" fmla="*/ 1091719 w 2409306"/>
                <a:gd name="connsiteY38" fmla="*/ 1007960 h 2046937"/>
                <a:gd name="connsiteX39" fmla="*/ 1130946 w 2409306"/>
                <a:gd name="connsiteY39" fmla="*/ 1066141 h 2046937"/>
                <a:gd name="connsiteX40" fmla="*/ 1133553 w 2409306"/>
                <a:gd name="connsiteY40" fmla="*/ 1074539 h 2046937"/>
                <a:gd name="connsiteX41" fmla="*/ 1977742 w 2409306"/>
                <a:gd name="connsiteY41" fmla="*/ 1074539 h 2046937"/>
                <a:gd name="connsiteX42" fmla="*/ 1986328 w 2409306"/>
                <a:gd name="connsiteY42" fmla="*/ 1032010 h 2046937"/>
                <a:gd name="connsiteX43" fmla="*/ 2141113 w 2409306"/>
                <a:gd name="connsiteY43" fmla="*/ 929412 h 2046937"/>
                <a:gd name="connsiteX44" fmla="*/ 2309099 w 2409306"/>
                <a:gd name="connsiteY44" fmla="*/ 1097398 h 2046937"/>
                <a:gd name="connsiteX45" fmla="*/ 2141113 w 2409306"/>
                <a:gd name="connsiteY45" fmla="*/ 1265384 h 2046937"/>
                <a:gd name="connsiteX46" fmla="*/ 1986328 w 2409306"/>
                <a:gd name="connsiteY46" fmla="*/ 1162786 h 2046937"/>
                <a:gd name="connsiteX47" fmla="*/ 1977742 w 2409306"/>
                <a:gd name="connsiteY47" fmla="*/ 1120258 h 2046937"/>
                <a:gd name="connsiteX48" fmla="*/ 1147020 w 2409306"/>
                <a:gd name="connsiteY48" fmla="*/ 1120258 h 2046937"/>
                <a:gd name="connsiteX49" fmla="*/ 1152154 w 2409306"/>
                <a:gd name="connsiteY49" fmla="*/ 1171189 h 2046937"/>
                <a:gd name="connsiteX50" fmla="*/ 1146671 w 2409306"/>
                <a:gd name="connsiteY50" fmla="*/ 1225578 h 2046937"/>
                <a:gd name="connsiteX51" fmla="*/ 1145302 w 2409306"/>
                <a:gd name="connsiteY51" fmla="*/ 1229988 h 2046937"/>
                <a:gd name="connsiteX52" fmla="*/ 1367860 w 2409306"/>
                <a:gd name="connsiteY52" fmla="*/ 1421103 h 2046937"/>
                <a:gd name="connsiteX53" fmla="*/ 1417066 w 2409306"/>
                <a:gd name="connsiteY53" fmla="*/ 1387927 h 2046937"/>
                <a:gd name="connsiteX54" fmla="*/ 1488047 w 2409306"/>
                <a:gd name="connsiteY54" fmla="*/ 1373597 h 2046937"/>
                <a:gd name="connsiteX55" fmla="*/ 1670402 w 2409306"/>
                <a:gd name="connsiteY55" fmla="*/ 1555952 h 2046937"/>
                <a:gd name="connsiteX56" fmla="*/ 1488047 w 2409306"/>
                <a:gd name="connsiteY56" fmla="*/ 1738307 h 2046937"/>
                <a:gd name="connsiteX57" fmla="*/ 658368 w 2409306"/>
                <a:gd name="connsiteY57" fmla="*/ 2046937 h 2046937"/>
                <a:gd name="connsiteX58" fmla="*/ 0 w 2409306"/>
                <a:gd name="connsiteY58" fmla="*/ 2046937 h 2046937"/>
                <a:gd name="connsiteX59" fmla="*/ 0 w 2409306"/>
                <a:gd name="connsiteY59" fmla="*/ 1385852 h 2046937"/>
                <a:gd name="connsiteX60" fmla="*/ 309188 w 2409306"/>
                <a:gd name="connsiteY60" fmla="*/ 1385852 h 2046937"/>
                <a:gd name="connsiteX61" fmla="*/ 309188 w 2409306"/>
                <a:gd name="connsiteY61" fmla="*/ 1709421 h 2046937"/>
                <a:gd name="connsiteX62" fmla="*/ 658368 w 2409306"/>
                <a:gd name="connsiteY62" fmla="*/ 1709421 h 2046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2409306" h="2046937">
                  <a:moveTo>
                    <a:pt x="2409306" y="661085"/>
                  </a:moveTo>
                  <a:lnTo>
                    <a:pt x="2100118" y="661085"/>
                  </a:lnTo>
                  <a:lnTo>
                    <a:pt x="2100118" y="337516"/>
                  </a:lnTo>
                  <a:lnTo>
                    <a:pt x="1750938" y="337516"/>
                  </a:lnTo>
                  <a:lnTo>
                    <a:pt x="1750938" y="0"/>
                  </a:lnTo>
                  <a:lnTo>
                    <a:pt x="2409306" y="0"/>
                  </a:lnTo>
                  <a:close/>
                  <a:moveTo>
                    <a:pt x="1488047" y="1738307"/>
                  </a:moveTo>
                  <a:cubicBezTo>
                    <a:pt x="1387335" y="1738307"/>
                    <a:pt x="1305692" y="1656664"/>
                    <a:pt x="1305692" y="1555952"/>
                  </a:cubicBezTo>
                  <a:cubicBezTo>
                    <a:pt x="1305692" y="1530774"/>
                    <a:pt x="1310794" y="1506788"/>
                    <a:pt x="1320022" y="1484971"/>
                  </a:cubicBezTo>
                  <a:lnTo>
                    <a:pt x="1339103" y="1456670"/>
                  </a:lnTo>
                  <a:lnTo>
                    <a:pt x="1130226" y="1277304"/>
                  </a:lnTo>
                  <a:lnTo>
                    <a:pt x="1073109" y="1362019"/>
                  </a:lnTo>
                  <a:cubicBezTo>
                    <a:pt x="1024272" y="1410857"/>
                    <a:pt x="956803" y="1441064"/>
                    <a:pt x="882279" y="1441064"/>
                  </a:cubicBezTo>
                  <a:cubicBezTo>
                    <a:pt x="733231" y="1441064"/>
                    <a:pt x="612404" y="1320237"/>
                    <a:pt x="612404" y="1171189"/>
                  </a:cubicBezTo>
                  <a:cubicBezTo>
                    <a:pt x="612404" y="1096665"/>
                    <a:pt x="642611" y="1029196"/>
                    <a:pt x="691449" y="980358"/>
                  </a:cubicBezTo>
                  <a:lnTo>
                    <a:pt x="721899" y="955235"/>
                  </a:lnTo>
                  <a:lnTo>
                    <a:pt x="636319" y="774559"/>
                  </a:lnTo>
                  <a:lnTo>
                    <a:pt x="599476" y="795685"/>
                  </a:lnTo>
                  <a:cubicBezTo>
                    <a:pt x="580212" y="802784"/>
                    <a:pt x="559593" y="806686"/>
                    <a:pt x="538390" y="806875"/>
                  </a:cubicBezTo>
                  <a:cubicBezTo>
                    <a:pt x="526273" y="806983"/>
                    <a:pt x="513966" y="805878"/>
                    <a:pt x="501610" y="803464"/>
                  </a:cubicBezTo>
                  <a:cubicBezTo>
                    <a:pt x="402767" y="784153"/>
                    <a:pt x="338294" y="688370"/>
                    <a:pt x="357605" y="589527"/>
                  </a:cubicBezTo>
                  <a:cubicBezTo>
                    <a:pt x="376916" y="490684"/>
                    <a:pt x="472698" y="426210"/>
                    <a:pt x="571542" y="445521"/>
                  </a:cubicBezTo>
                  <a:cubicBezTo>
                    <a:pt x="670385" y="464832"/>
                    <a:pt x="734858" y="560615"/>
                    <a:pt x="715547" y="659458"/>
                  </a:cubicBezTo>
                  <a:cubicBezTo>
                    <a:pt x="711323" y="681080"/>
                    <a:pt x="703439" y="701058"/>
                    <a:pt x="692665" y="718873"/>
                  </a:cubicBezTo>
                  <a:lnTo>
                    <a:pt x="671892" y="742856"/>
                  </a:lnTo>
                  <a:lnTo>
                    <a:pt x="761132" y="931261"/>
                  </a:lnTo>
                  <a:lnTo>
                    <a:pt x="777231" y="922522"/>
                  </a:lnTo>
                  <a:cubicBezTo>
                    <a:pt x="809519" y="908866"/>
                    <a:pt x="845017" y="901314"/>
                    <a:pt x="882279" y="901314"/>
                  </a:cubicBezTo>
                  <a:cubicBezTo>
                    <a:pt x="938172" y="901314"/>
                    <a:pt x="990096" y="918305"/>
                    <a:pt x="1033169" y="947404"/>
                  </a:cubicBezTo>
                  <a:lnTo>
                    <a:pt x="1063152" y="972142"/>
                  </a:lnTo>
                  <a:lnTo>
                    <a:pt x="1326447" y="732796"/>
                  </a:lnTo>
                  <a:lnTo>
                    <a:pt x="1310219" y="705635"/>
                  </a:lnTo>
                  <a:cubicBezTo>
                    <a:pt x="1292884" y="656260"/>
                    <a:pt x="1305449" y="599136"/>
                    <a:pt x="1346607" y="561722"/>
                  </a:cubicBezTo>
                  <a:cubicBezTo>
                    <a:pt x="1401483" y="511836"/>
                    <a:pt x="1486410" y="515883"/>
                    <a:pt x="1536295" y="570760"/>
                  </a:cubicBezTo>
                  <a:cubicBezTo>
                    <a:pt x="1586180" y="625636"/>
                    <a:pt x="1582134" y="710562"/>
                    <a:pt x="1527257" y="760448"/>
                  </a:cubicBezTo>
                  <a:cubicBezTo>
                    <a:pt x="1499819" y="785390"/>
                    <a:pt x="1464868" y="796850"/>
                    <a:pt x="1430541" y="795215"/>
                  </a:cubicBezTo>
                  <a:cubicBezTo>
                    <a:pt x="1413378" y="794397"/>
                    <a:pt x="1396370" y="790305"/>
                    <a:pt x="1380536" y="782988"/>
                  </a:cubicBezTo>
                  <a:lnTo>
                    <a:pt x="1357679" y="766190"/>
                  </a:lnTo>
                  <a:lnTo>
                    <a:pt x="1091719" y="1007960"/>
                  </a:lnTo>
                  <a:lnTo>
                    <a:pt x="1130946" y="1066141"/>
                  </a:lnTo>
                  <a:lnTo>
                    <a:pt x="1133553" y="1074539"/>
                  </a:lnTo>
                  <a:lnTo>
                    <a:pt x="1977742" y="1074539"/>
                  </a:lnTo>
                  <a:lnTo>
                    <a:pt x="1986328" y="1032010"/>
                  </a:lnTo>
                  <a:cubicBezTo>
                    <a:pt x="2011830" y="971717"/>
                    <a:pt x="2071531" y="929412"/>
                    <a:pt x="2141113" y="929412"/>
                  </a:cubicBezTo>
                  <a:cubicBezTo>
                    <a:pt x="2233889" y="929412"/>
                    <a:pt x="2309099" y="1004622"/>
                    <a:pt x="2309099" y="1097398"/>
                  </a:cubicBezTo>
                  <a:cubicBezTo>
                    <a:pt x="2309099" y="1190174"/>
                    <a:pt x="2233889" y="1265384"/>
                    <a:pt x="2141113" y="1265384"/>
                  </a:cubicBezTo>
                  <a:cubicBezTo>
                    <a:pt x="2071531" y="1265384"/>
                    <a:pt x="2011830" y="1223078"/>
                    <a:pt x="1986328" y="1162786"/>
                  </a:cubicBezTo>
                  <a:lnTo>
                    <a:pt x="1977742" y="1120258"/>
                  </a:lnTo>
                  <a:lnTo>
                    <a:pt x="1147020" y="1120258"/>
                  </a:lnTo>
                  <a:lnTo>
                    <a:pt x="1152154" y="1171189"/>
                  </a:lnTo>
                  <a:cubicBezTo>
                    <a:pt x="1152154" y="1189820"/>
                    <a:pt x="1150266" y="1208010"/>
                    <a:pt x="1146671" y="1225578"/>
                  </a:cubicBezTo>
                  <a:lnTo>
                    <a:pt x="1145302" y="1229988"/>
                  </a:lnTo>
                  <a:lnTo>
                    <a:pt x="1367860" y="1421103"/>
                  </a:lnTo>
                  <a:lnTo>
                    <a:pt x="1417066" y="1387927"/>
                  </a:lnTo>
                  <a:cubicBezTo>
                    <a:pt x="1438882" y="1378700"/>
                    <a:pt x="1462869" y="1373597"/>
                    <a:pt x="1488047" y="1373597"/>
                  </a:cubicBezTo>
                  <a:cubicBezTo>
                    <a:pt x="1588759" y="1373597"/>
                    <a:pt x="1670402" y="1455240"/>
                    <a:pt x="1670402" y="1555952"/>
                  </a:cubicBezTo>
                  <a:cubicBezTo>
                    <a:pt x="1670402" y="1656664"/>
                    <a:pt x="1588759" y="1738307"/>
                    <a:pt x="1488047" y="1738307"/>
                  </a:cubicBezTo>
                  <a:close/>
                  <a:moveTo>
                    <a:pt x="658368" y="2046937"/>
                  </a:moveTo>
                  <a:lnTo>
                    <a:pt x="0" y="2046937"/>
                  </a:lnTo>
                  <a:lnTo>
                    <a:pt x="0" y="1385852"/>
                  </a:lnTo>
                  <a:lnTo>
                    <a:pt x="309188" y="1385852"/>
                  </a:lnTo>
                  <a:lnTo>
                    <a:pt x="309188" y="1709421"/>
                  </a:lnTo>
                  <a:lnTo>
                    <a:pt x="658368" y="1709421"/>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784"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22" name="Group 21">
            <a:extLst>
              <a:ext uri="{FF2B5EF4-FFF2-40B4-BE49-F238E27FC236}">
                <a16:creationId xmlns:a16="http://schemas.microsoft.com/office/drawing/2014/main" id="{FA855190-E188-4269-9BBD-CD7DB939BE14}"/>
              </a:ext>
            </a:extLst>
          </p:cNvPr>
          <p:cNvGrpSpPr/>
          <p:nvPr/>
        </p:nvGrpSpPr>
        <p:grpSpPr>
          <a:xfrm>
            <a:off x="1640094" y="3916913"/>
            <a:ext cx="545015" cy="548640"/>
            <a:chOff x="1331433" y="4382414"/>
            <a:chExt cx="545015" cy="548640"/>
          </a:xfrm>
        </p:grpSpPr>
        <p:sp>
          <p:nvSpPr>
            <p:cNvPr id="85" name="Oval 84">
              <a:extLst>
                <a:ext uri="{FF2B5EF4-FFF2-40B4-BE49-F238E27FC236}">
                  <a16:creationId xmlns:a16="http://schemas.microsoft.com/office/drawing/2014/main" id="{1CCE0670-2D01-44B1-8377-C476A3792FC8}"/>
                </a:ext>
              </a:extLst>
            </p:cNvPr>
            <p:cNvSpPr/>
            <p:nvPr/>
          </p:nvSpPr>
          <p:spPr bwMode="auto">
            <a:xfrm>
              <a:off x="1331433" y="4382414"/>
              <a:ext cx="545015" cy="548640"/>
            </a:xfrm>
            <a:prstGeom prst="ellipse">
              <a:avLst/>
            </a:prstGeom>
            <a:solidFill>
              <a:srgbClr val="0078D7"/>
            </a:solidFill>
            <a:ln w="10795" cap="flat" cmpd="sng" algn="ctr">
              <a:noFill/>
              <a:prstDash val="solid"/>
            </a:ln>
            <a:effectLst>
              <a:outerShdw blurRad="190500" dist="38100" dir="2700000" algn="tl" rotWithShape="0">
                <a:prstClr val="black">
                  <a:alpha val="25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0" cap="none" spc="0" normalizeH="0" baseline="0" noProof="0">
                <a:ln>
                  <a:noFill/>
                </a:ln>
                <a:solidFill>
                  <a:srgbClr val="0078D4"/>
                </a:solidFill>
                <a:effectLst/>
                <a:uLnTx/>
                <a:uFillTx/>
                <a:latin typeface="Segoe UI Semilight"/>
                <a:ea typeface="+mn-ea"/>
                <a:cs typeface="+mn-cs"/>
              </a:endParaRPr>
            </a:p>
          </p:txBody>
        </p:sp>
        <p:sp>
          <p:nvSpPr>
            <p:cNvPr id="120" name="Frame 5">
              <a:extLst>
                <a:ext uri="{FF2B5EF4-FFF2-40B4-BE49-F238E27FC236}">
                  <a16:creationId xmlns:a16="http://schemas.microsoft.com/office/drawing/2014/main" id="{11BABB18-2B1C-4159-9689-BB7FDAC40F20}"/>
                </a:ext>
              </a:extLst>
            </p:cNvPr>
            <p:cNvSpPr>
              <a:spLocks noChangeAspect="1"/>
            </p:cNvSpPr>
            <p:nvPr/>
          </p:nvSpPr>
          <p:spPr bwMode="auto">
            <a:xfrm>
              <a:off x="1459523" y="4512356"/>
              <a:ext cx="288835" cy="288757"/>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6350" cap="flat" cmpd="sng" algn="ctr">
              <a:noFill/>
              <a:prstDash val="solid"/>
              <a:miter lim="800000"/>
              <a:headEnd type="none" w="med" len="med"/>
              <a:tailEnd type="none" w="med" len="med"/>
            </a:ln>
            <a:effectLst/>
          </p:spPr>
          <p:txBody>
            <a:bodyPr rot="0" spcFirstLastPara="0" vertOverflow="overflow" horzOverflow="overflow" vert="horz" wrap="square" lIns="91401" tIns="45700" rIns="45700" bIns="91401" numCol="1" spcCol="0" rtlCol="0" fromWordArt="0" anchor="b" anchorCtr="0" forceAA="0" compatLnSpc="1">
              <a:prstTxWarp prst="textNoShape">
                <a:avLst/>
              </a:prstTxWarp>
              <a:noAutofit/>
            </a:bodyPr>
            <a:lstStyle/>
            <a:p>
              <a:pPr marL="0" marR="0" lvl="0" indent="0" algn="ctr" defTabSz="913573" rtl="0" eaLnBrk="1" fontAlgn="base" latinLnBrk="0" hangingPunct="1">
                <a:lnSpc>
                  <a:spcPct val="100000"/>
                </a:lnSpc>
                <a:spcBef>
                  <a:spcPct val="0"/>
                </a:spcBef>
                <a:spcAft>
                  <a:spcPct val="0"/>
                </a:spcAft>
                <a:buClrTx/>
                <a:buSzTx/>
                <a:buFontTx/>
                <a:buNone/>
                <a:tabLst/>
                <a:defRPr/>
              </a:pPr>
              <a:endParaRPr kumimoji="0" lang="en-US" sz="1765" b="0" i="0" u="none" strike="noStrike" kern="0" cap="none" spc="-50" normalizeH="0" baseline="0" noProof="0">
                <a:ln>
                  <a:noFill/>
                </a:ln>
                <a:solidFill>
                  <a:prstClr val="black"/>
                </a:solidFill>
                <a:effectLst/>
                <a:uLnTx/>
                <a:uFillTx/>
                <a:latin typeface="Segoe UI Light"/>
                <a:ea typeface="Segoe UI" pitchFamily="34" charset="0"/>
                <a:cs typeface="Segoe UI" pitchFamily="34" charset="0"/>
              </a:endParaRPr>
            </a:p>
          </p:txBody>
        </p:sp>
      </p:grpSp>
      <p:grpSp>
        <p:nvGrpSpPr>
          <p:cNvPr id="21" name="Group 20">
            <a:extLst>
              <a:ext uri="{FF2B5EF4-FFF2-40B4-BE49-F238E27FC236}">
                <a16:creationId xmlns:a16="http://schemas.microsoft.com/office/drawing/2014/main" id="{7C9611BB-41BF-4CE1-9931-345B9E243246}"/>
              </a:ext>
            </a:extLst>
          </p:cNvPr>
          <p:cNvGrpSpPr/>
          <p:nvPr/>
        </p:nvGrpSpPr>
        <p:grpSpPr>
          <a:xfrm>
            <a:off x="7350171" y="3916913"/>
            <a:ext cx="545015" cy="548640"/>
            <a:chOff x="7266386" y="4373409"/>
            <a:chExt cx="545015" cy="548640"/>
          </a:xfrm>
        </p:grpSpPr>
        <p:sp>
          <p:nvSpPr>
            <p:cNvPr id="79" name="Oval 78">
              <a:extLst>
                <a:ext uri="{FF2B5EF4-FFF2-40B4-BE49-F238E27FC236}">
                  <a16:creationId xmlns:a16="http://schemas.microsoft.com/office/drawing/2014/main" id="{294CA2ED-41DA-457A-BF46-5723CA62D7F9}"/>
                </a:ext>
              </a:extLst>
            </p:cNvPr>
            <p:cNvSpPr/>
            <p:nvPr/>
          </p:nvSpPr>
          <p:spPr bwMode="auto">
            <a:xfrm>
              <a:off x="7266386" y="4373409"/>
              <a:ext cx="545015" cy="548640"/>
            </a:xfrm>
            <a:prstGeom prst="ellipse">
              <a:avLst/>
            </a:prstGeom>
            <a:solidFill>
              <a:srgbClr val="0078D7"/>
            </a:solidFill>
            <a:ln w="10795" cap="flat" cmpd="sng" algn="ctr">
              <a:noFill/>
              <a:prstDash val="solid"/>
            </a:ln>
            <a:effectLst>
              <a:outerShdw blurRad="190500" dist="38100" dir="2700000" algn="tl" rotWithShape="0">
                <a:prstClr val="black">
                  <a:alpha val="25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0" cap="none" spc="0" normalizeH="0" baseline="0" noProof="0">
                <a:ln>
                  <a:noFill/>
                </a:ln>
                <a:solidFill>
                  <a:srgbClr val="0078D4"/>
                </a:solidFill>
                <a:effectLst/>
                <a:uLnTx/>
                <a:uFillTx/>
                <a:latin typeface="Segoe UI Semilight"/>
                <a:ea typeface="+mn-ea"/>
                <a:cs typeface="+mn-cs"/>
              </a:endParaRPr>
            </a:p>
          </p:txBody>
        </p:sp>
        <p:sp>
          <p:nvSpPr>
            <p:cNvPr id="126" name="Donut 15">
              <a:extLst>
                <a:ext uri="{FF2B5EF4-FFF2-40B4-BE49-F238E27FC236}">
                  <a16:creationId xmlns:a16="http://schemas.microsoft.com/office/drawing/2014/main" id="{7C50B4CF-6F28-4417-A9F6-462840EC35C2}"/>
                </a:ext>
              </a:extLst>
            </p:cNvPr>
            <p:cNvSpPr/>
            <p:nvPr/>
          </p:nvSpPr>
          <p:spPr bwMode="auto">
            <a:xfrm>
              <a:off x="7433560" y="4545173"/>
              <a:ext cx="210666" cy="205113"/>
            </a:xfrm>
            <a:custGeom>
              <a:avLst/>
              <a:gdLst/>
              <a:ahLst/>
              <a:cxnLst/>
              <a:rect l="l" t="t" r="r" b="b"/>
              <a:pathLst>
                <a:path w="786988" h="783276">
                  <a:moveTo>
                    <a:pt x="469995" y="99669"/>
                  </a:moveTo>
                  <a:cubicBezTo>
                    <a:pt x="349970" y="99669"/>
                    <a:pt x="252671" y="196968"/>
                    <a:pt x="252671" y="316993"/>
                  </a:cubicBezTo>
                  <a:cubicBezTo>
                    <a:pt x="252671" y="437018"/>
                    <a:pt x="349970" y="534317"/>
                    <a:pt x="469995" y="534317"/>
                  </a:cubicBezTo>
                  <a:cubicBezTo>
                    <a:pt x="590020" y="534317"/>
                    <a:pt x="687319" y="437018"/>
                    <a:pt x="687319" y="316993"/>
                  </a:cubicBezTo>
                  <a:cubicBezTo>
                    <a:pt x="687319" y="196968"/>
                    <a:pt x="590020" y="99669"/>
                    <a:pt x="469995" y="99669"/>
                  </a:cubicBezTo>
                  <a:close/>
                  <a:moveTo>
                    <a:pt x="469995" y="0"/>
                  </a:moveTo>
                  <a:cubicBezTo>
                    <a:pt x="645065" y="0"/>
                    <a:pt x="786988" y="141923"/>
                    <a:pt x="786988" y="316993"/>
                  </a:cubicBezTo>
                  <a:cubicBezTo>
                    <a:pt x="786988" y="492063"/>
                    <a:pt x="645065" y="633986"/>
                    <a:pt x="469995" y="633986"/>
                  </a:cubicBezTo>
                  <a:cubicBezTo>
                    <a:pt x="406791" y="633986"/>
                    <a:pt x="347908" y="615489"/>
                    <a:pt x="298782" y="583117"/>
                  </a:cubicBezTo>
                  <a:lnTo>
                    <a:pt x="118646" y="762954"/>
                  </a:lnTo>
                  <a:cubicBezTo>
                    <a:pt x="91472" y="790083"/>
                    <a:pt x="47451" y="790046"/>
                    <a:pt x="20322" y="762872"/>
                  </a:cubicBezTo>
                  <a:cubicBezTo>
                    <a:pt x="-6806" y="735698"/>
                    <a:pt x="-6770" y="691678"/>
                    <a:pt x="20404" y="664549"/>
                  </a:cubicBezTo>
                  <a:lnTo>
                    <a:pt x="201471" y="483783"/>
                  </a:lnTo>
                  <a:cubicBezTo>
                    <a:pt x="170460" y="435720"/>
                    <a:pt x="153002" y="378395"/>
                    <a:pt x="153002" y="316993"/>
                  </a:cubicBezTo>
                  <a:cubicBezTo>
                    <a:pt x="153002" y="141923"/>
                    <a:pt x="294925" y="0"/>
                    <a:pt x="469995" y="0"/>
                  </a:cubicBezTo>
                  <a:close/>
                </a:path>
              </a:pathLst>
            </a:custGeom>
            <a:solidFill>
              <a:schemeClr val="bg1"/>
            </a:solidFill>
            <a:ln w="6350" cap="flat" cmpd="sng" algn="ctr">
              <a:noFill/>
              <a:prstDash val="solid"/>
              <a:miter lim="800000"/>
              <a:headEnd type="none" w="med" len="med"/>
              <a:tailEnd type="none" w="med" len="med"/>
            </a:ln>
            <a:effectLst/>
          </p:spPr>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marL="0" marR="0" lvl="0" indent="0" algn="ctr" defTabSz="913924"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50" normalizeH="0" baseline="0" noProof="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grpSp>
      <p:grpSp>
        <p:nvGrpSpPr>
          <p:cNvPr id="20" name="Group 19">
            <a:extLst>
              <a:ext uri="{FF2B5EF4-FFF2-40B4-BE49-F238E27FC236}">
                <a16:creationId xmlns:a16="http://schemas.microsoft.com/office/drawing/2014/main" id="{4B0FD492-C07C-4EB7-A729-4295C3E7CE35}"/>
              </a:ext>
            </a:extLst>
          </p:cNvPr>
          <p:cNvGrpSpPr/>
          <p:nvPr/>
        </p:nvGrpSpPr>
        <p:grpSpPr>
          <a:xfrm>
            <a:off x="10051673" y="3916913"/>
            <a:ext cx="545015" cy="548640"/>
            <a:chOff x="10238441" y="4373409"/>
            <a:chExt cx="545015" cy="548640"/>
          </a:xfrm>
        </p:grpSpPr>
        <p:sp>
          <p:nvSpPr>
            <p:cNvPr id="82" name="Oval 81">
              <a:extLst>
                <a:ext uri="{FF2B5EF4-FFF2-40B4-BE49-F238E27FC236}">
                  <a16:creationId xmlns:a16="http://schemas.microsoft.com/office/drawing/2014/main" id="{A3609D81-E8C6-4357-951D-DABD9215C65A}"/>
                </a:ext>
              </a:extLst>
            </p:cNvPr>
            <p:cNvSpPr/>
            <p:nvPr/>
          </p:nvSpPr>
          <p:spPr bwMode="auto">
            <a:xfrm>
              <a:off x="10238441" y="4373409"/>
              <a:ext cx="545015" cy="548640"/>
            </a:xfrm>
            <a:prstGeom prst="ellipse">
              <a:avLst/>
            </a:prstGeom>
            <a:solidFill>
              <a:srgbClr val="0078D7"/>
            </a:solidFill>
            <a:ln w="10795" cap="flat" cmpd="sng" algn="ctr">
              <a:noFill/>
              <a:prstDash val="solid"/>
            </a:ln>
            <a:effectLst>
              <a:outerShdw blurRad="190500" dist="38100" dir="2700000" algn="tl" rotWithShape="0">
                <a:prstClr val="black">
                  <a:alpha val="25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0" cap="none" spc="0" normalizeH="0" baseline="0" noProof="0">
                <a:ln>
                  <a:noFill/>
                </a:ln>
                <a:solidFill>
                  <a:srgbClr val="0078D4"/>
                </a:solidFill>
                <a:effectLst/>
                <a:uLnTx/>
                <a:uFillTx/>
                <a:latin typeface="Segoe UI Semilight"/>
                <a:ea typeface="+mn-ea"/>
                <a:cs typeface="+mn-cs"/>
              </a:endParaRPr>
            </a:p>
          </p:txBody>
        </p:sp>
        <p:sp>
          <p:nvSpPr>
            <p:cNvPr id="127" name="Freeform 864">
              <a:extLst>
                <a:ext uri="{FF2B5EF4-FFF2-40B4-BE49-F238E27FC236}">
                  <a16:creationId xmlns:a16="http://schemas.microsoft.com/office/drawing/2014/main" id="{071C2C6A-8D35-4F4C-B51D-0F3FF877DCB0}"/>
                </a:ext>
              </a:extLst>
            </p:cNvPr>
            <p:cNvSpPr>
              <a:spLocks noChangeAspect="1"/>
            </p:cNvSpPr>
            <p:nvPr/>
          </p:nvSpPr>
          <p:spPr bwMode="auto">
            <a:xfrm>
              <a:off x="10416680" y="4480969"/>
              <a:ext cx="165197" cy="333521"/>
            </a:xfrm>
            <a:custGeom>
              <a:avLst/>
              <a:gdLst>
                <a:gd name="T0" fmla="*/ 230 w 317"/>
                <a:gd name="T1" fmla="*/ 0 h 640"/>
                <a:gd name="T2" fmla="*/ 173 w 317"/>
                <a:gd name="T3" fmla="*/ 256 h 640"/>
                <a:gd name="T4" fmla="*/ 317 w 317"/>
                <a:gd name="T5" fmla="*/ 256 h 640"/>
                <a:gd name="T6" fmla="*/ 82 w 317"/>
                <a:gd name="T7" fmla="*/ 640 h 640"/>
                <a:gd name="T8" fmla="*/ 146 w 317"/>
                <a:gd name="T9" fmla="*/ 344 h 640"/>
                <a:gd name="T10" fmla="*/ 0 w 317"/>
                <a:gd name="T11" fmla="*/ 342 h 640"/>
                <a:gd name="T12" fmla="*/ 230 w 317"/>
                <a:gd name="T13" fmla="*/ 0 h 640"/>
              </a:gdLst>
              <a:ahLst/>
              <a:cxnLst>
                <a:cxn ang="0">
                  <a:pos x="T0" y="T1"/>
                </a:cxn>
                <a:cxn ang="0">
                  <a:pos x="T2" y="T3"/>
                </a:cxn>
                <a:cxn ang="0">
                  <a:pos x="T4" y="T5"/>
                </a:cxn>
                <a:cxn ang="0">
                  <a:pos x="T6" y="T7"/>
                </a:cxn>
                <a:cxn ang="0">
                  <a:pos x="T8" y="T9"/>
                </a:cxn>
                <a:cxn ang="0">
                  <a:pos x="T10" y="T11"/>
                </a:cxn>
                <a:cxn ang="0">
                  <a:pos x="T12" y="T13"/>
                </a:cxn>
              </a:cxnLst>
              <a:rect l="0" t="0" r="r" b="b"/>
              <a:pathLst>
                <a:path w="317" h="640">
                  <a:moveTo>
                    <a:pt x="230" y="0"/>
                  </a:moveTo>
                  <a:lnTo>
                    <a:pt x="173" y="256"/>
                  </a:lnTo>
                  <a:lnTo>
                    <a:pt x="317" y="256"/>
                  </a:lnTo>
                  <a:lnTo>
                    <a:pt x="82" y="640"/>
                  </a:lnTo>
                  <a:lnTo>
                    <a:pt x="146" y="344"/>
                  </a:lnTo>
                  <a:lnTo>
                    <a:pt x="0" y="342"/>
                  </a:lnTo>
                  <a:lnTo>
                    <a:pt x="230" y="0"/>
                  </a:lnTo>
                  <a:close/>
                </a:path>
              </a:pathLst>
            </a:custGeom>
            <a:solidFill>
              <a:schemeClr val="bg1"/>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Semilight"/>
                <a:ea typeface="+mn-ea"/>
                <a:cs typeface="+mn-cs"/>
              </a:endParaRPr>
            </a:p>
          </p:txBody>
        </p:sp>
      </p:grpSp>
      <p:grpSp>
        <p:nvGrpSpPr>
          <p:cNvPr id="73" name="Group 72">
            <a:extLst>
              <a:ext uri="{FF2B5EF4-FFF2-40B4-BE49-F238E27FC236}">
                <a16:creationId xmlns:a16="http://schemas.microsoft.com/office/drawing/2014/main" id="{C7155EFF-BBD4-42CB-A2D1-8377746AA19F}"/>
              </a:ext>
            </a:extLst>
          </p:cNvPr>
          <p:cNvGrpSpPr/>
          <p:nvPr/>
        </p:nvGrpSpPr>
        <p:grpSpPr>
          <a:xfrm>
            <a:off x="7350171" y="5148054"/>
            <a:ext cx="551724" cy="542865"/>
            <a:chOff x="7967279" y="5029731"/>
            <a:chExt cx="551724" cy="542865"/>
          </a:xfrm>
        </p:grpSpPr>
        <p:sp>
          <p:nvSpPr>
            <p:cNvPr id="30" name="Rectangle: Rounded Corners 29">
              <a:extLst>
                <a:ext uri="{FF2B5EF4-FFF2-40B4-BE49-F238E27FC236}">
                  <a16:creationId xmlns:a16="http://schemas.microsoft.com/office/drawing/2014/main" id="{83EC2A58-1136-43E9-A68F-696F324522E8}"/>
                </a:ext>
              </a:extLst>
            </p:cNvPr>
            <p:cNvSpPr/>
            <p:nvPr/>
          </p:nvSpPr>
          <p:spPr bwMode="auto">
            <a:xfrm>
              <a:off x="7967279" y="5029731"/>
              <a:ext cx="551724" cy="542865"/>
            </a:xfrm>
            <a:prstGeom prst="roundRect">
              <a:avLst/>
            </a:prstGeom>
            <a:solidFill>
              <a:schemeClr val="bg1"/>
            </a:solidFill>
            <a:ln w="952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a:ln>
                    <a:noFill/>
                  </a:ln>
                  <a:solidFill>
                    <a:srgbClr val="353535"/>
                  </a:solidFill>
                  <a:effectLst/>
                  <a:uLnTx/>
                  <a:uFillTx/>
                  <a:latin typeface="Segoe UI Semilight"/>
                  <a:ea typeface="+mn-ea"/>
                  <a:cs typeface="+mn-cs"/>
                </a:rPr>
                <a:t>Insights</a:t>
              </a:r>
            </a:p>
          </p:txBody>
        </p:sp>
        <p:grpSp>
          <p:nvGrpSpPr>
            <p:cNvPr id="90" name="Group 89">
              <a:extLst>
                <a:ext uri="{FF2B5EF4-FFF2-40B4-BE49-F238E27FC236}">
                  <a16:creationId xmlns:a16="http://schemas.microsoft.com/office/drawing/2014/main" id="{82EDC52D-54BF-4E3B-84A5-5F74F60F9EEA}"/>
                </a:ext>
              </a:extLst>
            </p:cNvPr>
            <p:cNvGrpSpPr/>
            <p:nvPr/>
          </p:nvGrpSpPr>
          <p:grpSpPr>
            <a:xfrm>
              <a:off x="8113952" y="5086491"/>
              <a:ext cx="258377" cy="260096"/>
              <a:chOff x="7266386" y="4373409"/>
              <a:chExt cx="545015" cy="548640"/>
            </a:xfrm>
          </p:grpSpPr>
          <p:sp>
            <p:nvSpPr>
              <p:cNvPr id="91" name="Oval 90">
                <a:extLst>
                  <a:ext uri="{FF2B5EF4-FFF2-40B4-BE49-F238E27FC236}">
                    <a16:creationId xmlns:a16="http://schemas.microsoft.com/office/drawing/2014/main" id="{779A4C2C-6A08-4A4F-A234-7846C0A06E7D}"/>
                  </a:ext>
                </a:extLst>
              </p:cNvPr>
              <p:cNvSpPr/>
              <p:nvPr/>
            </p:nvSpPr>
            <p:spPr bwMode="auto">
              <a:xfrm>
                <a:off x="7266386" y="4373409"/>
                <a:ext cx="545015" cy="548640"/>
              </a:xfrm>
              <a:prstGeom prst="ellipse">
                <a:avLst/>
              </a:prstGeom>
              <a:solidFill>
                <a:srgbClr val="0078D7"/>
              </a:solidFill>
              <a:ln w="10795" cap="flat" cmpd="sng" algn="ctr">
                <a:noFill/>
                <a:prstDash val="solid"/>
              </a:ln>
              <a:effectLst>
                <a:outerShdw blurRad="190500" dist="38100" dir="2700000" algn="tl" rotWithShape="0">
                  <a:prstClr val="black">
                    <a:alpha val="25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0" cap="none" spc="0" normalizeH="0" baseline="0" noProof="0">
                  <a:ln>
                    <a:noFill/>
                  </a:ln>
                  <a:solidFill>
                    <a:srgbClr val="0078D4"/>
                  </a:solidFill>
                  <a:effectLst/>
                  <a:uLnTx/>
                  <a:uFillTx/>
                  <a:latin typeface="Segoe UI Semilight"/>
                  <a:ea typeface="+mn-ea"/>
                  <a:cs typeface="+mn-cs"/>
                </a:endParaRPr>
              </a:p>
            </p:txBody>
          </p:sp>
          <p:sp>
            <p:nvSpPr>
              <p:cNvPr id="92" name="Donut 15">
                <a:extLst>
                  <a:ext uri="{FF2B5EF4-FFF2-40B4-BE49-F238E27FC236}">
                    <a16:creationId xmlns:a16="http://schemas.microsoft.com/office/drawing/2014/main" id="{EAF1EED1-0749-47BF-8DF6-FEF4C1513F0E}"/>
                  </a:ext>
                </a:extLst>
              </p:cNvPr>
              <p:cNvSpPr/>
              <p:nvPr/>
            </p:nvSpPr>
            <p:spPr bwMode="auto">
              <a:xfrm>
                <a:off x="7433560" y="4545173"/>
                <a:ext cx="210666" cy="205113"/>
              </a:xfrm>
              <a:custGeom>
                <a:avLst/>
                <a:gdLst/>
                <a:ahLst/>
                <a:cxnLst/>
                <a:rect l="l" t="t" r="r" b="b"/>
                <a:pathLst>
                  <a:path w="786988" h="783276">
                    <a:moveTo>
                      <a:pt x="469995" y="99669"/>
                    </a:moveTo>
                    <a:cubicBezTo>
                      <a:pt x="349970" y="99669"/>
                      <a:pt x="252671" y="196968"/>
                      <a:pt x="252671" y="316993"/>
                    </a:cubicBezTo>
                    <a:cubicBezTo>
                      <a:pt x="252671" y="437018"/>
                      <a:pt x="349970" y="534317"/>
                      <a:pt x="469995" y="534317"/>
                    </a:cubicBezTo>
                    <a:cubicBezTo>
                      <a:pt x="590020" y="534317"/>
                      <a:pt x="687319" y="437018"/>
                      <a:pt x="687319" y="316993"/>
                    </a:cubicBezTo>
                    <a:cubicBezTo>
                      <a:pt x="687319" y="196968"/>
                      <a:pt x="590020" y="99669"/>
                      <a:pt x="469995" y="99669"/>
                    </a:cubicBezTo>
                    <a:close/>
                    <a:moveTo>
                      <a:pt x="469995" y="0"/>
                    </a:moveTo>
                    <a:cubicBezTo>
                      <a:pt x="645065" y="0"/>
                      <a:pt x="786988" y="141923"/>
                      <a:pt x="786988" y="316993"/>
                    </a:cubicBezTo>
                    <a:cubicBezTo>
                      <a:pt x="786988" y="492063"/>
                      <a:pt x="645065" y="633986"/>
                      <a:pt x="469995" y="633986"/>
                    </a:cubicBezTo>
                    <a:cubicBezTo>
                      <a:pt x="406791" y="633986"/>
                      <a:pt x="347908" y="615489"/>
                      <a:pt x="298782" y="583117"/>
                    </a:cubicBezTo>
                    <a:lnTo>
                      <a:pt x="118646" y="762954"/>
                    </a:lnTo>
                    <a:cubicBezTo>
                      <a:pt x="91472" y="790083"/>
                      <a:pt x="47451" y="790046"/>
                      <a:pt x="20322" y="762872"/>
                    </a:cubicBezTo>
                    <a:cubicBezTo>
                      <a:pt x="-6806" y="735698"/>
                      <a:pt x="-6770" y="691678"/>
                      <a:pt x="20404" y="664549"/>
                    </a:cubicBezTo>
                    <a:lnTo>
                      <a:pt x="201471" y="483783"/>
                    </a:lnTo>
                    <a:cubicBezTo>
                      <a:pt x="170460" y="435720"/>
                      <a:pt x="153002" y="378395"/>
                      <a:pt x="153002" y="316993"/>
                    </a:cubicBezTo>
                    <a:cubicBezTo>
                      <a:pt x="153002" y="141923"/>
                      <a:pt x="294925" y="0"/>
                      <a:pt x="469995" y="0"/>
                    </a:cubicBezTo>
                    <a:close/>
                  </a:path>
                </a:pathLst>
              </a:custGeom>
              <a:solidFill>
                <a:schemeClr val="bg1"/>
              </a:solidFill>
              <a:ln w="6350" cap="flat" cmpd="sng" algn="ctr">
                <a:noFill/>
                <a:prstDash val="solid"/>
                <a:miter lim="800000"/>
                <a:headEnd type="none" w="med" len="med"/>
                <a:tailEnd type="none" w="med" len="med"/>
              </a:ln>
              <a:effectLst/>
            </p:spPr>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marL="0" marR="0" lvl="0" indent="0" algn="ctr" defTabSz="913924"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50" normalizeH="0" baseline="0" noProof="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grpSp>
      </p:grpSp>
      <p:grpSp>
        <p:nvGrpSpPr>
          <p:cNvPr id="72" name="Group 71">
            <a:extLst>
              <a:ext uri="{FF2B5EF4-FFF2-40B4-BE49-F238E27FC236}">
                <a16:creationId xmlns:a16="http://schemas.microsoft.com/office/drawing/2014/main" id="{724825E7-1B27-4599-A2F0-A446D5411BEA}"/>
              </a:ext>
            </a:extLst>
          </p:cNvPr>
          <p:cNvGrpSpPr/>
          <p:nvPr/>
        </p:nvGrpSpPr>
        <p:grpSpPr>
          <a:xfrm>
            <a:off x="10071876" y="5169038"/>
            <a:ext cx="551724" cy="542865"/>
            <a:chOff x="10713368" y="5029731"/>
            <a:chExt cx="551724" cy="542865"/>
          </a:xfrm>
        </p:grpSpPr>
        <p:sp>
          <p:nvSpPr>
            <p:cNvPr id="18" name="Rectangle: Rounded Corners 17">
              <a:extLst>
                <a:ext uri="{FF2B5EF4-FFF2-40B4-BE49-F238E27FC236}">
                  <a16:creationId xmlns:a16="http://schemas.microsoft.com/office/drawing/2014/main" id="{C86D03E4-C465-4F67-A8A6-D736AAB8C6BB}"/>
                </a:ext>
              </a:extLst>
            </p:cNvPr>
            <p:cNvSpPr/>
            <p:nvPr/>
          </p:nvSpPr>
          <p:spPr bwMode="auto">
            <a:xfrm>
              <a:off x="10713368" y="5029731"/>
              <a:ext cx="551724" cy="542865"/>
            </a:xfrm>
            <a:prstGeom prst="roundRect">
              <a:avLst/>
            </a:prstGeom>
            <a:solidFill>
              <a:schemeClr val="bg1"/>
            </a:solidFill>
            <a:ln w="1270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a:ln>
                    <a:noFill/>
                  </a:ln>
                  <a:solidFill>
                    <a:srgbClr val="353535"/>
                  </a:solidFill>
                  <a:effectLst/>
                  <a:uLnTx/>
                  <a:uFillTx/>
                  <a:latin typeface="Segoe UI Semilight"/>
                  <a:ea typeface="+mn-ea"/>
                  <a:cs typeface="+mn-cs"/>
                </a:rPr>
                <a:t>Actions</a:t>
              </a:r>
            </a:p>
          </p:txBody>
        </p:sp>
        <p:grpSp>
          <p:nvGrpSpPr>
            <p:cNvPr id="93" name="Group 92">
              <a:extLst>
                <a:ext uri="{FF2B5EF4-FFF2-40B4-BE49-F238E27FC236}">
                  <a16:creationId xmlns:a16="http://schemas.microsoft.com/office/drawing/2014/main" id="{C1D3A428-C194-428D-8A96-E26706E6B7ED}"/>
                </a:ext>
              </a:extLst>
            </p:cNvPr>
            <p:cNvGrpSpPr/>
            <p:nvPr/>
          </p:nvGrpSpPr>
          <p:grpSpPr>
            <a:xfrm>
              <a:off x="10875480" y="5086491"/>
              <a:ext cx="258377" cy="260096"/>
              <a:chOff x="10238441" y="4373409"/>
              <a:chExt cx="545015" cy="548640"/>
            </a:xfrm>
          </p:grpSpPr>
          <p:sp>
            <p:nvSpPr>
              <p:cNvPr id="94" name="Oval 93">
                <a:extLst>
                  <a:ext uri="{FF2B5EF4-FFF2-40B4-BE49-F238E27FC236}">
                    <a16:creationId xmlns:a16="http://schemas.microsoft.com/office/drawing/2014/main" id="{E43283B2-475A-47E8-A233-DCA0E159B7A2}"/>
                  </a:ext>
                </a:extLst>
              </p:cNvPr>
              <p:cNvSpPr/>
              <p:nvPr/>
            </p:nvSpPr>
            <p:spPr bwMode="auto">
              <a:xfrm>
                <a:off x="10238441" y="4373409"/>
                <a:ext cx="545015" cy="548640"/>
              </a:xfrm>
              <a:prstGeom prst="ellipse">
                <a:avLst/>
              </a:prstGeom>
              <a:solidFill>
                <a:srgbClr val="0078D7"/>
              </a:solidFill>
              <a:ln w="10795" cap="flat" cmpd="sng" algn="ctr">
                <a:noFill/>
                <a:prstDash val="solid"/>
              </a:ln>
              <a:effectLst>
                <a:outerShdw blurRad="190500" dist="38100" dir="2700000" algn="tl" rotWithShape="0">
                  <a:prstClr val="black">
                    <a:alpha val="25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0" cap="none" spc="0" normalizeH="0" baseline="0" noProof="0">
                  <a:ln>
                    <a:noFill/>
                  </a:ln>
                  <a:solidFill>
                    <a:srgbClr val="0078D4"/>
                  </a:solidFill>
                  <a:effectLst/>
                  <a:uLnTx/>
                  <a:uFillTx/>
                  <a:latin typeface="Segoe UI Semilight"/>
                  <a:ea typeface="+mn-ea"/>
                  <a:cs typeface="+mn-cs"/>
                </a:endParaRPr>
              </a:p>
            </p:txBody>
          </p:sp>
          <p:sp>
            <p:nvSpPr>
              <p:cNvPr id="95" name="Freeform 864">
                <a:extLst>
                  <a:ext uri="{FF2B5EF4-FFF2-40B4-BE49-F238E27FC236}">
                    <a16:creationId xmlns:a16="http://schemas.microsoft.com/office/drawing/2014/main" id="{E33E5B0F-7979-48BD-AE02-3E48A48C52D0}"/>
                  </a:ext>
                </a:extLst>
              </p:cNvPr>
              <p:cNvSpPr>
                <a:spLocks noChangeAspect="1"/>
              </p:cNvSpPr>
              <p:nvPr/>
            </p:nvSpPr>
            <p:spPr bwMode="auto">
              <a:xfrm>
                <a:off x="10416680" y="4480969"/>
                <a:ext cx="165197" cy="333521"/>
              </a:xfrm>
              <a:custGeom>
                <a:avLst/>
                <a:gdLst>
                  <a:gd name="T0" fmla="*/ 230 w 317"/>
                  <a:gd name="T1" fmla="*/ 0 h 640"/>
                  <a:gd name="T2" fmla="*/ 173 w 317"/>
                  <a:gd name="T3" fmla="*/ 256 h 640"/>
                  <a:gd name="T4" fmla="*/ 317 w 317"/>
                  <a:gd name="T5" fmla="*/ 256 h 640"/>
                  <a:gd name="T6" fmla="*/ 82 w 317"/>
                  <a:gd name="T7" fmla="*/ 640 h 640"/>
                  <a:gd name="T8" fmla="*/ 146 w 317"/>
                  <a:gd name="T9" fmla="*/ 344 h 640"/>
                  <a:gd name="T10" fmla="*/ 0 w 317"/>
                  <a:gd name="T11" fmla="*/ 342 h 640"/>
                  <a:gd name="T12" fmla="*/ 230 w 317"/>
                  <a:gd name="T13" fmla="*/ 0 h 640"/>
                </a:gdLst>
                <a:ahLst/>
                <a:cxnLst>
                  <a:cxn ang="0">
                    <a:pos x="T0" y="T1"/>
                  </a:cxn>
                  <a:cxn ang="0">
                    <a:pos x="T2" y="T3"/>
                  </a:cxn>
                  <a:cxn ang="0">
                    <a:pos x="T4" y="T5"/>
                  </a:cxn>
                  <a:cxn ang="0">
                    <a:pos x="T6" y="T7"/>
                  </a:cxn>
                  <a:cxn ang="0">
                    <a:pos x="T8" y="T9"/>
                  </a:cxn>
                  <a:cxn ang="0">
                    <a:pos x="T10" y="T11"/>
                  </a:cxn>
                  <a:cxn ang="0">
                    <a:pos x="T12" y="T13"/>
                  </a:cxn>
                </a:cxnLst>
                <a:rect l="0" t="0" r="r" b="b"/>
                <a:pathLst>
                  <a:path w="317" h="640">
                    <a:moveTo>
                      <a:pt x="230" y="0"/>
                    </a:moveTo>
                    <a:lnTo>
                      <a:pt x="173" y="256"/>
                    </a:lnTo>
                    <a:lnTo>
                      <a:pt x="317" y="256"/>
                    </a:lnTo>
                    <a:lnTo>
                      <a:pt x="82" y="640"/>
                    </a:lnTo>
                    <a:lnTo>
                      <a:pt x="146" y="344"/>
                    </a:lnTo>
                    <a:lnTo>
                      <a:pt x="0" y="342"/>
                    </a:lnTo>
                    <a:lnTo>
                      <a:pt x="230" y="0"/>
                    </a:lnTo>
                    <a:close/>
                  </a:path>
                </a:pathLst>
              </a:custGeom>
              <a:solidFill>
                <a:schemeClr val="bg1"/>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Semilight"/>
                  <a:ea typeface="+mn-ea"/>
                  <a:cs typeface="+mn-cs"/>
                </a:endParaRPr>
              </a:p>
            </p:txBody>
          </p:sp>
        </p:grpSp>
      </p:grpSp>
    </p:spTree>
    <p:extLst>
      <p:ext uri="{BB962C8B-B14F-4D97-AF65-F5344CB8AC3E}">
        <p14:creationId xmlns:p14="http://schemas.microsoft.com/office/powerpoint/2010/main" val="1933330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67"/>
                                        </p:tgtEl>
                                        <p:attrNameLst>
                                          <p:attrName>style.visibility</p:attrName>
                                        </p:attrNameLst>
                                      </p:cBhvr>
                                      <p:to>
                                        <p:strVal val="visible"/>
                                      </p:to>
                                    </p:set>
                                    <p:animEffect transition="in" filter="wipe(left)">
                                      <p:cBhvr>
                                        <p:cTn id="7" dur="1000"/>
                                        <p:tgtEl>
                                          <p:spTgt spid="167"/>
                                        </p:tgtEl>
                                      </p:cBhvr>
                                    </p:animEffect>
                                  </p:childTnLst>
                                </p:cTn>
                              </p:par>
                            </p:childTnLst>
                          </p:cTn>
                        </p:par>
                        <p:par>
                          <p:cTn id="8" fill="hold">
                            <p:stCondLst>
                              <p:cond delay="1000"/>
                            </p:stCondLst>
                            <p:childTnLst>
                              <p:par>
                                <p:cTn id="9" presetID="22" presetClass="entr" presetSubtype="8" fill="hold" nodeType="afterEffect">
                                  <p:stCondLst>
                                    <p:cond delay="0"/>
                                  </p:stCondLst>
                                  <p:childTnLst>
                                    <p:set>
                                      <p:cBhvr>
                                        <p:cTn id="10" dur="1" fill="hold">
                                          <p:stCondLst>
                                            <p:cond delay="0"/>
                                          </p:stCondLst>
                                        </p:cTn>
                                        <p:tgtEl>
                                          <p:spTgt spid="131"/>
                                        </p:tgtEl>
                                        <p:attrNameLst>
                                          <p:attrName>style.visibility</p:attrName>
                                        </p:attrNameLst>
                                      </p:cBhvr>
                                      <p:to>
                                        <p:strVal val="visible"/>
                                      </p:to>
                                    </p:set>
                                    <p:animEffect transition="in" filter="wipe(left)">
                                      <p:cBhvr>
                                        <p:cTn id="11" dur="500"/>
                                        <p:tgtEl>
                                          <p:spTgt spid="131"/>
                                        </p:tgtEl>
                                      </p:cBhvr>
                                    </p:animEffect>
                                  </p:childTnLst>
                                </p:cTn>
                              </p:par>
                            </p:childTnLst>
                          </p:cTn>
                        </p:par>
                        <p:par>
                          <p:cTn id="12" fill="hold">
                            <p:stCondLst>
                              <p:cond delay="1500"/>
                            </p:stCondLst>
                            <p:childTnLst>
                              <p:par>
                                <p:cTn id="13" presetID="22" presetClass="entr" presetSubtype="2" fill="hold" nodeType="afterEffect">
                                  <p:stCondLst>
                                    <p:cond delay="0"/>
                                  </p:stCondLst>
                                  <p:childTnLst>
                                    <p:set>
                                      <p:cBhvr>
                                        <p:cTn id="14" dur="1" fill="hold">
                                          <p:stCondLst>
                                            <p:cond delay="0"/>
                                          </p:stCondLst>
                                        </p:cTn>
                                        <p:tgtEl>
                                          <p:spTgt spid="168"/>
                                        </p:tgtEl>
                                        <p:attrNameLst>
                                          <p:attrName>style.visibility</p:attrName>
                                        </p:attrNameLst>
                                      </p:cBhvr>
                                      <p:to>
                                        <p:strVal val="visible"/>
                                      </p:to>
                                    </p:set>
                                    <p:animEffect transition="in" filter="wipe(right)">
                                      <p:cBhvr>
                                        <p:cTn id="15" dur="1000"/>
                                        <p:tgtEl>
                                          <p:spTgt spid="168"/>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72"/>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73"/>
                                        </p:tgtEl>
                                        <p:attrNameLst>
                                          <p:attrName>style.visibility</p:attrName>
                                        </p:attrNameLst>
                                      </p:cBhvr>
                                      <p:to>
                                        <p:strVal val="visible"/>
                                      </p:to>
                                    </p:set>
                                  </p:childTnLst>
                                </p:cTn>
                              </p:par>
                            </p:childTnLst>
                          </p:cTn>
                        </p:par>
                        <p:par>
                          <p:cTn id="22" fill="hold">
                            <p:stCondLst>
                              <p:cond delay="0"/>
                            </p:stCondLst>
                            <p:childTnLst>
                              <p:par>
                                <p:cTn id="23" presetID="35" presetClass="path" presetSubtype="0" decel="100000" fill="hold" nodeType="afterEffect">
                                  <p:stCondLst>
                                    <p:cond delay="0"/>
                                  </p:stCondLst>
                                  <p:childTnLst>
                                    <p:animMotion origin="layout" path="M 2.08333E-6 2.96296E-6 L -0.64518 2.96296E-6 " pathEditMode="relative" rAng="0" ptsTypes="AA">
                                      <p:cBhvr>
                                        <p:cTn id="24" dur="1250" fill="hold"/>
                                        <p:tgtEl>
                                          <p:spTgt spid="72"/>
                                        </p:tgtEl>
                                        <p:attrNameLst>
                                          <p:attrName>ppt_x</p:attrName>
                                          <p:attrName>ppt_y</p:attrName>
                                        </p:attrNameLst>
                                      </p:cBhvr>
                                      <p:rCtr x="-32266" y="0"/>
                                    </p:animMotion>
                                  </p:childTnLst>
                                </p:cTn>
                              </p:par>
                              <p:par>
                                <p:cTn id="25" presetID="35" presetClass="path" presetSubtype="0" decel="100000" fill="hold" nodeType="withEffect">
                                  <p:stCondLst>
                                    <p:cond delay="0"/>
                                  </p:stCondLst>
                                  <p:childTnLst>
                                    <p:animMotion origin="layout" path="M -8.33333E-7 2.22222E-6 L -0.51979 2.22222E-6 " pathEditMode="relative" rAng="0" ptsTypes="AA">
                                      <p:cBhvr>
                                        <p:cTn id="26" dur="1250" fill="hold"/>
                                        <p:tgtEl>
                                          <p:spTgt spid="73"/>
                                        </p:tgtEl>
                                        <p:attrNameLst>
                                          <p:attrName>ppt_x</p:attrName>
                                          <p:attrName>ppt_y</p:attrName>
                                        </p:attrNameLst>
                                      </p:cBhvr>
                                      <p:rCtr x="-25990" y="0"/>
                                    </p:animMotion>
                                  </p:childTnLst>
                                </p:cTn>
                              </p:par>
                            </p:childTnLst>
                          </p:cTn>
                        </p:par>
                      </p:childTnLst>
                    </p:cTn>
                  </p:par>
                  <p:par>
                    <p:cTn id="27" fill="hold">
                      <p:stCondLst>
                        <p:cond delay="indefinite"/>
                      </p:stCondLst>
                      <p:childTnLst>
                        <p:par>
                          <p:cTn id="28" fill="hold">
                            <p:stCondLst>
                              <p:cond delay="0"/>
                            </p:stCondLst>
                            <p:childTnLst>
                              <p:par>
                                <p:cTn id="29" presetID="22" presetClass="entr" presetSubtype="1" fill="hold" nodeType="clickEffect">
                                  <p:stCondLst>
                                    <p:cond delay="0"/>
                                  </p:stCondLst>
                                  <p:childTnLst>
                                    <p:set>
                                      <p:cBhvr>
                                        <p:cTn id="30" dur="1" fill="hold">
                                          <p:stCondLst>
                                            <p:cond delay="0"/>
                                          </p:stCondLst>
                                        </p:cTn>
                                        <p:tgtEl>
                                          <p:spTgt spid="26"/>
                                        </p:tgtEl>
                                        <p:attrNameLst>
                                          <p:attrName>style.visibility</p:attrName>
                                        </p:attrNameLst>
                                      </p:cBhvr>
                                      <p:to>
                                        <p:strVal val="visible"/>
                                      </p:to>
                                    </p:set>
                                    <p:animEffect transition="in" filter="wipe(up)">
                                      <p:cBhvr>
                                        <p:cTn id="31" dur="500"/>
                                        <p:tgtEl>
                                          <p:spTgt spid="26"/>
                                        </p:tgtEl>
                                      </p:cBhvr>
                                    </p:animEffect>
                                  </p:childTnLst>
                                </p:cTn>
                              </p:par>
                            </p:childTnLst>
                          </p:cTn>
                        </p:par>
                        <p:par>
                          <p:cTn id="32" fill="hold">
                            <p:stCondLst>
                              <p:cond delay="500"/>
                            </p:stCondLst>
                            <p:childTnLst>
                              <p:par>
                                <p:cTn id="33" presetID="22" presetClass="entr" presetSubtype="8" fill="hold" nodeType="afterEffect">
                                  <p:stCondLst>
                                    <p:cond delay="0"/>
                                  </p:stCondLst>
                                  <p:childTnLst>
                                    <p:set>
                                      <p:cBhvr>
                                        <p:cTn id="34" dur="1" fill="hold">
                                          <p:stCondLst>
                                            <p:cond delay="0"/>
                                          </p:stCondLst>
                                        </p:cTn>
                                        <p:tgtEl>
                                          <p:spTgt spid="31"/>
                                        </p:tgtEl>
                                        <p:attrNameLst>
                                          <p:attrName>style.visibility</p:attrName>
                                        </p:attrNameLst>
                                      </p:cBhvr>
                                      <p:to>
                                        <p:strVal val="visible"/>
                                      </p:to>
                                    </p:set>
                                    <p:animEffect transition="in" filter="wipe(left)">
                                      <p:cBhvr>
                                        <p:cTn id="35" dur="500"/>
                                        <p:tgtEl>
                                          <p:spTgt spid="31"/>
                                        </p:tgtEl>
                                      </p:cBhvr>
                                    </p:animEffect>
                                  </p:childTnLst>
                                </p:cTn>
                              </p:par>
                            </p:childTnLst>
                          </p:cTn>
                        </p:par>
                        <p:par>
                          <p:cTn id="36" fill="hold">
                            <p:stCondLst>
                              <p:cond delay="1000"/>
                            </p:stCondLst>
                            <p:childTnLst>
                              <p:par>
                                <p:cTn id="37" presetID="22" presetClass="entr" presetSubtype="4" fill="hold" nodeType="afterEffect">
                                  <p:stCondLst>
                                    <p:cond delay="0"/>
                                  </p:stCondLst>
                                  <p:childTnLst>
                                    <p:set>
                                      <p:cBhvr>
                                        <p:cTn id="38" dur="1" fill="hold">
                                          <p:stCondLst>
                                            <p:cond delay="0"/>
                                          </p:stCondLst>
                                        </p:cTn>
                                        <p:tgtEl>
                                          <p:spTgt spid="23"/>
                                        </p:tgtEl>
                                        <p:attrNameLst>
                                          <p:attrName>style.visibility</p:attrName>
                                        </p:attrNameLst>
                                      </p:cBhvr>
                                      <p:to>
                                        <p:strVal val="visible"/>
                                      </p:to>
                                    </p:set>
                                    <p:animEffect transition="in" filter="wipe(down)">
                                      <p:cBhvr>
                                        <p:cTn id="39" dur="500"/>
                                        <p:tgtEl>
                                          <p:spTgt spid="23"/>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3"/>
                                        </p:tgtEl>
                                        <p:attrNameLst>
                                          <p:attrName>style.visibility</p:attrName>
                                        </p:attrNameLst>
                                      </p:cBhvr>
                                      <p:to>
                                        <p:strVal val="visible"/>
                                      </p:to>
                                    </p:set>
                                    <p:animEffect transition="in" filter="fade">
                                      <p:cBhvr>
                                        <p:cTn id="44"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BC419D0-071D-47AB-B4B3-AD382E5EE5FC}"/>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l="53568" t="12249" r="2575" b="-93"/>
          <a:stretch/>
        </p:blipFill>
        <p:spPr>
          <a:xfrm>
            <a:off x="-122237" y="-1"/>
            <a:ext cx="6156953" cy="6858001"/>
          </a:xfrm>
          <a:prstGeom prst="rect">
            <a:avLst/>
          </a:prstGeom>
        </p:spPr>
      </p:pic>
      <p:sp>
        <p:nvSpPr>
          <p:cNvPr id="3" name="Rectangle 2">
            <a:extLst>
              <a:ext uri="{FF2B5EF4-FFF2-40B4-BE49-F238E27FC236}">
                <a16:creationId xmlns:a16="http://schemas.microsoft.com/office/drawing/2014/main" id="{EDF0681D-FEB4-4DB4-AEED-4340FBA169AC}"/>
              </a:ext>
            </a:extLst>
          </p:cNvPr>
          <p:cNvSpPr/>
          <p:nvPr/>
        </p:nvSpPr>
        <p:spPr bwMode="auto">
          <a:xfrm>
            <a:off x="-122236" y="-1"/>
            <a:ext cx="6156954" cy="6858001"/>
          </a:xfrm>
          <a:prstGeom prst="rect">
            <a:avLst/>
          </a:prstGeom>
          <a:solidFill>
            <a:schemeClr val="tx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Rectangle 3">
            <a:extLst>
              <a:ext uri="{FF2B5EF4-FFF2-40B4-BE49-F238E27FC236}">
                <a16:creationId xmlns:a16="http://schemas.microsoft.com/office/drawing/2014/main" id="{30562A4C-0C12-43FC-BF6B-10C52014B5F0}"/>
              </a:ext>
            </a:extLst>
          </p:cNvPr>
          <p:cNvSpPr/>
          <p:nvPr/>
        </p:nvSpPr>
        <p:spPr>
          <a:xfrm>
            <a:off x="312738" y="2927863"/>
            <a:ext cx="5783263" cy="992404"/>
          </a:xfrm>
          <a:prstGeom prst="rect">
            <a:avLst/>
          </a:prstGeom>
        </p:spPr>
        <p:txBody>
          <a:bodyPr wrap="square" lIns="0" tIns="0" rIns="274320" bIns="0" anchor="ctr">
            <a:noAutofit/>
          </a:bodyPr>
          <a:lstStyle/>
          <a:p>
            <a:pPr marL="0" marR="0" lvl="0" indent="0" algn="r" defTabSz="932688"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FFFFFF"/>
                </a:solidFill>
                <a:effectLst/>
                <a:uLnTx/>
                <a:uFillTx/>
                <a:latin typeface="Segoe UI Semilight (Headings)"/>
                <a:ea typeface="+mn-ea"/>
                <a:cs typeface="+mn-cs"/>
              </a:rPr>
              <a:t>Azure</a:t>
            </a:r>
            <a:r>
              <a:rPr kumimoji="0" lang="en-US" sz="2400" b="0" i="0" u="none" strike="noStrike" kern="1200" cap="none" spc="0" normalizeH="0" baseline="0" noProof="0">
                <a:ln>
                  <a:noFill/>
                </a:ln>
                <a:solidFill>
                  <a:srgbClr val="FFFFFF"/>
                </a:solidFill>
                <a:effectLst/>
                <a:uLnTx/>
                <a:uFillTx/>
                <a:latin typeface="Segoe UI Semibold"/>
                <a:ea typeface="+mn-ea"/>
                <a:cs typeface="+mn-cs"/>
              </a:rPr>
              <a:t> </a:t>
            </a:r>
            <a:r>
              <a:rPr kumimoji="0" lang="en-US" sz="36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IoT Central</a:t>
            </a:r>
          </a:p>
        </p:txBody>
      </p:sp>
      <p:grpSp>
        <p:nvGrpSpPr>
          <p:cNvPr id="111" name="Group 110">
            <a:extLst>
              <a:ext uri="{FF2B5EF4-FFF2-40B4-BE49-F238E27FC236}">
                <a16:creationId xmlns:a16="http://schemas.microsoft.com/office/drawing/2014/main" id="{1C65F342-F477-47A4-A1E0-A3AA011C7C0E}"/>
              </a:ext>
            </a:extLst>
          </p:cNvPr>
          <p:cNvGrpSpPr/>
          <p:nvPr/>
        </p:nvGrpSpPr>
        <p:grpSpPr>
          <a:xfrm>
            <a:off x="6469690" y="4765456"/>
            <a:ext cx="4754880" cy="784167"/>
            <a:chOff x="7041838" y="4978096"/>
            <a:chExt cx="4754880" cy="784167"/>
          </a:xfrm>
        </p:grpSpPr>
        <p:cxnSp>
          <p:nvCxnSpPr>
            <p:cNvPr id="81" name="Straight Connector 80">
              <a:extLst>
                <a:ext uri="{FF2B5EF4-FFF2-40B4-BE49-F238E27FC236}">
                  <a16:creationId xmlns:a16="http://schemas.microsoft.com/office/drawing/2014/main" id="{D285A0D8-C81F-46A9-AE55-4F7CBEBE908B}"/>
                </a:ext>
              </a:extLst>
            </p:cNvPr>
            <p:cNvCxnSpPr>
              <a:cxnSpLocks/>
            </p:cNvCxnSpPr>
            <p:nvPr/>
          </p:nvCxnSpPr>
          <p:spPr>
            <a:xfrm>
              <a:off x="7041838" y="5762262"/>
              <a:ext cx="4754880" cy="1"/>
            </a:xfrm>
            <a:prstGeom prst="line">
              <a:avLst/>
            </a:prstGeom>
            <a:ln w="9525">
              <a:solidFill>
                <a:schemeClr val="tx2"/>
              </a:solidFill>
              <a:headEnd type="none"/>
              <a:tailEnd type="none"/>
            </a:ln>
          </p:spPr>
          <p:style>
            <a:lnRef idx="2">
              <a:schemeClr val="accent1"/>
            </a:lnRef>
            <a:fillRef idx="0">
              <a:schemeClr val="accent1"/>
            </a:fillRef>
            <a:effectRef idx="1">
              <a:schemeClr val="accent1"/>
            </a:effectRef>
            <a:fontRef idx="minor">
              <a:schemeClr val="tx1"/>
            </a:fontRef>
          </p:style>
        </p:cxnSp>
        <p:grpSp>
          <p:nvGrpSpPr>
            <p:cNvPr id="99" name="Group 98">
              <a:extLst>
                <a:ext uri="{FF2B5EF4-FFF2-40B4-BE49-F238E27FC236}">
                  <a16:creationId xmlns:a16="http://schemas.microsoft.com/office/drawing/2014/main" id="{ECCDA6CE-0683-4768-9AEE-0FA8546139F1}"/>
                </a:ext>
              </a:extLst>
            </p:cNvPr>
            <p:cNvGrpSpPr/>
            <p:nvPr/>
          </p:nvGrpSpPr>
          <p:grpSpPr>
            <a:xfrm>
              <a:off x="7043853" y="4978096"/>
              <a:ext cx="3967705" cy="669921"/>
              <a:chOff x="7043853" y="5095766"/>
              <a:chExt cx="3967705" cy="669921"/>
            </a:xfrm>
          </p:grpSpPr>
          <p:sp>
            <p:nvSpPr>
              <p:cNvPr id="53" name="Rectangle 52">
                <a:extLst>
                  <a:ext uri="{FF2B5EF4-FFF2-40B4-BE49-F238E27FC236}">
                    <a16:creationId xmlns:a16="http://schemas.microsoft.com/office/drawing/2014/main" id="{DCD72B43-BD48-433F-9C15-1C6B963CE69F}"/>
                  </a:ext>
                </a:extLst>
              </p:cNvPr>
              <p:cNvSpPr/>
              <p:nvPr/>
            </p:nvSpPr>
            <p:spPr>
              <a:xfrm>
                <a:off x="7847294" y="5333777"/>
                <a:ext cx="3164264" cy="193899"/>
              </a:xfrm>
              <a:prstGeom prst="rect">
                <a:avLst/>
              </a:prstGeom>
            </p:spPr>
            <p:txBody>
              <a:bodyPr wrap="none" lIns="0" tIns="0" rIns="0" bIns="0" anchor="ctr" anchorCtr="0">
                <a:spAutoFit/>
              </a:bodyPr>
              <a:lstStyle/>
              <a:p>
                <a:pPr marL="0" marR="0" lvl="0" indent="0" algn="l" defTabSz="932114"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41204">
                          <a:srgbClr val="0D0D0D"/>
                        </a:gs>
                        <a:gs pos="59000">
                          <a:srgbClr val="0D0D0D"/>
                        </a:gs>
                      </a:gsLst>
                      <a:lin ang="5400000" scaled="1"/>
                    </a:gradFill>
                    <a:effectLst/>
                    <a:uLnTx/>
                    <a:uFillTx/>
                    <a:latin typeface="Segoe UI Semibold"/>
                    <a:ea typeface="+mn-ea"/>
                    <a:cs typeface="Segoe UI Semilight" panose="020B0402040204020203" pitchFamily="34" charset="0"/>
                  </a:rPr>
                  <a:t>Analytics, dashboards and visualization</a:t>
                </a:r>
              </a:p>
            </p:txBody>
          </p:sp>
          <p:grpSp>
            <p:nvGrpSpPr>
              <p:cNvPr id="89" name="Group 88">
                <a:extLst>
                  <a:ext uri="{FF2B5EF4-FFF2-40B4-BE49-F238E27FC236}">
                    <a16:creationId xmlns:a16="http://schemas.microsoft.com/office/drawing/2014/main" id="{8F1EE954-7EA3-4749-B683-7B53A68D502F}"/>
                  </a:ext>
                </a:extLst>
              </p:cNvPr>
              <p:cNvGrpSpPr/>
              <p:nvPr/>
            </p:nvGrpSpPr>
            <p:grpSpPr>
              <a:xfrm>
                <a:off x="7043853" y="5095766"/>
                <a:ext cx="669921" cy="669921"/>
                <a:chOff x="7043853" y="5095766"/>
                <a:chExt cx="669921" cy="669921"/>
              </a:xfrm>
            </p:grpSpPr>
            <p:sp>
              <p:nvSpPr>
                <p:cNvPr id="55" name="Oval 54">
                  <a:extLst>
                    <a:ext uri="{FF2B5EF4-FFF2-40B4-BE49-F238E27FC236}">
                      <a16:creationId xmlns:a16="http://schemas.microsoft.com/office/drawing/2014/main" id="{656C9BF3-6748-4D1C-84C2-D53626DBD140}"/>
                    </a:ext>
                  </a:extLst>
                </p:cNvPr>
                <p:cNvSpPr/>
                <p:nvPr/>
              </p:nvSpPr>
              <p:spPr bwMode="auto">
                <a:xfrm>
                  <a:off x="7043853" y="5095766"/>
                  <a:ext cx="669921" cy="669921"/>
                </a:xfrm>
                <a:prstGeom prst="ellipse">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41204">
                          <a:srgbClr val="0D0D0D"/>
                        </a:gs>
                        <a:gs pos="59000">
                          <a:srgbClr val="0D0D0D"/>
                        </a:gs>
                      </a:gsLst>
                      <a:lin ang="5400000" scaled="1"/>
                    </a:gradFill>
                    <a:effectLst/>
                    <a:uLnTx/>
                    <a:uFillTx/>
                    <a:latin typeface="Segoe UI Semilight"/>
                    <a:ea typeface="+mn-ea"/>
                    <a:cs typeface="+mn-cs"/>
                  </a:endParaRPr>
                </a:p>
              </p:txBody>
            </p:sp>
            <p:sp>
              <p:nvSpPr>
                <p:cNvPr id="82" name="BarChartHorizontal_E9EB" title="Icon of a horizontal bar graph">
                  <a:extLst>
                    <a:ext uri="{FF2B5EF4-FFF2-40B4-BE49-F238E27FC236}">
                      <a16:creationId xmlns:a16="http://schemas.microsoft.com/office/drawing/2014/main" id="{3C13B259-B00A-4200-B74B-3EA1C9B144C2}"/>
                    </a:ext>
                  </a:extLst>
                </p:cNvPr>
                <p:cNvSpPr>
                  <a:spLocks noChangeAspect="1" noEditPoints="1"/>
                </p:cNvSpPr>
                <p:nvPr/>
              </p:nvSpPr>
              <p:spPr bwMode="auto">
                <a:xfrm>
                  <a:off x="7241653" y="5293566"/>
                  <a:ext cx="274320" cy="274320"/>
                </a:xfrm>
                <a:custGeom>
                  <a:avLst/>
                  <a:gdLst>
                    <a:gd name="T0" fmla="*/ 105 w 709"/>
                    <a:gd name="T1" fmla="*/ 184 h 709"/>
                    <a:gd name="T2" fmla="*/ 105 w 709"/>
                    <a:gd name="T3" fmla="*/ 79 h 709"/>
                    <a:gd name="T4" fmla="*/ 525 w 709"/>
                    <a:gd name="T5" fmla="*/ 79 h 709"/>
                    <a:gd name="T6" fmla="*/ 525 w 709"/>
                    <a:gd name="T7" fmla="*/ 184 h 709"/>
                    <a:gd name="T8" fmla="*/ 105 w 709"/>
                    <a:gd name="T9" fmla="*/ 184 h 709"/>
                    <a:gd name="T10" fmla="*/ 420 w 709"/>
                    <a:gd name="T11" fmla="*/ 394 h 709"/>
                    <a:gd name="T12" fmla="*/ 420 w 709"/>
                    <a:gd name="T13" fmla="*/ 289 h 709"/>
                    <a:gd name="T14" fmla="*/ 105 w 709"/>
                    <a:gd name="T15" fmla="*/ 289 h 709"/>
                    <a:gd name="T16" fmla="*/ 105 w 709"/>
                    <a:gd name="T17" fmla="*/ 394 h 709"/>
                    <a:gd name="T18" fmla="*/ 420 w 709"/>
                    <a:gd name="T19" fmla="*/ 394 h 709"/>
                    <a:gd name="T20" fmla="*/ 630 w 709"/>
                    <a:gd name="T21" fmla="*/ 604 h 709"/>
                    <a:gd name="T22" fmla="*/ 630 w 709"/>
                    <a:gd name="T23" fmla="*/ 499 h 709"/>
                    <a:gd name="T24" fmla="*/ 105 w 709"/>
                    <a:gd name="T25" fmla="*/ 499 h 709"/>
                    <a:gd name="T26" fmla="*/ 105 w 709"/>
                    <a:gd name="T27" fmla="*/ 604 h 709"/>
                    <a:gd name="T28" fmla="*/ 630 w 709"/>
                    <a:gd name="T29" fmla="*/ 604 h 709"/>
                    <a:gd name="T30" fmla="*/ 0 w 709"/>
                    <a:gd name="T31" fmla="*/ 0 h 709"/>
                    <a:gd name="T32" fmla="*/ 0 w 709"/>
                    <a:gd name="T33" fmla="*/ 709 h 709"/>
                    <a:gd name="T34" fmla="*/ 709 w 709"/>
                    <a:gd name="T35" fmla="*/ 709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9" h="709">
                      <a:moveTo>
                        <a:pt x="105" y="184"/>
                      </a:moveTo>
                      <a:lnTo>
                        <a:pt x="105" y="79"/>
                      </a:lnTo>
                      <a:lnTo>
                        <a:pt x="525" y="79"/>
                      </a:lnTo>
                      <a:lnTo>
                        <a:pt x="525" y="184"/>
                      </a:lnTo>
                      <a:lnTo>
                        <a:pt x="105" y="184"/>
                      </a:lnTo>
                      <a:moveTo>
                        <a:pt x="420" y="394"/>
                      </a:moveTo>
                      <a:lnTo>
                        <a:pt x="420" y="289"/>
                      </a:lnTo>
                      <a:lnTo>
                        <a:pt x="105" y="289"/>
                      </a:lnTo>
                      <a:lnTo>
                        <a:pt x="105" y="394"/>
                      </a:lnTo>
                      <a:lnTo>
                        <a:pt x="420" y="394"/>
                      </a:lnTo>
                      <a:moveTo>
                        <a:pt x="630" y="604"/>
                      </a:moveTo>
                      <a:lnTo>
                        <a:pt x="630" y="499"/>
                      </a:lnTo>
                      <a:lnTo>
                        <a:pt x="105" y="499"/>
                      </a:lnTo>
                      <a:lnTo>
                        <a:pt x="105" y="604"/>
                      </a:lnTo>
                      <a:lnTo>
                        <a:pt x="630" y="604"/>
                      </a:lnTo>
                      <a:moveTo>
                        <a:pt x="0" y="0"/>
                      </a:moveTo>
                      <a:lnTo>
                        <a:pt x="0" y="709"/>
                      </a:lnTo>
                      <a:lnTo>
                        <a:pt x="709" y="709"/>
                      </a:lnTo>
                    </a:path>
                  </a:pathLst>
                </a:custGeom>
                <a:noFill/>
                <a:ln w="15875" cap="flat">
                  <a:solidFill>
                    <a:schemeClr val="bg1"/>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41204">
                          <a:srgbClr val="0D0D0D"/>
                        </a:gs>
                        <a:gs pos="59000">
                          <a:srgbClr val="0D0D0D"/>
                        </a:gs>
                      </a:gsLst>
                      <a:lin ang="5400000" scaled="1"/>
                    </a:gradFill>
                    <a:effectLst/>
                    <a:uLnTx/>
                    <a:uFillTx/>
                    <a:latin typeface="Segoe UI"/>
                    <a:ea typeface="+mn-ea"/>
                    <a:cs typeface="+mn-cs"/>
                  </a:endParaRPr>
                </a:p>
              </p:txBody>
            </p:sp>
          </p:grpSp>
        </p:grpSp>
      </p:grpSp>
      <p:grpSp>
        <p:nvGrpSpPr>
          <p:cNvPr id="110" name="Group 109">
            <a:extLst>
              <a:ext uri="{FF2B5EF4-FFF2-40B4-BE49-F238E27FC236}">
                <a16:creationId xmlns:a16="http://schemas.microsoft.com/office/drawing/2014/main" id="{6DEB98AC-9BA4-46D4-8C0D-F55EBC6E971A}"/>
              </a:ext>
            </a:extLst>
          </p:cNvPr>
          <p:cNvGrpSpPr/>
          <p:nvPr/>
        </p:nvGrpSpPr>
        <p:grpSpPr>
          <a:xfrm>
            <a:off x="6435818" y="3867044"/>
            <a:ext cx="4990359" cy="784167"/>
            <a:chOff x="7007965" y="4079684"/>
            <a:chExt cx="4990359" cy="784167"/>
          </a:xfrm>
        </p:grpSpPr>
        <p:cxnSp>
          <p:nvCxnSpPr>
            <p:cNvPr id="48" name="Straight Connector 47">
              <a:extLst>
                <a:ext uri="{FF2B5EF4-FFF2-40B4-BE49-F238E27FC236}">
                  <a16:creationId xmlns:a16="http://schemas.microsoft.com/office/drawing/2014/main" id="{15BD7CCE-F927-4149-9ED8-073308173ED6}"/>
                </a:ext>
              </a:extLst>
            </p:cNvPr>
            <p:cNvCxnSpPr>
              <a:cxnSpLocks/>
            </p:cNvCxnSpPr>
            <p:nvPr/>
          </p:nvCxnSpPr>
          <p:spPr>
            <a:xfrm>
              <a:off x="7007965" y="4863850"/>
              <a:ext cx="4754880" cy="1"/>
            </a:xfrm>
            <a:prstGeom prst="line">
              <a:avLst/>
            </a:prstGeom>
            <a:ln w="9525">
              <a:solidFill>
                <a:schemeClr val="tx2"/>
              </a:solidFill>
              <a:headEnd type="none"/>
              <a:tailEnd type="none"/>
            </a:ln>
          </p:spPr>
          <p:style>
            <a:lnRef idx="2">
              <a:schemeClr val="accent1"/>
            </a:lnRef>
            <a:fillRef idx="0">
              <a:schemeClr val="accent1"/>
            </a:fillRef>
            <a:effectRef idx="1">
              <a:schemeClr val="accent1"/>
            </a:effectRef>
            <a:fontRef idx="minor">
              <a:schemeClr val="tx1"/>
            </a:fontRef>
          </p:style>
        </p:cxnSp>
        <p:grpSp>
          <p:nvGrpSpPr>
            <p:cNvPr id="100" name="Group 99">
              <a:extLst>
                <a:ext uri="{FF2B5EF4-FFF2-40B4-BE49-F238E27FC236}">
                  <a16:creationId xmlns:a16="http://schemas.microsoft.com/office/drawing/2014/main" id="{DE6968C6-F812-4316-89F1-4F8698E8E75B}"/>
                </a:ext>
              </a:extLst>
            </p:cNvPr>
            <p:cNvGrpSpPr/>
            <p:nvPr/>
          </p:nvGrpSpPr>
          <p:grpSpPr>
            <a:xfrm>
              <a:off x="7043853" y="4079684"/>
              <a:ext cx="4954471" cy="669921"/>
              <a:chOff x="7043853" y="4173820"/>
              <a:chExt cx="4954471" cy="669921"/>
            </a:xfrm>
          </p:grpSpPr>
          <p:sp>
            <p:nvSpPr>
              <p:cNvPr id="47" name="Rectangle 46">
                <a:extLst>
                  <a:ext uri="{FF2B5EF4-FFF2-40B4-BE49-F238E27FC236}">
                    <a16:creationId xmlns:a16="http://schemas.microsoft.com/office/drawing/2014/main" id="{DFC09BB9-2415-4360-B83E-18AA23AB28F6}"/>
                  </a:ext>
                </a:extLst>
              </p:cNvPr>
              <p:cNvSpPr/>
              <p:nvPr/>
            </p:nvSpPr>
            <p:spPr>
              <a:xfrm>
                <a:off x="7847294" y="4411831"/>
                <a:ext cx="4151030" cy="193899"/>
              </a:xfrm>
              <a:prstGeom prst="rect">
                <a:avLst/>
              </a:prstGeom>
            </p:spPr>
            <p:txBody>
              <a:bodyPr wrap="square" lIns="0" tIns="0" rIns="0" bIns="0" anchor="ctr" anchorCtr="0">
                <a:spAutoFit/>
              </a:bodyPr>
              <a:lstStyle/>
              <a:p>
                <a:pPr marL="0" marR="0" lvl="0" indent="0" algn="l" defTabSz="932114"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41204">
                          <a:srgbClr val="0D0D0D"/>
                        </a:gs>
                        <a:gs pos="59000">
                          <a:srgbClr val="0D0D0D"/>
                        </a:gs>
                      </a:gsLst>
                      <a:lin ang="5400000" scaled="1"/>
                    </a:gradFill>
                    <a:effectLst/>
                    <a:uLnTx/>
                    <a:uFillTx/>
                    <a:latin typeface="Segoe UI Semibold"/>
                    <a:ea typeface="+mn-ea"/>
                    <a:cs typeface="Segoe UI Semilight" panose="020B0402040204020203" pitchFamily="34" charset="0"/>
                  </a:rPr>
                  <a:t>User roles and permissions</a:t>
                </a:r>
              </a:p>
            </p:txBody>
          </p:sp>
          <p:grpSp>
            <p:nvGrpSpPr>
              <p:cNvPr id="94" name="Group 93">
                <a:extLst>
                  <a:ext uri="{FF2B5EF4-FFF2-40B4-BE49-F238E27FC236}">
                    <a16:creationId xmlns:a16="http://schemas.microsoft.com/office/drawing/2014/main" id="{B937E63F-57FA-4726-B343-93D0CA2C2376}"/>
                  </a:ext>
                </a:extLst>
              </p:cNvPr>
              <p:cNvGrpSpPr/>
              <p:nvPr/>
            </p:nvGrpSpPr>
            <p:grpSpPr>
              <a:xfrm>
                <a:off x="7043853" y="4173820"/>
                <a:ext cx="669921" cy="669921"/>
                <a:chOff x="7043853" y="4173820"/>
                <a:chExt cx="669921" cy="669921"/>
              </a:xfrm>
            </p:grpSpPr>
            <p:sp>
              <p:nvSpPr>
                <p:cNvPr id="50" name="Oval 49">
                  <a:extLst>
                    <a:ext uri="{FF2B5EF4-FFF2-40B4-BE49-F238E27FC236}">
                      <a16:creationId xmlns:a16="http://schemas.microsoft.com/office/drawing/2014/main" id="{0DE6BC47-8377-4281-B13F-549B3DA61557}"/>
                    </a:ext>
                  </a:extLst>
                </p:cNvPr>
                <p:cNvSpPr/>
                <p:nvPr/>
              </p:nvSpPr>
              <p:spPr bwMode="auto">
                <a:xfrm>
                  <a:off x="7043853" y="4173820"/>
                  <a:ext cx="669921" cy="669921"/>
                </a:xfrm>
                <a:prstGeom prst="ellipse">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41204">
                          <a:srgbClr val="0D0D0D"/>
                        </a:gs>
                        <a:gs pos="59000">
                          <a:srgbClr val="0D0D0D"/>
                        </a:gs>
                      </a:gsLst>
                      <a:lin ang="5400000" scaled="1"/>
                    </a:gradFill>
                    <a:effectLst/>
                    <a:uLnTx/>
                    <a:uFillTx/>
                    <a:latin typeface="Segoe UI Semilight"/>
                    <a:ea typeface="+mn-ea"/>
                    <a:cs typeface="+mn-cs"/>
                  </a:endParaRPr>
                </a:p>
              </p:txBody>
            </p:sp>
            <p:sp>
              <p:nvSpPr>
                <p:cNvPr id="83" name="people_3" title="Icon of a person surrounded by brackets">
                  <a:extLst>
                    <a:ext uri="{FF2B5EF4-FFF2-40B4-BE49-F238E27FC236}">
                      <a16:creationId xmlns:a16="http://schemas.microsoft.com/office/drawing/2014/main" id="{F9301484-B66B-4BDC-AAAF-DB23BD52DEF2}"/>
                    </a:ext>
                  </a:extLst>
                </p:cNvPr>
                <p:cNvSpPr>
                  <a:spLocks noChangeAspect="1" noEditPoints="1"/>
                </p:cNvSpPr>
                <p:nvPr/>
              </p:nvSpPr>
              <p:spPr bwMode="auto">
                <a:xfrm>
                  <a:off x="7220063" y="4348760"/>
                  <a:ext cx="317501" cy="320040"/>
                </a:xfrm>
                <a:custGeom>
                  <a:avLst/>
                  <a:gdLst>
                    <a:gd name="T0" fmla="*/ 346 w 346"/>
                    <a:gd name="T1" fmla="*/ 265 h 348"/>
                    <a:gd name="T2" fmla="*/ 346 w 346"/>
                    <a:gd name="T3" fmla="*/ 348 h 348"/>
                    <a:gd name="T4" fmla="*/ 263 w 346"/>
                    <a:gd name="T5" fmla="*/ 348 h 348"/>
                    <a:gd name="T6" fmla="*/ 346 w 346"/>
                    <a:gd name="T7" fmla="*/ 83 h 348"/>
                    <a:gd name="T8" fmla="*/ 346 w 346"/>
                    <a:gd name="T9" fmla="*/ 0 h 348"/>
                    <a:gd name="T10" fmla="*/ 263 w 346"/>
                    <a:gd name="T11" fmla="*/ 0 h 348"/>
                    <a:gd name="T12" fmla="*/ 83 w 346"/>
                    <a:gd name="T13" fmla="*/ 0 h 348"/>
                    <a:gd name="T14" fmla="*/ 0 w 346"/>
                    <a:gd name="T15" fmla="*/ 0 h 348"/>
                    <a:gd name="T16" fmla="*/ 0 w 346"/>
                    <a:gd name="T17" fmla="*/ 83 h 348"/>
                    <a:gd name="T18" fmla="*/ 0 w 346"/>
                    <a:gd name="T19" fmla="*/ 265 h 348"/>
                    <a:gd name="T20" fmla="*/ 0 w 346"/>
                    <a:gd name="T21" fmla="*/ 348 h 348"/>
                    <a:gd name="T22" fmla="*/ 83 w 346"/>
                    <a:gd name="T23" fmla="*/ 348 h 348"/>
                    <a:gd name="T24" fmla="*/ 173 w 346"/>
                    <a:gd name="T25" fmla="*/ 184 h 348"/>
                    <a:gd name="T26" fmla="*/ 229 w 346"/>
                    <a:gd name="T27" fmla="*/ 129 h 348"/>
                    <a:gd name="T28" fmla="*/ 173 w 346"/>
                    <a:gd name="T29" fmla="*/ 73 h 348"/>
                    <a:gd name="T30" fmla="*/ 117 w 346"/>
                    <a:gd name="T31" fmla="*/ 129 h 348"/>
                    <a:gd name="T32" fmla="*/ 173 w 346"/>
                    <a:gd name="T33" fmla="*/ 184 h 348"/>
                    <a:gd name="T34" fmla="*/ 262 w 346"/>
                    <a:gd name="T35" fmla="*/ 275 h 348"/>
                    <a:gd name="T36" fmla="*/ 172 w 346"/>
                    <a:gd name="T37" fmla="*/ 184 h 348"/>
                    <a:gd name="T38" fmla="*/ 82 w 346"/>
                    <a:gd name="T39" fmla="*/ 275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46" h="348">
                      <a:moveTo>
                        <a:pt x="346" y="265"/>
                      </a:moveTo>
                      <a:cubicBezTo>
                        <a:pt x="346" y="348"/>
                        <a:pt x="346" y="348"/>
                        <a:pt x="346" y="348"/>
                      </a:cubicBezTo>
                      <a:cubicBezTo>
                        <a:pt x="263" y="348"/>
                        <a:pt x="263" y="348"/>
                        <a:pt x="263" y="348"/>
                      </a:cubicBezTo>
                      <a:moveTo>
                        <a:pt x="346" y="83"/>
                      </a:moveTo>
                      <a:cubicBezTo>
                        <a:pt x="346" y="0"/>
                        <a:pt x="346" y="0"/>
                        <a:pt x="346" y="0"/>
                      </a:cubicBezTo>
                      <a:cubicBezTo>
                        <a:pt x="263" y="0"/>
                        <a:pt x="263" y="0"/>
                        <a:pt x="263" y="0"/>
                      </a:cubicBezTo>
                      <a:moveTo>
                        <a:pt x="83" y="0"/>
                      </a:moveTo>
                      <a:cubicBezTo>
                        <a:pt x="0" y="0"/>
                        <a:pt x="0" y="0"/>
                        <a:pt x="0" y="0"/>
                      </a:cubicBezTo>
                      <a:cubicBezTo>
                        <a:pt x="0" y="83"/>
                        <a:pt x="0" y="83"/>
                        <a:pt x="0" y="83"/>
                      </a:cubicBezTo>
                      <a:moveTo>
                        <a:pt x="0" y="265"/>
                      </a:moveTo>
                      <a:cubicBezTo>
                        <a:pt x="0" y="348"/>
                        <a:pt x="0" y="348"/>
                        <a:pt x="0" y="348"/>
                      </a:cubicBezTo>
                      <a:cubicBezTo>
                        <a:pt x="83" y="348"/>
                        <a:pt x="83" y="348"/>
                        <a:pt x="83" y="348"/>
                      </a:cubicBezTo>
                      <a:moveTo>
                        <a:pt x="173" y="184"/>
                      </a:moveTo>
                      <a:cubicBezTo>
                        <a:pt x="204" y="184"/>
                        <a:pt x="229" y="159"/>
                        <a:pt x="229" y="129"/>
                      </a:cubicBezTo>
                      <a:cubicBezTo>
                        <a:pt x="229" y="98"/>
                        <a:pt x="204" y="73"/>
                        <a:pt x="173" y="73"/>
                      </a:cubicBezTo>
                      <a:cubicBezTo>
                        <a:pt x="142" y="73"/>
                        <a:pt x="117" y="98"/>
                        <a:pt x="117" y="129"/>
                      </a:cubicBezTo>
                      <a:cubicBezTo>
                        <a:pt x="117" y="159"/>
                        <a:pt x="142" y="184"/>
                        <a:pt x="173" y="184"/>
                      </a:cubicBezTo>
                      <a:close/>
                      <a:moveTo>
                        <a:pt x="262" y="275"/>
                      </a:moveTo>
                      <a:cubicBezTo>
                        <a:pt x="262" y="225"/>
                        <a:pt x="222" y="184"/>
                        <a:pt x="172" y="184"/>
                      </a:cubicBezTo>
                      <a:cubicBezTo>
                        <a:pt x="122" y="184"/>
                        <a:pt x="82" y="225"/>
                        <a:pt x="82" y="275"/>
                      </a:cubicBezTo>
                    </a:path>
                  </a:pathLst>
                </a:custGeom>
                <a:noFill/>
                <a:ln w="15875" cap="flat">
                  <a:solidFill>
                    <a:schemeClr val="bg1"/>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41204">
                          <a:srgbClr val="0D0D0D"/>
                        </a:gs>
                        <a:gs pos="59000">
                          <a:srgbClr val="0D0D0D"/>
                        </a:gs>
                      </a:gsLst>
                      <a:lin ang="5400000" scaled="1"/>
                    </a:gradFill>
                    <a:effectLst/>
                    <a:uLnTx/>
                    <a:uFillTx/>
                    <a:latin typeface="Segoe UI"/>
                    <a:ea typeface="+mn-ea"/>
                    <a:cs typeface="+mn-cs"/>
                  </a:endParaRPr>
                </a:p>
              </p:txBody>
            </p:sp>
          </p:grpSp>
        </p:grpSp>
      </p:grpSp>
      <p:grpSp>
        <p:nvGrpSpPr>
          <p:cNvPr id="109" name="Group 108">
            <a:extLst>
              <a:ext uri="{FF2B5EF4-FFF2-40B4-BE49-F238E27FC236}">
                <a16:creationId xmlns:a16="http://schemas.microsoft.com/office/drawing/2014/main" id="{27429E5C-DD8B-4960-BAFE-E64DF8F3B369}"/>
              </a:ext>
            </a:extLst>
          </p:cNvPr>
          <p:cNvGrpSpPr/>
          <p:nvPr/>
        </p:nvGrpSpPr>
        <p:grpSpPr>
          <a:xfrm>
            <a:off x="6435817" y="2968633"/>
            <a:ext cx="4754880" cy="784166"/>
            <a:chOff x="7007965" y="3181273"/>
            <a:chExt cx="4754880" cy="784166"/>
          </a:xfrm>
        </p:grpSpPr>
        <p:cxnSp>
          <p:nvCxnSpPr>
            <p:cNvPr id="42" name="Straight Connector 41">
              <a:extLst>
                <a:ext uri="{FF2B5EF4-FFF2-40B4-BE49-F238E27FC236}">
                  <a16:creationId xmlns:a16="http://schemas.microsoft.com/office/drawing/2014/main" id="{40246077-74A9-4B2F-A143-680275FDE829}"/>
                </a:ext>
              </a:extLst>
            </p:cNvPr>
            <p:cNvCxnSpPr>
              <a:cxnSpLocks/>
            </p:cNvCxnSpPr>
            <p:nvPr/>
          </p:nvCxnSpPr>
          <p:spPr>
            <a:xfrm>
              <a:off x="7007965" y="3965439"/>
              <a:ext cx="4754880" cy="0"/>
            </a:xfrm>
            <a:prstGeom prst="line">
              <a:avLst/>
            </a:prstGeom>
            <a:ln w="9525">
              <a:solidFill>
                <a:schemeClr val="tx2"/>
              </a:solidFill>
              <a:headEnd type="none"/>
              <a:tailEnd type="none"/>
            </a:ln>
          </p:spPr>
          <p:style>
            <a:lnRef idx="2">
              <a:schemeClr val="accent1"/>
            </a:lnRef>
            <a:fillRef idx="0">
              <a:schemeClr val="accent1"/>
            </a:fillRef>
            <a:effectRef idx="1">
              <a:schemeClr val="accent1"/>
            </a:effectRef>
            <a:fontRef idx="minor">
              <a:schemeClr val="tx1"/>
            </a:fontRef>
          </p:style>
        </p:cxnSp>
        <p:grpSp>
          <p:nvGrpSpPr>
            <p:cNvPr id="101" name="Group 100">
              <a:extLst>
                <a:ext uri="{FF2B5EF4-FFF2-40B4-BE49-F238E27FC236}">
                  <a16:creationId xmlns:a16="http://schemas.microsoft.com/office/drawing/2014/main" id="{24DF20E7-32DE-420F-8E1E-19427066B6CC}"/>
                </a:ext>
              </a:extLst>
            </p:cNvPr>
            <p:cNvGrpSpPr/>
            <p:nvPr/>
          </p:nvGrpSpPr>
          <p:grpSpPr>
            <a:xfrm>
              <a:off x="7043853" y="3181273"/>
              <a:ext cx="4311900" cy="669921"/>
              <a:chOff x="7043853" y="3251875"/>
              <a:chExt cx="4311900" cy="669921"/>
            </a:xfrm>
          </p:grpSpPr>
          <p:sp>
            <p:nvSpPr>
              <p:cNvPr id="41" name="Rectangle 40">
                <a:extLst>
                  <a:ext uri="{FF2B5EF4-FFF2-40B4-BE49-F238E27FC236}">
                    <a16:creationId xmlns:a16="http://schemas.microsoft.com/office/drawing/2014/main" id="{B2FCE184-77FE-435B-BCAC-385283A0999F}"/>
                  </a:ext>
                </a:extLst>
              </p:cNvPr>
              <p:cNvSpPr/>
              <p:nvPr/>
            </p:nvSpPr>
            <p:spPr>
              <a:xfrm>
                <a:off x="7847294" y="3489886"/>
                <a:ext cx="3508459" cy="193899"/>
              </a:xfrm>
              <a:prstGeom prst="rect">
                <a:avLst/>
              </a:prstGeom>
            </p:spPr>
            <p:txBody>
              <a:bodyPr wrap="square" lIns="0" tIns="0" rIns="0" bIns="0" anchor="ctr" anchorCtr="0">
                <a:spAutoFit/>
              </a:bodyPr>
              <a:lstStyle/>
              <a:p>
                <a:pPr marL="0" marR="0" lvl="0" indent="0" algn="l" defTabSz="932114"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41204">
                          <a:srgbClr val="0D0D0D"/>
                        </a:gs>
                        <a:gs pos="59000">
                          <a:srgbClr val="0D0D0D"/>
                        </a:gs>
                      </a:gsLst>
                      <a:lin ang="5400000" scaled="1"/>
                    </a:gradFill>
                    <a:effectLst/>
                    <a:uLnTx/>
                    <a:uFillTx/>
                    <a:latin typeface="Segoe UI Semibold"/>
                    <a:ea typeface="+mn-ea"/>
                    <a:cs typeface="Segoe UI Semilight" panose="020B0402040204020203" pitchFamily="34" charset="0"/>
                  </a:rPr>
                  <a:t>Monitoring rules and triggered actions</a:t>
                </a:r>
              </a:p>
            </p:txBody>
          </p:sp>
          <p:grpSp>
            <p:nvGrpSpPr>
              <p:cNvPr id="93" name="Group 92">
                <a:extLst>
                  <a:ext uri="{FF2B5EF4-FFF2-40B4-BE49-F238E27FC236}">
                    <a16:creationId xmlns:a16="http://schemas.microsoft.com/office/drawing/2014/main" id="{8B425DCB-CAED-43BC-9FD8-9FD245D30054}"/>
                  </a:ext>
                </a:extLst>
              </p:cNvPr>
              <p:cNvGrpSpPr/>
              <p:nvPr/>
            </p:nvGrpSpPr>
            <p:grpSpPr>
              <a:xfrm>
                <a:off x="7043853" y="3251875"/>
                <a:ext cx="669921" cy="669921"/>
                <a:chOff x="7043853" y="3251875"/>
                <a:chExt cx="669921" cy="669921"/>
              </a:xfrm>
            </p:grpSpPr>
            <p:sp>
              <p:nvSpPr>
                <p:cNvPr id="44" name="Oval 43">
                  <a:extLst>
                    <a:ext uri="{FF2B5EF4-FFF2-40B4-BE49-F238E27FC236}">
                      <a16:creationId xmlns:a16="http://schemas.microsoft.com/office/drawing/2014/main" id="{04ED9587-012D-4562-A34E-06B5CB3C0353}"/>
                    </a:ext>
                  </a:extLst>
                </p:cNvPr>
                <p:cNvSpPr/>
                <p:nvPr/>
              </p:nvSpPr>
              <p:spPr bwMode="auto">
                <a:xfrm>
                  <a:off x="7043853" y="3251875"/>
                  <a:ext cx="669921" cy="669921"/>
                </a:xfrm>
                <a:prstGeom prst="ellipse">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41204">
                          <a:srgbClr val="0D0D0D"/>
                        </a:gs>
                        <a:gs pos="59000">
                          <a:srgbClr val="0D0D0D"/>
                        </a:gs>
                      </a:gsLst>
                      <a:lin ang="5400000" scaled="1"/>
                    </a:gradFill>
                    <a:effectLst/>
                    <a:uLnTx/>
                    <a:uFillTx/>
                    <a:latin typeface="Segoe UI Semilight"/>
                    <a:ea typeface="+mn-ea"/>
                    <a:cs typeface="+mn-cs"/>
                  </a:endParaRPr>
                </a:p>
              </p:txBody>
            </p:sp>
            <p:sp>
              <p:nvSpPr>
                <p:cNvPr id="84" name="browser_3" title="Icon of a browser window with an arrow pointing from the outside to the center">
                  <a:extLst>
                    <a:ext uri="{FF2B5EF4-FFF2-40B4-BE49-F238E27FC236}">
                      <a16:creationId xmlns:a16="http://schemas.microsoft.com/office/drawing/2014/main" id="{0115D903-CE42-4D83-95A5-F389342BDF4C}"/>
                    </a:ext>
                  </a:extLst>
                </p:cNvPr>
                <p:cNvSpPr>
                  <a:spLocks noChangeAspect="1" noEditPoints="1"/>
                </p:cNvSpPr>
                <p:nvPr/>
              </p:nvSpPr>
              <p:spPr bwMode="auto">
                <a:xfrm>
                  <a:off x="7234613" y="3449675"/>
                  <a:ext cx="288400" cy="274320"/>
                </a:xfrm>
                <a:custGeom>
                  <a:avLst/>
                  <a:gdLst>
                    <a:gd name="T0" fmla="*/ 130 w 335"/>
                    <a:gd name="T1" fmla="*/ 33 h 318"/>
                    <a:gd name="T2" fmla="*/ 335 w 335"/>
                    <a:gd name="T3" fmla="*/ 33 h 318"/>
                    <a:gd name="T4" fmla="*/ 335 w 335"/>
                    <a:gd name="T5" fmla="*/ 318 h 318"/>
                    <a:gd name="T6" fmla="*/ 0 w 335"/>
                    <a:gd name="T7" fmla="*/ 318 h 318"/>
                    <a:gd name="T8" fmla="*/ 0 w 335"/>
                    <a:gd name="T9" fmla="*/ 33 h 318"/>
                    <a:gd name="T10" fmla="*/ 0 w 335"/>
                    <a:gd name="T11" fmla="*/ 33 h 318"/>
                    <a:gd name="T12" fmla="*/ 71 w 335"/>
                    <a:gd name="T13" fmla="*/ 33 h 318"/>
                    <a:gd name="T14" fmla="*/ 130 w 335"/>
                    <a:gd name="T15" fmla="*/ 97 h 318"/>
                    <a:gd name="T16" fmla="*/ 335 w 335"/>
                    <a:gd name="T17" fmla="*/ 97 h 318"/>
                    <a:gd name="T18" fmla="*/ 0 w 335"/>
                    <a:gd name="T19" fmla="*/ 97 h 318"/>
                    <a:gd name="T20" fmla="*/ 67 w 335"/>
                    <a:gd name="T21" fmla="*/ 97 h 318"/>
                    <a:gd name="T22" fmla="*/ 293 w 335"/>
                    <a:gd name="T23" fmla="*/ 69 h 318"/>
                    <a:gd name="T24" fmla="*/ 298 w 335"/>
                    <a:gd name="T25" fmla="*/ 64 h 318"/>
                    <a:gd name="T26" fmla="*/ 293 w 335"/>
                    <a:gd name="T27" fmla="*/ 60 h 318"/>
                    <a:gd name="T28" fmla="*/ 289 w 335"/>
                    <a:gd name="T29" fmla="*/ 64 h 318"/>
                    <a:gd name="T30" fmla="*/ 293 w 335"/>
                    <a:gd name="T31" fmla="*/ 69 h 318"/>
                    <a:gd name="T32" fmla="*/ 240 w 335"/>
                    <a:gd name="T33" fmla="*/ 69 h 318"/>
                    <a:gd name="T34" fmla="*/ 245 w 335"/>
                    <a:gd name="T35" fmla="*/ 64 h 318"/>
                    <a:gd name="T36" fmla="*/ 240 w 335"/>
                    <a:gd name="T37" fmla="*/ 60 h 318"/>
                    <a:gd name="T38" fmla="*/ 235 w 335"/>
                    <a:gd name="T39" fmla="*/ 64 h 318"/>
                    <a:gd name="T40" fmla="*/ 240 w 335"/>
                    <a:gd name="T41" fmla="*/ 69 h 318"/>
                    <a:gd name="T42" fmla="*/ 187 w 335"/>
                    <a:gd name="T43" fmla="*/ 69 h 318"/>
                    <a:gd name="T44" fmla="*/ 192 w 335"/>
                    <a:gd name="T45" fmla="*/ 64 h 318"/>
                    <a:gd name="T46" fmla="*/ 187 w 335"/>
                    <a:gd name="T47" fmla="*/ 60 h 318"/>
                    <a:gd name="T48" fmla="*/ 182 w 335"/>
                    <a:gd name="T49" fmla="*/ 64 h 318"/>
                    <a:gd name="T50" fmla="*/ 187 w 335"/>
                    <a:gd name="T51" fmla="*/ 69 h 318"/>
                    <a:gd name="T52" fmla="*/ 49 w 335"/>
                    <a:gd name="T53" fmla="*/ 190 h 318"/>
                    <a:gd name="T54" fmla="*/ 100 w 335"/>
                    <a:gd name="T55" fmla="*/ 240 h 318"/>
                    <a:gd name="T56" fmla="*/ 151 w 335"/>
                    <a:gd name="T57" fmla="*/ 190 h 318"/>
                    <a:gd name="T58" fmla="*/ 100 w 335"/>
                    <a:gd name="T59" fmla="*/ 0 h 318"/>
                    <a:gd name="T60" fmla="*/ 100 w 335"/>
                    <a:gd name="T61" fmla="*/ 24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5" h="318">
                      <a:moveTo>
                        <a:pt x="130" y="33"/>
                      </a:moveTo>
                      <a:cubicBezTo>
                        <a:pt x="335" y="33"/>
                        <a:pt x="335" y="33"/>
                        <a:pt x="335" y="33"/>
                      </a:cubicBezTo>
                      <a:cubicBezTo>
                        <a:pt x="335" y="318"/>
                        <a:pt x="335" y="318"/>
                        <a:pt x="335" y="318"/>
                      </a:cubicBezTo>
                      <a:cubicBezTo>
                        <a:pt x="0" y="318"/>
                        <a:pt x="0" y="318"/>
                        <a:pt x="0" y="318"/>
                      </a:cubicBezTo>
                      <a:cubicBezTo>
                        <a:pt x="0" y="33"/>
                        <a:pt x="0" y="33"/>
                        <a:pt x="0" y="33"/>
                      </a:cubicBezTo>
                      <a:cubicBezTo>
                        <a:pt x="0" y="33"/>
                        <a:pt x="0" y="33"/>
                        <a:pt x="0" y="33"/>
                      </a:cubicBezTo>
                      <a:cubicBezTo>
                        <a:pt x="71" y="33"/>
                        <a:pt x="71" y="33"/>
                        <a:pt x="71" y="33"/>
                      </a:cubicBezTo>
                      <a:moveTo>
                        <a:pt x="130" y="97"/>
                      </a:moveTo>
                      <a:cubicBezTo>
                        <a:pt x="335" y="97"/>
                        <a:pt x="335" y="97"/>
                        <a:pt x="335" y="97"/>
                      </a:cubicBezTo>
                      <a:moveTo>
                        <a:pt x="0" y="97"/>
                      </a:moveTo>
                      <a:cubicBezTo>
                        <a:pt x="67" y="97"/>
                        <a:pt x="67" y="97"/>
                        <a:pt x="67" y="97"/>
                      </a:cubicBezTo>
                      <a:moveTo>
                        <a:pt x="293" y="69"/>
                      </a:moveTo>
                      <a:cubicBezTo>
                        <a:pt x="296" y="69"/>
                        <a:pt x="298" y="67"/>
                        <a:pt x="298" y="64"/>
                      </a:cubicBezTo>
                      <a:cubicBezTo>
                        <a:pt x="298" y="62"/>
                        <a:pt x="296" y="60"/>
                        <a:pt x="293" y="60"/>
                      </a:cubicBezTo>
                      <a:cubicBezTo>
                        <a:pt x="291" y="60"/>
                        <a:pt x="289" y="62"/>
                        <a:pt x="289" y="64"/>
                      </a:cubicBezTo>
                      <a:cubicBezTo>
                        <a:pt x="289" y="67"/>
                        <a:pt x="291" y="69"/>
                        <a:pt x="293" y="69"/>
                      </a:cubicBezTo>
                      <a:close/>
                      <a:moveTo>
                        <a:pt x="240" y="69"/>
                      </a:moveTo>
                      <a:cubicBezTo>
                        <a:pt x="243" y="69"/>
                        <a:pt x="245" y="67"/>
                        <a:pt x="245" y="64"/>
                      </a:cubicBezTo>
                      <a:cubicBezTo>
                        <a:pt x="245" y="62"/>
                        <a:pt x="243" y="60"/>
                        <a:pt x="240" y="60"/>
                      </a:cubicBezTo>
                      <a:cubicBezTo>
                        <a:pt x="238" y="60"/>
                        <a:pt x="235" y="62"/>
                        <a:pt x="235" y="64"/>
                      </a:cubicBezTo>
                      <a:cubicBezTo>
                        <a:pt x="235" y="67"/>
                        <a:pt x="238" y="69"/>
                        <a:pt x="240" y="69"/>
                      </a:cubicBezTo>
                      <a:close/>
                      <a:moveTo>
                        <a:pt x="187" y="69"/>
                      </a:moveTo>
                      <a:cubicBezTo>
                        <a:pt x="189" y="69"/>
                        <a:pt x="192" y="67"/>
                        <a:pt x="192" y="64"/>
                      </a:cubicBezTo>
                      <a:cubicBezTo>
                        <a:pt x="192" y="62"/>
                        <a:pt x="189" y="60"/>
                        <a:pt x="187" y="60"/>
                      </a:cubicBezTo>
                      <a:cubicBezTo>
                        <a:pt x="184" y="60"/>
                        <a:pt x="182" y="62"/>
                        <a:pt x="182" y="64"/>
                      </a:cubicBezTo>
                      <a:cubicBezTo>
                        <a:pt x="182" y="67"/>
                        <a:pt x="184" y="69"/>
                        <a:pt x="187" y="69"/>
                      </a:cubicBezTo>
                      <a:close/>
                      <a:moveTo>
                        <a:pt x="49" y="190"/>
                      </a:moveTo>
                      <a:cubicBezTo>
                        <a:pt x="100" y="240"/>
                        <a:pt x="100" y="240"/>
                        <a:pt x="100" y="240"/>
                      </a:cubicBezTo>
                      <a:cubicBezTo>
                        <a:pt x="151" y="190"/>
                        <a:pt x="151" y="190"/>
                        <a:pt x="151" y="190"/>
                      </a:cubicBezTo>
                      <a:moveTo>
                        <a:pt x="100" y="0"/>
                      </a:moveTo>
                      <a:cubicBezTo>
                        <a:pt x="100" y="240"/>
                        <a:pt x="100" y="240"/>
                        <a:pt x="100" y="240"/>
                      </a:cubicBezTo>
                    </a:path>
                  </a:pathLst>
                </a:custGeom>
                <a:noFill/>
                <a:ln w="15875" cap="flat">
                  <a:solidFill>
                    <a:schemeClr val="bg1"/>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41204">
                          <a:srgbClr val="0D0D0D"/>
                        </a:gs>
                        <a:gs pos="59000">
                          <a:srgbClr val="0D0D0D"/>
                        </a:gs>
                      </a:gsLst>
                      <a:lin ang="5400000" scaled="1"/>
                    </a:gradFill>
                    <a:effectLst/>
                    <a:uLnTx/>
                    <a:uFillTx/>
                    <a:latin typeface="Segoe UI"/>
                    <a:ea typeface="+mn-ea"/>
                    <a:cs typeface="+mn-cs"/>
                  </a:endParaRPr>
                </a:p>
              </p:txBody>
            </p:sp>
          </p:grpSp>
        </p:grpSp>
      </p:grpSp>
      <p:grpSp>
        <p:nvGrpSpPr>
          <p:cNvPr id="106" name="Group 105">
            <a:extLst>
              <a:ext uri="{FF2B5EF4-FFF2-40B4-BE49-F238E27FC236}">
                <a16:creationId xmlns:a16="http://schemas.microsoft.com/office/drawing/2014/main" id="{1271F9B1-63BF-4F2A-94E4-77CA8D138389}"/>
              </a:ext>
            </a:extLst>
          </p:cNvPr>
          <p:cNvGrpSpPr/>
          <p:nvPr/>
        </p:nvGrpSpPr>
        <p:grpSpPr>
          <a:xfrm>
            <a:off x="6435817" y="273400"/>
            <a:ext cx="4990360" cy="784166"/>
            <a:chOff x="7007965" y="486040"/>
            <a:chExt cx="4990360" cy="784166"/>
          </a:xfrm>
        </p:grpSpPr>
        <p:cxnSp>
          <p:nvCxnSpPr>
            <p:cNvPr id="59" name="Straight Connector 58">
              <a:extLst>
                <a:ext uri="{FF2B5EF4-FFF2-40B4-BE49-F238E27FC236}">
                  <a16:creationId xmlns:a16="http://schemas.microsoft.com/office/drawing/2014/main" id="{895FBB2D-9F10-4F00-94A9-EB39BA7565CD}"/>
                </a:ext>
              </a:extLst>
            </p:cNvPr>
            <p:cNvCxnSpPr>
              <a:cxnSpLocks/>
            </p:cNvCxnSpPr>
            <p:nvPr/>
          </p:nvCxnSpPr>
          <p:spPr>
            <a:xfrm>
              <a:off x="7007965" y="1270206"/>
              <a:ext cx="4754880" cy="0"/>
            </a:xfrm>
            <a:prstGeom prst="line">
              <a:avLst/>
            </a:prstGeom>
            <a:ln w="9525">
              <a:solidFill>
                <a:schemeClr val="tx2"/>
              </a:solidFill>
              <a:headEnd type="none"/>
              <a:tailEnd type="none"/>
            </a:ln>
          </p:spPr>
          <p:style>
            <a:lnRef idx="2">
              <a:schemeClr val="accent1"/>
            </a:lnRef>
            <a:fillRef idx="0">
              <a:schemeClr val="accent1"/>
            </a:fillRef>
            <a:effectRef idx="1">
              <a:schemeClr val="accent1"/>
            </a:effectRef>
            <a:fontRef idx="minor">
              <a:schemeClr val="tx1"/>
            </a:fontRef>
          </p:style>
        </p:cxnSp>
        <p:grpSp>
          <p:nvGrpSpPr>
            <p:cNvPr id="105" name="Group 104">
              <a:extLst>
                <a:ext uri="{FF2B5EF4-FFF2-40B4-BE49-F238E27FC236}">
                  <a16:creationId xmlns:a16="http://schemas.microsoft.com/office/drawing/2014/main" id="{AFC9B5FF-2F21-4D9B-97F1-F0B738E4ACAB}"/>
                </a:ext>
              </a:extLst>
            </p:cNvPr>
            <p:cNvGrpSpPr/>
            <p:nvPr/>
          </p:nvGrpSpPr>
          <p:grpSpPr>
            <a:xfrm>
              <a:off x="7043853" y="486040"/>
              <a:ext cx="4954472" cy="669921"/>
              <a:chOff x="7043853" y="486040"/>
              <a:chExt cx="4954472" cy="669921"/>
            </a:xfrm>
          </p:grpSpPr>
          <p:sp>
            <p:nvSpPr>
              <p:cNvPr id="58" name="Rectangle 57">
                <a:extLst>
                  <a:ext uri="{FF2B5EF4-FFF2-40B4-BE49-F238E27FC236}">
                    <a16:creationId xmlns:a16="http://schemas.microsoft.com/office/drawing/2014/main" id="{5FF75E4E-5CF4-4002-A38E-C5B40F8541BE}"/>
                  </a:ext>
                </a:extLst>
              </p:cNvPr>
              <p:cNvSpPr/>
              <p:nvPr/>
            </p:nvSpPr>
            <p:spPr>
              <a:xfrm>
                <a:off x="7847294" y="724051"/>
                <a:ext cx="4151031" cy="193899"/>
              </a:xfrm>
              <a:prstGeom prst="rect">
                <a:avLst/>
              </a:prstGeom>
            </p:spPr>
            <p:txBody>
              <a:bodyPr wrap="square" lIns="0" tIns="0" rIns="0" bIns="0" anchor="ctr" anchorCtr="0">
                <a:spAutoFit/>
              </a:bodyPr>
              <a:lstStyle/>
              <a:p>
                <a:pPr marL="0" marR="0" lvl="0" indent="0" algn="l" defTabSz="932114"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41204">
                          <a:srgbClr val="0D0D0D"/>
                        </a:gs>
                        <a:gs pos="59000">
                          <a:srgbClr val="0D0D0D"/>
                        </a:gs>
                      </a:gsLst>
                      <a:lin ang="5400000" scaled="1"/>
                    </a:gradFill>
                    <a:effectLst/>
                    <a:uLnTx/>
                    <a:uFillTx/>
                    <a:latin typeface="Segoe UI Semibold"/>
                    <a:ea typeface="+mn-ea"/>
                    <a:cs typeface="Segoe UI Semilight" panose="020B0402040204020203" pitchFamily="34" charset="0"/>
                  </a:rPr>
                  <a:t>Fully hosted and managed by Microsoft</a:t>
                </a:r>
              </a:p>
            </p:txBody>
          </p:sp>
          <p:grpSp>
            <p:nvGrpSpPr>
              <p:cNvPr id="92" name="Group 91">
                <a:extLst>
                  <a:ext uri="{FF2B5EF4-FFF2-40B4-BE49-F238E27FC236}">
                    <a16:creationId xmlns:a16="http://schemas.microsoft.com/office/drawing/2014/main" id="{D8CB3A3B-DF73-45D3-A850-F88709B9B0EA}"/>
                  </a:ext>
                </a:extLst>
              </p:cNvPr>
              <p:cNvGrpSpPr/>
              <p:nvPr/>
            </p:nvGrpSpPr>
            <p:grpSpPr>
              <a:xfrm>
                <a:off x="7043853" y="486040"/>
                <a:ext cx="669921" cy="669921"/>
                <a:chOff x="7043853" y="486040"/>
                <a:chExt cx="669921" cy="669921"/>
              </a:xfrm>
            </p:grpSpPr>
            <p:sp>
              <p:nvSpPr>
                <p:cNvPr id="61" name="Oval 60">
                  <a:extLst>
                    <a:ext uri="{FF2B5EF4-FFF2-40B4-BE49-F238E27FC236}">
                      <a16:creationId xmlns:a16="http://schemas.microsoft.com/office/drawing/2014/main" id="{99230EE7-4045-4E9A-9AB4-DB702F69CF60}"/>
                    </a:ext>
                  </a:extLst>
                </p:cNvPr>
                <p:cNvSpPr/>
                <p:nvPr/>
              </p:nvSpPr>
              <p:spPr bwMode="auto">
                <a:xfrm>
                  <a:off x="7043853" y="486040"/>
                  <a:ext cx="669921" cy="669921"/>
                </a:xfrm>
                <a:prstGeom prst="ellipse">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41204">
                          <a:srgbClr val="0D0D0D"/>
                        </a:gs>
                        <a:gs pos="59000">
                          <a:srgbClr val="0D0D0D"/>
                        </a:gs>
                      </a:gsLst>
                      <a:lin ang="5400000" scaled="1"/>
                    </a:gradFill>
                    <a:effectLst/>
                    <a:uLnTx/>
                    <a:uFillTx/>
                    <a:latin typeface="Segoe UI Semilight"/>
                    <a:ea typeface="+mn-ea"/>
                    <a:cs typeface="+mn-cs"/>
                  </a:endParaRPr>
                </a:p>
              </p:txBody>
            </p:sp>
            <p:sp>
              <p:nvSpPr>
                <p:cNvPr id="85" name="Telemarketer_E7B9" title="Icon of a person wearing a headset">
                  <a:extLst>
                    <a:ext uri="{FF2B5EF4-FFF2-40B4-BE49-F238E27FC236}">
                      <a16:creationId xmlns:a16="http://schemas.microsoft.com/office/drawing/2014/main" id="{DB98A226-B62D-42A8-9CA8-99B7DC6522B4}"/>
                    </a:ext>
                  </a:extLst>
                </p:cNvPr>
                <p:cNvSpPr>
                  <a:spLocks noChangeAspect="1" noEditPoints="1"/>
                </p:cNvSpPr>
                <p:nvPr/>
              </p:nvSpPr>
              <p:spPr bwMode="auto">
                <a:xfrm>
                  <a:off x="7244639" y="660980"/>
                  <a:ext cx="268349" cy="320040"/>
                </a:xfrm>
                <a:custGeom>
                  <a:avLst/>
                  <a:gdLst>
                    <a:gd name="T0" fmla="*/ 0 w 3250"/>
                    <a:gd name="T1" fmla="*/ 3875 h 3875"/>
                    <a:gd name="T2" fmla="*/ 1625 w 3250"/>
                    <a:gd name="T3" fmla="*/ 2250 h 3875"/>
                    <a:gd name="T4" fmla="*/ 3250 w 3250"/>
                    <a:gd name="T5" fmla="*/ 3875 h 3875"/>
                    <a:gd name="T6" fmla="*/ 750 w 3250"/>
                    <a:gd name="T7" fmla="*/ 1750 h 3875"/>
                    <a:gd name="T8" fmla="*/ 750 w 3250"/>
                    <a:gd name="T9" fmla="*/ 750 h 3875"/>
                    <a:gd name="T10" fmla="*/ 500 w 3250"/>
                    <a:gd name="T11" fmla="*/ 500 h 3875"/>
                    <a:gd name="T12" fmla="*/ 250 w 3250"/>
                    <a:gd name="T13" fmla="*/ 750 h 3875"/>
                    <a:gd name="T14" fmla="*/ 250 w 3250"/>
                    <a:gd name="T15" fmla="*/ 1500 h 3875"/>
                    <a:gd name="T16" fmla="*/ 500 w 3250"/>
                    <a:gd name="T17" fmla="*/ 1750 h 3875"/>
                    <a:gd name="T18" fmla="*/ 1500 w 3250"/>
                    <a:gd name="T19" fmla="*/ 1750 h 3875"/>
                    <a:gd name="T20" fmla="*/ 690 w 3250"/>
                    <a:gd name="T21" fmla="*/ 1751 h 3875"/>
                    <a:gd name="T22" fmla="*/ 1625 w 3250"/>
                    <a:gd name="T23" fmla="*/ 2250 h 3875"/>
                    <a:gd name="T24" fmla="*/ 2750 w 3250"/>
                    <a:gd name="T25" fmla="*/ 1125 h 3875"/>
                    <a:gd name="T26" fmla="*/ 1625 w 3250"/>
                    <a:gd name="T27" fmla="*/ 0 h 3875"/>
                    <a:gd name="T28" fmla="*/ 689 w 3250"/>
                    <a:gd name="T29" fmla="*/ 500 h 38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50" h="3875">
                      <a:moveTo>
                        <a:pt x="0" y="3875"/>
                      </a:moveTo>
                      <a:cubicBezTo>
                        <a:pt x="0" y="2978"/>
                        <a:pt x="728" y="2250"/>
                        <a:pt x="1625" y="2250"/>
                      </a:cubicBezTo>
                      <a:cubicBezTo>
                        <a:pt x="2522" y="2250"/>
                        <a:pt x="3250" y="2978"/>
                        <a:pt x="3250" y="3875"/>
                      </a:cubicBezTo>
                      <a:moveTo>
                        <a:pt x="750" y="1750"/>
                      </a:moveTo>
                      <a:cubicBezTo>
                        <a:pt x="750" y="750"/>
                        <a:pt x="750" y="750"/>
                        <a:pt x="750" y="750"/>
                      </a:cubicBezTo>
                      <a:cubicBezTo>
                        <a:pt x="750" y="612"/>
                        <a:pt x="638" y="500"/>
                        <a:pt x="500" y="500"/>
                      </a:cubicBezTo>
                      <a:cubicBezTo>
                        <a:pt x="362" y="500"/>
                        <a:pt x="250" y="612"/>
                        <a:pt x="250" y="750"/>
                      </a:cubicBezTo>
                      <a:cubicBezTo>
                        <a:pt x="250" y="1500"/>
                        <a:pt x="250" y="1500"/>
                        <a:pt x="250" y="1500"/>
                      </a:cubicBezTo>
                      <a:cubicBezTo>
                        <a:pt x="250" y="1638"/>
                        <a:pt x="362" y="1750"/>
                        <a:pt x="500" y="1750"/>
                      </a:cubicBezTo>
                      <a:cubicBezTo>
                        <a:pt x="1500" y="1750"/>
                        <a:pt x="1500" y="1750"/>
                        <a:pt x="1500" y="1750"/>
                      </a:cubicBezTo>
                      <a:moveTo>
                        <a:pt x="690" y="1751"/>
                      </a:moveTo>
                      <a:cubicBezTo>
                        <a:pt x="892" y="2052"/>
                        <a:pt x="1235" y="2250"/>
                        <a:pt x="1625" y="2250"/>
                      </a:cubicBezTo>
                      <a:cubicBezTo>
                        <a:pt x="2246" y="2250"/>
                        <a:pt x="2750" y="1746"/>
                        <a:pt x="2750" y="1125"/>
                      </a:cubicBezTo>
                      <a:cubicBezTo>
                        <a:pt x="2750" y="504"/>
                        <a:pt x="2246" y="0"/>
                        <a:pt x="1625" y="0"/>
                      </a:cubicBezTo>
                      <a:cubicBezTo>
                        <a:pt x="1235" y="0"/>
                        <a:pt x="891" y="199"/>
                        <a:pt x="689" y="500"/>
                      </a:cubicBezTo>
                    </a:path>
                  </a:pathLst>
                </a:custGeom>
                <a:noFill/>
                <a:ln w="15875" cap="flat">
                  <a:solidFill>
                    <a:schemeClr val="bg1"/>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41204">
                          <a:srgbClr val="0D0D0D"/>
                        </a:gs>
                        <a:gs pos="59000">
                          <a:srgbClr val="0D0D0D"/>
                        </a:gs>
                      </a:gsLst>
                      <a:lin ang="5400000" scaled="1"/>
                    </a:gradFill>
                    <a:effectLst/>
                    <a:uLnTx/>
                    <a:uFillTx/>
                    <a:latin typeface="Segoe UI"/>
                    <a:ea typeface="+mn-ea"/>
                    <a:cs typeface="+mn-cs"/>
                  </a:endParaRPr>
                </a:p>
              </p:txBody>
            </p:sp>
          </p:grpSp>
        </p:grpSp>
      </p:grpSp>
      <p:grpSp>
        <p:nvGrpSpPr>
          <p:cNvPr id="108" name="Group 107">
            <a:extLst>
              <a:ext uri="{FF2B5EF4-FFF2-40B4-BE49-F238E27FC236}">
                <a16:creationId xmlns:a16="http://schemas.microsoft.com/office/drawing/2014/main" id="{6779F5E1-988F-4B7F-A745-9D4A87F77485}"/>
              </a:ext>
            </a:extLst>
          </p:cNvPr>
          <p:cNvGrpSpPr/>
          <p:nvPr/>
        </p:nvGrpSpPr>
        <p:grpSpPr>
          <a:xfrm>
            <a:off x="6435818" y="2070222"/>
            <a:ext cx="4990359" cy="784166"/>
            <a:chOff x="7007965" y="2282862"/>
            <a:chExt cx="4990359" cy="784166"/>
          </a:xfrm>
        </p:grpSpPr>
        <p:cxnSp>
          <p:nvCxnSpPr>
            <p:cNvPr id="71" name="Straight Connector 70">
              <a:extLst>
                <a:ext uri="{FF2B5EF4-FFF2-40B4-BE49-F238E27FC236}">
                  <a16:creationId xmlns:a16="http://schemas.microsoft.com/office/drawing/2014/main" id="{6E444D31-DDCF-4484-9A90-FE697FF6807D}"/>
                </a:ext>
              </a:extLst>
            </p:cNvPr>
            <p:cNvCxnSpPr>
              <a:cxnSpLocks/>
            </p:cNvCxnSpPr>
            <p:nvPr/>
          </p:nvCxnSpPr>
          <p:spPr>
            <a:xfrm>
              <a:off x="7007965" y="3067028"/>
              <a:ext cx="4754880" cy="0"/>
            </a:xfrm>
            <a:prstGeom prst="line">
              <a:avLst/>
            </a:prstGeom>
            <a:ln w="9525">
              <a:solidFill>
                <a:schemeClr val="tx2"/>
              </a:solidFill>
              <a:headEnd type="none"/>
              <a:tailEnd type="none"/>
            </a:ln>
          </p:spPr>
          <p:style>
            <a:lnRef idx="2">
              <a:schemeClr val="accent1"/>
            </a:lnRef>
            <a:fillRef idx="0">
              <a:schemeClr val="accent1"/>
            </a:fillRef>
            <a:effectRef idx="1">
              <a:schemeClr val="accent1"/>
            </a:effectRef>
            <a:fontRef idx="minor">
              <a:schemeClr val="tx1"/>
            </a:fontRef>
          </p:style>
        </p:cxnSp>
        <p:grpSp>
          <p:nvGrpSpPr>
            <p:cNvPr id="102" name="Group 101">
              <a:extLst>
                <a:ext uri="{FF2B5EF4-FFF2-40B4-BE49-F238E27FC236}">
                  <a16:creationId xmlns:a16="http://schemas.microsoft.com/office/drawing/2014/main" id="{23A30368-0583-400A-966A-87745D48E31B}"/>
                </a:ext>
              </a:extLst>
            </p:cNvPr>
            <p:cNvGrpSpPr/>
            <p:nvPr/>
          </p:nvGrpSpPr>
          <p:grpSpPr>
            <a:xfrm>
              <a:off x="7041838" y="2282862"/>
              <a:ext cx="4956486" cy="669921"/>
              <a:chOff x="7041838" y="2329930"/>
              <a:chExt cx="4956486" cy="669921"/>
            </a:xfrm>
          </p:grpSpPr>
          <p:sp>
            <p:nvSpPr>
              <p:cNvPr id="70" name="Rectangle 69">
                <a:extLst>
                  <a:ext uri="{FF2B5EF4-FFF2-40B4-BE49-F238E27FC236}">
                    <a16:creationId xmlns:a16="http://schemas.microsoft.com/office/drawing/2014/main" id="{12E24059-B719-44A2-BAD2-5F19D2563EA7}"/>
                  </a:ext>
                </a:extLst>
              </p:cNvPr>
              <p:cNvSpPr/>
              <p:nvPr/>
            </p:nvSpPr>
            <p:spPr>
              <a:xfrm>
                <a:off x="7847293" y="2567941"/>
                <a:ext cx="4151031" cy="193899"/>
              </a:xfrm>
              <a:prstGeom prst="rect">
                <a:avLst/>
              </a:prstGeom>
            </p:spPr>
            <p:txBody>
              <a:bodyPr wrap="square" lIns="0" tIns="0" rIns="0" bIns="0" anchor="ctr" anchorCtr="0">
                <a:spAutoFit/>
              </a:bodyPr>
              <a:lstStyle/>
              <a:p>
                <a:pPr marL="0" marR="0" lvl="0" indent="0" algn="l" defTabSz="932114"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41204">
                          <a:srgbClr val="0D0D0D"/>
                        </a:gs>
                        <a:gs pos="59000">
                          <a:srgbClr val="0D0D0D"/>
                        </a:gs>
                      </a:gsLst>
                      <a:lin ang="5400000" scaled="1"/>
                    </a:gradFill>
                    <a:effectLst/>
                    <a:uLnTx/>
                    <a:uFillTx/>
                    <a:latin typeface="Segoe UI Semibold"/>
                    <a:ea typeface="+mn-ea"/>
                    <a:cs typeface="Segoe UI Semilight" panose="020B0402040204020203" pitchFamily="34" charset="0"/>
                  </a:rPr>
                  <a:t>Device connectivity and management</a:t>
                </a:r>
              </a:p>
            </p:txBody>
          </p:sp>
          <p:grpSp>
            <p:nvGrpSpPr>
              <p:cNvPr id="90" name="Group 89">
                <a:extLst>
                  <a:ext uri="{FF2B5EF4-FFF2-40B4-BE49-F238E27FC236}">
                    <a16:creationId xmlns:a16="http://schemas.microsoft.com/office/drawing/2014/main" id="{1714EB8B-F08F-4B0D-B000-BC8074A53389}"/>
                  </a:ext>
                </a:extLst>
              </p:cNvPr>
              <p:cNvGrpSpPr/>
              <p:nvPr/>
            </p:nvGrpSpPr>
            <p:grpSpPr>
              <a:xfrm>
                <a:off x="7041838" y="2329930"/>
                <a:ext cx="673270" cy="669921"/>
                <a:chOff x="7041838" y="2329930"/>
                <a:chExt cx="673270" cy="669921"/>
              </a:xfrm>
            </p:grpSpPr>
            <p:sp>
              <p:nvSpPr>
                <p:cNvPr id="73" name="Oval 72">
                  <a:extLst>
                    <a:ext uri="{FF2B5EF4-FFF2-40B4-BE49-F238E27FC236}">
                      <a16:creationId xmlns:a16="http://schemas.microsoft.com/office/drawing/2014/main" id="{38E47B67-3D61-44F9-80B0-C692F83A1736}"/>
                    </a:ext>
                  </a:extLst>
                </p:cNvPr>
                <p:cNvSpPr/>
                <p:nvPr/>
              </p:nvSpPr>
              <p:spPr bwMode="auto">
                <a:xfrm>
                  <a:off x="7041838" y="2329930"/>
                  <a:ext cx="673270" cy="669921"/>
                </a:xfrm>
                <a:prstGeom prst="ellipse">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41204">
                          <a:srgbClr val="0D0D0D"/>
                        </a:gs>
                        <a:gs pos="59000">
                          <a:srgbClr val="0D0D0D"/>
                        </a:gs>
                      </a:gsLst>
                      <a:lin ang="5400000" scaled="1"/>
                    </a:gradFill>
                    <a:effectLst/>
                    <a:uLnTx/>
                    <a:uFillTx/>
                    <a:latin typeface="Segoe UI Semilight"/>
                    <a:ea typeface="+mn-ea"/>
                    <a:cs typeface="+mn-cs"/>
                  </a:endParaRPr>
                </a:p>
              </p:txBody>
            </p:sp>
            <p:sp>
              <p:nvSpPr>
                <p:cNvPr id="86" name="signal" title="Icon of a communication signal">
                  <a:extLst>
                    <a:ext uri="{FF2B5EF4-FFF2-40B4-BE49-F238E27FC236}">
                      <a16:creationId xmlns:a16="http://schemas.microsoft.com/office/drawing/2014/main" id="{775B5F7C-B706-4306-A4E0-A7ECCA2B3FC3}"/>
                    </a:ext>
                  </a:extLst>
                </p:cNvPr>
                <p:cNvSpPr>
                  <a:spLocks noChangeAspect="1" noEditPoints="1"/>
                </p:cNvSpPr>
                <p:nvPr/>
              </p:nvSpPr>
              <p:spPr bwMode="auto">
                <a:xfrm>
                  <a:off x="7237484" y="2504870"/>
                  <a:ext cx="281978" cy="320040"/>
                </a:xfrm>
                <a:custGeom>
                  <a:avLst/>
                  <a:gdLst>
                    <a:gd name="T0" fmla="*/ 105 w 296"/>
                    <a:gd name="T1" fmla="*/ 225 h 337"/>
                    <a:gd name="T2" fmla="*/ 148 w 296"/>
                    <a:gd name="T3" fmla="*/ 182 h 337"/>
                    <a:gd name="T4" fmla="*/ 190 w 296"/>
                    <a:gd name="T5" fmla="*/ 225 h 337"/>
                    <a:gd name="T6" fmla="*/ 148 w 296"/>
                    <a:gd name="T7" fmla="*/ 267 h 337"/>
                    <a:gd name="T8" fmla="*/ 105 w 296"/>
                    <a:gd name="T9" fmla="*/ 225 h 337"/>
                    <a:gd name="T10" fmla="*/ 148 w 296"/>
                    <a:gd name="T11" fmla="*/ 267 h 337"/>
                    <a:gd name="T12" fmla="*/ 148 w 296"/>
                    <a:gd name="T13" fmla="*/ 337 h 337"/>
                    <a:gd name="T14" fmla="*/ 296 w 296"/>
                    <a:gd name="T15" fmla="*/ 61 h 337"/>
                    <a:gd name="T16" fmla="*/ 148 w 296"/>
                    <a:gd name="T17" fmla="*/ 0 h 337"/>
                    <a:gd name="T18" fmla="*/ 0 w 296"/>
                    <a:gd name="T19" fmla="*/ 62 h 337"/>
                    <a:gd name="T20" fmla="*/ 255 w 296"/>
                    <a:gd name="T21" fmla="*/ 104 h 337"/>
                    <a:gd name="T22" fmla="*/ 149 w 296"/>
                    <a:gd name="T23" fmla="*/ 60 h 337"/>
                    <a:gd name="T24" fmla="*/ 41 w 296"/>
                    <a:gd name="T25" fmla="*/ 105 h 337"/>
                    <a:gd name="T26" fmla="*/ 208 w 296"/>
                    <a:gd name="T27" fmla="*/ 150 h 337"/>
                    <a:gd name="T28" fmla="*/ 148 w 296"/>
                    <a:gd name="T29" fmla="*/ 125 h 337"/>
                    <a:gd name="T30" fmla="*/ 88 w 296"/>
                    <a:gd name="T31" fmla="*/ 149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6" h="337">
                      <a:moveTo>
                        <a:pt x="105" y="225"/>
                      </a:moveTo>
                      <a:cubicBezTo>
                        <a:pt x="105" y="201"/>
                        <a:pt x="124" y="182"/>
                        <a:pt x="148" y="182"/>
                      </a:cubicBezTo>
                      <a:cubicBezTo>
                        <a:pt x="171" y="182"/>
                        <a:pt x="190" y="201"/>
                        <a:pt x="190" y="225"/>
                      </a:cubicBezTo>
                      <a:cubicBezTo>
                        <a:pt x="190" y="248"/>
                        <a:pt x="171" y="267"/>
                        <a:pt x="148" y="267"/>
                      </a:cubicBezTo>
                      <a:cubicBezTo>
                        <a:pt x="124" y="267"/>
                        <a:pt x="105" y="248"/>
                        <a:pt x="105" y="225"/>
                      </a:cubicBezTo>
                      <a:close/>
                      <a:moveTo>
                        <a:pt x="148" y="267"/>
                      </a:moveTo>
                      <a:cubicBezTo>
                        <a:pt x="148" y="337"/>
                        <a:pt x="148" y="337"/>
                        <a:pt x="148" y="337"/>
                      </a:cubicBezTo>
                      <a:moveTo>
                        <a:pt x="296" y="61"/>
                      </a:moveTo>
                      <a:cubicBezTo>
                        <a:pt x="258" y="23"/>
                        <a:pt x="206" y="0"/>
                        <a:pt x="148" y="0"/>
                      </a:cubicBezTo>
                      <a:cubicBezTo>
                        <a:pt x="90" y="0"/>
                        <a:pt x="38" y="24"/>
                        <a:pt x="0" y="62"/>
                      </a:cubicBezTo>
                      <a:moveTo>
                        <a:pt x="255" y="104"/>
                      </a:moveTo>
                      <a:cubicBezTo>
                        <a:pt x="228" y="77"/>
                        <a:pt x="190" y="60"/>
                        <a:pt x="149" y="60"/>
                      </a:cubicBezTo>
                      <a:cubicBezTo>
                        <a:pt x="106" y="60"/>
                        <a:pt x="68" y="77"/>
                        <a:pt x="41" y="105"/>
                      </a:cubicBezTo>
                      <a:moveTo>
                        <a:pt x="208" y="150"/>
                      </a:moveTo>
                      <a:cubicBezTo>
                        <a:pt x="192" y="134"/>
                        <a:pt x="171" y="125"/>
                        <a:pt x="148" y="125"/>
                      </a:cubicBezTo>
                      <a:cubicBezTo>
                        <a:pt x="124" y="125"/>
                        <a:pt x="103" y="134"/>
                        <a:pt x="88" y="149"/>
                      </a:cubicBezTo>
                    </a:path>
                  </a:pathLst>
                </a:custGeom>
                <a:noFill/>
                <a:ln w="15875" cap="flat">
                  <a:solidFill>
                    <a:schemeClr val="bg1"/>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41204">
                          <a:srgbClr val="0D0D0D"/>
                        </a:gs>
                        <a:gs pos="59000">
                          <a:srgbClr val="0D0D0D"/>
                        </a:gs>
                      </a:gsLst>
                      <a:lin ang="5400000" scaled="1"/>
                    </a:gradFill>
                    <a:effectLst/>
                    <a:uLnTx/>
                    <a:uFillTx/>
                    <a:latin typeface="Segoe UI"/>
                    <a:ea typeface="+mn-ea"/>
                    <a:cs typeface="+mn-cs"/>
                  </a:endParaRPr>
                </a:p>
              </p:txBody>
            </p:sp>
          </p:grpSp>
        </p:grpSp>
      </p:grpSp>
      <p:grpSp>
        <p:nvGrpSpPr>
          <p:cNvPr id="98" name="Group 97">
            <a:extLst>
              <a:ext uri="{FF2B5EF4-FFF2-40B4-BE49-F238E27FC236}">
                <a16:creationId xmlns:a16="http://schemas.microsoft.com/office/drawing/2014/main" id="{1A0DEA21-A683-4BB8-9685-945FF9C1CE88}"/>
              </a:ext>
            </a:extLst>
          </p:cNvPr>
          <p:cNvGrpSpPr/>
          <p:nvPr/>
        </p:nvGrpSpPr>
        <p:grpSpPr>
          <a:xfrm>
            <a:off x="6469691" y="5663868"/>
            <a:ext cx="3748158" cy="669921"/>
            <a:chOff x="7041838" y="5876507"/>
            <a:chExt cx="3748158" cy="669921"/>
          </a:xfrm>
        </p:grpSpPr>
        <p:sp>
          <p:nvSpPr>
            <p:cNvPr id="77" name="Rectangle 76">
              <a:extLst>
                <a:ext uri="{FF2B5EF4-FFF2-40B4-BE49-F238E27FC236}">
                  <a16:creationId xmlns:a16="http://schemas.microsoft.com/office/drawing/2014/main" id="{AD7E3AF8-02CA-415B-A2EF-311126F3EE2A}"/>
                </a:ext>
              </a:extLst>
            </p:cNvPr>
            <p:cNvSpPr/>
            <p:nvPr/>
          </p:nvSpPr>
          <p:spPr>
            <a:xfrm>
              <a:off x="7845279" y="6114518"/>
              <a:ext cx="2944717" cy="193899"/>
            </a:xfrm>
            <a:prstGeom prst="rect">
              <a:avLst/>
            </a:prstGeom>
          </p:spPr>
          <p:txBody>
            <a:bodyPr wrap="none" lIns="0" tIns="0" rIns="0" bIns="0" anchor="ctr" anchorCtr="0">
              <a:spAutoFit/>
            </a:bodyPr>
            <a:lstStyle/>
            <a:p>
              <a:pPr marL="0" marR="0" lvl="0" indent="0" algn="l" defTabSz="932114"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41204">
                        <a:srgbClr val="0D0D0D"/>
                      </a:gs>
                      <a:gs pos="59000">
                        <a:srgbClr val="0D0D0D"/>
                      </a:gs>
                    </a:gsLst>
                    <a:lin ang="5400000" scaled="1"/>
                  </a:gradFill>
                  <a:effectLst/>
                  <a:uLnTx/>
                  <a:uFillTx/>
                  <a:latin typeface="Segoe UI Semibold"/>
                  <a:ea typeface="+mn-ea"/>
                  <a:cs typeface="Segoe UI Semilight" panose="020B0402040204020203" pitchFamily="34" charset="0"/>
                </a:rPr>
                <a:t>Risk-free trial with simplified pricing</a:t>
              </a:r>
            </a:p>
          </p:txBody>
        </p:sp>
        <p:grpSp>
          <p:nvGrpSpPr>
            <p:cNvPr id="95" name="Group 94">
              <a:extLst>
                <a:ext uri="{FF2B5EF4-FFF2-40B4-BE49-F238E27FC236}">
                  <a16:creationId xmlns:a16="http://schemas.microsoft.com/office/drawing/2014/main" id="{15DD56AC-1D49-47BD-B204-66189DD53510}"/>
                </a:ext>
              </a:extLst>
            </p:cNvPr>
            <p:cNvGrpSpPr/>
            <p:nvPr/>
          </p:nvGrpSpPr>
          <p:grpSpPr>
            <a:xfrm>
              <a:off x="7041838" y="5876507"/>
              <a:ext cx="669921" cy="669921"/>
              <a:chOff x="7041838" y="5876507"/>
              <a:chExt cx="669921" cy="669921"/>
            </a:xfrm>
          </p:grpSpPr>
          <p:sp>
            <p:nvSpPr>
              <p:cNvPr id="79" name="Oval 78">
                <a:extLst>
                  <a:ext uri="{FF2B5EF4-FFF2-40B4-BE49-F238E27FC236}">
                    <a16:creationId xmlns:a16="http://schemas.microsoft.com/office/drawing/2014/main" id="{68F82817-6FD2-4EED-B08E-767E56F1AD42}"/>
                  </a:ext>
                </a:extLst>
              </p:cNvPr>
              <p:cNvSpPr/>
              <p:nvPr/>
            </p:nvSpPr>
            <p:spPr bwMode="auto">
              <a:xfrm>
                <a:off x="7041838" y="5876507"/>
                <a:ext cx="669921" cy="669921"/>
              </a:xfrm>
              <a:prstGeom prst="ellipse">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41204">
                        <a:srgbClr val="0D0D0D"/>
                      </a:gs>
                      <a:gs pos="59000">
                        <a:srgbClr val="0D0D0D"/>
                      </a:gs>
                    </a:gsLst>
                    <a:lin ang="5400000" scaled="1"/>
                  </a:gradFill>
                  <a:effectLst/>
                  <a:uLnTx/>
                  <a:uFillTx/>
                  <a:latin typeface="Segoe UI Semilight"/>
                  <a:ea typeface="+mn-ea"/>
                  <a:cs typeface="+mn-cs"/>
                </a:endParaRPr>
              </a:p>
            </p:txBody>
          </p:sp>
          <p:sp>
            <p:nvSpPr>
              <p:cNvPr id="87" name="star_2" title="Icon of a person inside a star shape">
                <a:extLst>
                  <a:ext uri="{FF2B5EF4-FFF2-40B4-BE49-F238E27FC236}">
                    <a16:creationId xmlns:a16="http://schemas.microsoft.com/office/drawing/2014/main" id="{57152729-05BB-41E3-8F7D-E8C695334B9C}"/>
                  </a:ext>
                </a:extLst>
              </p:cNvPr>
              <p:cNvSpPr>
                <a:spLocks noChangeAspect="1" noEditPoints="1"/>
              </p:cNvSpPr>
              <p:nvPr/>
            </p:nvSpPr>
            <p:spPr bwMode="auto">
              <a:xfrm>
                <a:off x="7183419" y="6028587"/>
                <a:ext cx="386759" cy="365760"/>
              </a:xfrm>
              <a:custGeom>
                <a:avLst/>
                <a:gdLst>
                  <a:gd name="T0" fmla="*/ 104 w 304"/>
                  <a:gd name="T1" fmla="*/ 95 h 288"/>
                  <a:gd name="T2" fmla="*/ 154 w 304"/>
                  <a:gd name="T3" fmla="*/ 0 h 288"/>
                  <a:gd name="T4" fmla="*/ 203 w 304"/>
                  <a:gd name="T5" fmla="*/ 95 h 288"/>
                  <a:gd name="T6" fmla="*/ 304 w 304"/>
                  <a:gd name="T7" fmla="*/ 110 h 288"/>
                  <a:gd name="T8" fmla="*/ 232 w 304"/>
                  <a:gd name="T9" fmla="*/ 185 h 288"/>
                  <a:gd name="T10" fmla="*/ 248 w 304"/>
                  <a:gd name="T11" fmla="*/ 287 h 288"/>
                  <a:gd name="T12" fmla="*/ 154 w 304"/>
                  <a:gd name="T13" fmla="*/ 244 h 288"/>
                  <a:gd name="T14" fmla="*/ 59 w 304"/>
                  <a:gd name="T15" fmla="*/ 288 h 288"/>
                  <a:gd name="T16" fmla="*/ 74 w 304"/>
                  <a:gd name="T17" fmla="*/ 186 h 288"/>
                  <a:gd name="T18" fmla="*/ 0 w 304"/>
                  <a:gd name="T19" fmla="*/ 109 h 288"/>
                  <a:gd name="T20" fmla="*/ 104 w 304"/>
                  <a:gd name="T21" fmla="*/ 95 h 288"/>
                  <a:gd name="T22" fmla="*/ 152 w 304"/>
                  <a:gd name="T23" fmla="*/ 177 h 288"/>
                  <a:gd name="T24" fmla="*/ 186 w 304"/>
                  <a:gd name="T25" fmla="*/ 144 h 288"/>
                  <a:gd name="T26" fmla="*/ 152 w 304"/>
                  <a:gd name="T27" fmla="*/ 110 h 288"/>
                  <a:gd name="T28" fmla="*/ 119 w 304"/>
                  <a:gd name="T29" fmla="*/ 144 h 288"/>
                  <a:gd name="T30" fmla="*/ 152 w 304"/>
                  <a:gd name="T31" fmla="*/ 177 h 288"/>
                  <a:gd name="T32" fmla="*/ 205 w 304"/>
                  <a:gd name="T33" fmla="*/ 230 h 288"/>
                  <a:gd name="T34" fmla="*/ 153 w 304"/>
                  <a:gd name="T35" fmla="*/ 178 h 288"/>
                  <a:gd name="T36" fmla="*/ 101 w 304"/>
                  <a:gd name="T37" fmla="*/ 230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4" h="288">
                    <a:moveTo>
                      <a:pt x="104" y="95"/>
                    </a:moveTo>
                    <a:cubicBezTo>
                      <a:pt x="154" y="0"/>
                      <a:pt x="154" y="0"/>
                      <a:pt x="154" y="0"/>
                    </a:cubicBezTo>
                    <a:cubicBezTo>
                      <a:pt x="203" y="95"/>
                      <a:pt x="203" y="95"/>
                      <a:pt x="203" y="95"/>
                    </a:cubicBezTo>
                    <a:cubicBezTo>
                      <a:pt x="304" y="110"/>
                      <a:pt x="304" y="110"/>
                      <a:pt x="304" y="110"/>
                    </a:cubicBezTo>
                    <a:cubicBezTo>
                      <a:pt x="232" y="185"/>
                      <a:pt x="232" y="185"/>
                      <a:pt x="232" y="185"/>
                    </a:cubicBezTo>
                    <a:cubicBezTo>
                      <a:pt x="248" y="287"/>
                      <a:pt x="248" y="287"/>
                      <a:pt x="248" y="287"/>
                    </a:cubicBezTo>
                    <a:cubicBezTo>
                      <a:pt x="154" y="244"/>
                      <a:pt x="154" y="244"/>
                      <a:pt x="154" y="244"/>
                    </a:cubicBezTo>
                    <a:cubicBezTo>
                      <a:pt x="59" y="288"/>
                      <a:pt x="59" y="288"/>
                      <a:pt x="59" y="288"/>
                    </a:cubicBezTo>
                    <a:cubicBezTo>
                      <a:pt x="74" y="186"/>
                      <a:pt x="74" y="186"/>
                      <a:pt x="74" y="186"/>
                    </a:cubicBezTo>
                    <a:cubicBezTo>
                      <a:pt x="0" y="109"/>
                      <a:pt x="0" y="109"/>
                      <a:pt x="0" y="109"/>
                    </a:cubicBezTo>
                    <a:lnTo>
                      <a:pt x="104" y="95"/>
                    </a:lnTo>
                    <a:close/>
                    <a:moveTo>
                      <a:pt x="152" y="177"/>
                    </a:moveTo>
                    <a:cubicBezTo>
                      <a:pt x="171" y="177"/>
                      <a:pt x="186" y="162"/>
                      <a:pt x="186" y="144"/>
                    </a:cubicBezTo>
                    <a:cubicBezTo>
                      <a:pt x="186" y="125"/>
                      <a:pt x="171" y="110"/>
                      <a:pt x="152" y="110"/>
                    </a:cubicBezTo>
                    <a:cubicBezTo>
                      <a:pt x="134" y="110"/>
                      <a:pt x="119" y="125"/>
                      <a:pt x="119" y="144"/>
                    </a:cubicBezTo>
                    <a:cubicBezTo>
                      <a:pt x="119" y="162"/>
                      <a:pt x="134" y="177"/>
                      <a:pt x="152" y="177"/>
                    </a:cubicBezTo>
                    <a:close/>
                    <a:moveTo>
                      <a:pt x="205" y="230"/>
                    </a:moveTo>
                    <a:cubicBezTo>
                      <a:pt x="205" y="201"/>
                      <a:pt x="182" y="178"/>
                      <a:pt x="153" y="178"/>
                    </a:cubicBezTo>
                    <a:cubicBezTo>
                      <a:pt x="125" y="178"/>
                      <a:pt x="101" y="201"/>
                      <a:pt x="101" y="230"/>
                    </a:cubicBezTo>
                  </a:path>
                </a:pathLst>
              </a:custGeom>
              <a:noFill/>
              <a:ln w="15875" cap="flat">
                <a:solidFill>
                  <a:schemeClr val="bg1"/>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41204">
                        <a:srgbClr val="0D0D0D"/>
                      </a:gs>
                      <a:gs pos="59000">
                        <a:srgbClr val="0D0D0D"/>
                      </a:gs>
                    </a:gsLst>
                    <a:lin ang="5400000" scaled="1"/>
                  </a:gradFill>
                  <a:effectLst/>
                  <a:uLnTx/>
                  <a:uFillTx/>
                  <a:latin typeface="Segoe UI"/>
                  <a:ea typeface="+mn-ea"/>
                  <a:cs typeface="+mn-cs"/>
                </a:endParaRPr>
              </a:p>
            </p:txBody>
          </p:sp>
        </p:grpSp>
      </p:grpSp>
      <p:grpSp>
        <p:nvGrpSpPr>
          <p:cNvPr id="107" name="Group 106">
            <a:extLst>
              <a:ext uri="{FF2B5EF4-FFF2-40B4-BE49-F238E27FC236}">
                <a16:creationId xmlns:a16="http://schemas.microsoft.com/office/drawing/2014/main" id="{1DF57EA8-1AD2-46E3-B54E-82EA957FA30C}"/>
              </a:ext>
            </a:extLst>
          </p:cNvPr>
          <p:cNvGrpSpPr/>
          <p:nvPr/>
        </p:nvGrpSpPr>
        <p:grpSpPr>
          <a:xfrm>
            <a:off x="6435817" y="1171811"/>
            <a:ext cx="4990360" cy="784166"/>
            <a:chOff x="7007965" y="1384451"/>
            <a:chExt cx="4990360" cy="784166"/>
          </a:xfrm>
        </p:grpSpPr>
        <p:cxnSp>
          <p:nvCxnSpPr>
            <p:cNvPr id="65" name="Straight Connector 64">
              <a:extLst>
                <a:ext uri="{FF2B5EF4-FFF2-40B4-BE49-F238E27FC236}">
                  <a16:creationId xmlns:a16="http://schemas.microsoft.com/office/drawing/2014/main" id="{36DEE835-B7FF-4FC1-BAFB-6D8C9D552A2F}"/>
                </a:ext>
              </a:extLst>
            </p:cNvPr>
            <p:cNvCxnSpPr>
              <a:cxnSpLocks/>
            </p:cNvCxnSpPr>
            <p:nvPr/>
          </p:nvCxnSpPr>
          <p:spPr>
            <a:xfrm>
              <a:off x="7007965" y="2168617"/>
              <a:ext cx="4754880" cy="0"/>
            </a:xfrm>
            <a:prstGeom prst="line">
              <a:avLst/>
            </a:prstGeom>
            <a:ln w="9525">
              <a:solidFill>
                <a:schemeClr val="tx2"/>
              </a:solidFill>
              <a:headEnd type="none"/>
              <a:tailEnd type="none"/>
            </a:ln>
          </p:spPr>
          <p:style>
            <a:lnRef idx="2">
              <a:schemeClr val="accent1"/>
            </a:lnRef>
            <a:fillRef idx="0">
              <a:schemeClr val="accent1"/>
            </a:fillRef>
            <a:effectRef idx="1">
              <a:schemeClr val="accent1"/>
            </a:effectRef>
            <a:fontRef idx="minor">
              <a:schemeClr val="tx1"/>
            </a:fontRef>
          </p:style>
        </p:cxnSp>
        <p:grpSp>
          <p:nvGrpSpPr>
            <p:cNvPr id="103" name="Group 102">
              <a:extLst>
                <a:ext uri="{FF2B5EF4-FFF2-40B4-BE49-F238E27FC236}">
                  <a16:creationId xmlns:a16="http://schemas.microsoft.com/office/drawing/2014/main" id="{E5B79FBA-4310-43C4-9C95-6F0083AD680D}"/>
                </a:ext>
              </a:extLst>
            </p:cNvPr>
            <p:cNvGrpSpPr/>
            <p:nvPr/>
          </p:nvGrpSpPr>
          <p:grpSpPr>
            <a:xfrm>
              <a:off x="7043853" y="1384451"/>
              <a:ext cx="4954472" cy="669921"/>
              <a:chOff x="7043853" y="1407985"/>
              <a:chExt cx="4954472" cy="669921"/>
            </a:xfrm>
          </p:grpSpPr>
          <p:sp>
            <p:nvSpPr>
              <p:cNvPr id="64" name="Rectangle 63">
                <a:extLst>
                  <a:ext uri="{FF2B5EF4-FFF2-40B4-BE49-F238E27FC236}">
                    <a16:creationId xmlns:a16="http://schemas.microsoft.com/office/drawing/2014/main" id="{B3A8E9BB-653A-4E5E-BA0B-E18243BE1D3C}"/>
                  </a:ext>
                </a:extLst>
              </p:cNvPr>
              <p:cNvSpPr/>
              <p:nvPr/>
            </p:nvSpPr>
            <p:spPr>
              <a:xfrm>
                <a:off x="7847294" y="1645996"/>
                <a:ext cx="4151031" cy="193899"/>
              </a:xfrm>
              <a:prstGeom prst="rect">
                <a:avLst/>
              </a:prstGeom>
            </p:spPr>
            <p:txBody>
              <a:bodyPr wrap="square" lIns="0" tIns="0" rIns="0" bIns="0" anchor="ctr" anchorCtr="0">
                <a:spAutoFit/>
              </a:bodyPr>
              <a:lstStyle/>
              <a:p>
                <a:pPr marL="0" marR="0" lvl="0" indent="0" algn="l" defTabSz="932114"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41204">
                          <a:srgbClr val="0D0D0D"/>
                        </a:gs>
                        <a:gs pos="59000">
                          <a:srgbClr val="0D0D0D"/>
                        </a:gs>
                      </a:gsLst>
                      <a:lin ang="5400000" scaled="1"/>
                    </a:gradFill>
                    <a:effectLst/>
                    <a:uLnTx/>
                    <a:uFillTx/>
                    <a:latin typeface="Segoe UI Semibold"/>
                    <a:ea typeface="+mn-ea"/>
                    <a:cs typeface="Segoe UI Semilight" panose="020B0402040204020203" pitchFamily="34" charset="0"/>
                  </a:rPr>
                  <a:t>No cloud development expertise required </a:t>
                </a:r>
              </a:p>
            </p:txBody>
          </p:sp>
          <p:grpSp>
            <p:nvGrpSpPr>
              <p:cNvPr id="91" name="Group 90">
                <a:extLst>
                  <a:ext uri="{FF2B5EF4-FFF2-40B4-BE49-F238E27FC236}">
                    <a16:creationId xmlns:a16="http://schemas.microsoft.com/office/drawing/2014/main" id="{ABE91D2D-E55F-495A-948C-792A447CDDA1}"/>
                  </a:ext>
                </a:extLst>
              </p:cNvPr>
              <p:cNvGrpSpPr/>
              <p:nvPr/>
            </p:nvGrpSpPr>
            <p:grpSpPr>
              <a:xfrm>
                <a:off x="7043853" y="1407985"/>
                <a:ext cx="669921" cy="669921"/>
                <a:chOff x="7043853" y="1407985"/>
                <a:chExt cx="669921" cy="669921"/>
              </a:xfrm>
            </p:grpSpPr>
            <p:sp>
              <p:nvSpPr>
                <p:cNvPr id="67" name="Oval 66">
                  <a:extLst>
                    <a:ext uri="{FF2B5EF4-FFF2-40B4-BE49-F238E27FC236}">
                      <a16:creationId xmlns:a16="http://schemas.microsoft.com/office/drawing/2014/main" id="{8CA3191F-83BF-4FBF-BAA1-A3435596A083}"/>
                    </a:ext>
                  </a:extLst>
                </p:cNvPr>
                <p:cNvSpPr/>
                <p:nvPr/>
              </p:nvSpPr>
              <p:spPr bwMode="auto">
                <a:xfrm>
                  <a:off x="7043853" y="1407985"/>
                  <a:ext cx="669921" cy="669921"/>
                </a:xfrm>
                <a:prstGeom prst="ellipse">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41204">
                          <a:srgbClr val="0D0D0D"/>
                        </a:gs>
                        <a:gs pos="59000">
                          <a:srgbClr val="0D0D0D"/>
                        </a:gs>
                      </a:gsLst>
                      <a:lin ang="5400000" scaled="1"/>
                    </a:gradFill>
                    <a:effectLst/>
                    <a:uLnTx/>
                    <a:uFillTx/>
                    <a:latin typeface="Segoe UI Semilight"/>
                    <a:ea typeface="+mn-ea"/>
                    <a:cs typeface="+mn-cs"/>
                  </a:endParaRPr>
                </a:p>
              </p:txBody>
            </p:sp>
            <p:sp>
              <p:nvSpPr>
                <p:cNvPr id="88" name="check 3" title="Icon of a checkmark with a circle around it">
                  <a:extLst>
                    <a:ext uri="{FF2B5EF4-FFF2-40B4-BE49-F238E27FC236}">
                      <a16:creationId xmlns:a16="http://schemas.microsoft.com/office/drawing/2014/main" id="{69BD9BBB-5D40-451E-9015-45C3AA79EA08}"/>
                    </a:ext>
                  </a:extLst>
                </p:cNvPr>
                <p:cNvSpPr>
                  <a:spLocks noChangeAspect="1" noEditPoints="1"/>
                </p:cNvSpPr>
                <p:nvPr/>
              </p:nvSpPr>
              <p:spPr bwMode="auto">
                <a:xfrm>
                  <a:off x="7217860" y="1582925"/>
                  <a:ext cx="321906" cy="320040"/>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15875" cap="flat">
                  <a:solidFill>
                    <a:schemeClr val="bg1"/>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41204">
                          <a:srgbClr val="0D0D0D"/>
                        </a:gs>
                        <a:gs pos="59000">
                          <a:srgbClr val="0D0D0D"/>
                        </a:gs>
                      </a:gsLst>
                      <a:lin ang="5400000" scaled="1"/>
                    </a:gradFill>
                    <a:effectLst/>
                    <a:uLnTx/>
                    <a:uFillTx/>
                    <a:latin typeface="Segoe UI"/>
                    <a:ea typeface="+mn-ea"/>
                    <a:cs typeface="+mn-cs"/>
                  </a:endParaRPr>
                </a:p>
              </p:txBody>
            </p:sp>
          </p:grpSp>
        </p:grpSp>
      </p:grpSp>
      <p:grpSp>
        <p:nvGrpSpPr>
          <p:cNvPr id="52" name="Group 51">
            <a:extLst>
              <a:ext uri="{FF2B5EF4-FFF2-40B4-BE49-F238E27FC236}">
                <a16:creationId xmlns:a16="http://schemas.microsoft.com/office/drawing/2014/main" id="{98EEE57F-4A4C-49D2-A598-E53749C2F760}"/>
              </a:ext>
            </a:extLst>
          </p:cNvPr>
          <p:cNvGrpSpPr/>
          <p:nvPr/>
        </p:nvGrpSpPr>
        <p:grpSpPr>
          <a:xfrm>
            <a:off x="-236938" y="0"/>
            <a:ext cx="2829962" cy="2441199"/>
            <a:chOff x="-72861" y="0"/>
            <a:chExt cx="2073111" cy="1838325"/>
          </a:xfrm>
        </p:grpSpPr>
        <p:sp>
          <p:nvSpPr>
            <p:cNvPr id="54" name="Diagonal Stripe 53">
              <a:extLst>
                <a:ext uri="{FF2B5EF4-FFF2-40B4-BE49-F238E27FC236}">
                  <a16:creationId xmlns:a16="http://schemas.microsoft.com/office/drawing/2014/main" id="{C9DEE46D-C4CE-4413-ABFD-49CC25372764}"/>
                </a:ext>
              </a:extLst>
            </p:cNvPr>
            <p:cNvSpPr/>
            <p:nvPr/>
          </p:nvSpPr>
          <p:spPr bwMode="auto">
            <a:xfrm>
              <a:off x="0" y="0"/>
              <a:ext cx="2000250" cy="1838325"/>
            </a:xfrm>
            <a:prstGeom prst="diagStripe">
              <a:avLst>
                <a:gd name="adj" fmla="val 62953"/>
              </a:avLst>
            </a:prstGeom>
            <a:solidFill>
              <a:srgbClr val="C00000"/>
            </a:solidFill>
            <a:ln>
              <a:noFill/>
            </a:ln>
          </p:spPr>
          <p:style>
            <a:lnRef idx="0">
              <a:scrgbClr r="0" g="0" b="0"/>
            </a:lnRef>
            <a:fillRef idx="0">
              <a:scrgbClr r="0" g="0" b="0"/>
            </a:fillRef>
            <a:effectRef idx="0">
              <a:scrgbClr r="0" g="0" b="0"/>
            </a:effectRef>
            <a:fontRef idx="minor">
              <a:schemeClr val="lt1"/>
            </a:fontRef>
          </p:style>
          <p:txBody>
            <a:bodyPr vert="horz" wrap="square" lIns="0" tIns="46637" rIns="0" bIns="46637" numCol="1" rtlCol="0" anchor="ctr" anchorCtr="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prstClr val="white"/>
                </a:solidFill>
                <a:effectLst/>
                <a:uLnTx/>
                <a:uFillTx/>
                <a:latin typeface="Segoe UI"/>
                <a:ea typeface="+mn-ea"/>
                <a:cs typeface="+mn-cs"/>
              </a:endParaRPr>
            </a:p>
          </p:txBody>
        </p:sp>
        <p:sp>
          <p:nvSpPr>
            <p:cNvPr id="56" name="Rectangle 55">
              <a:extLst>
                <a:ext uri="{FF2B5EF4-FFF2-40B4-BE49-F238E27FC236}">
                  <a16:creationId xmlns:a16="http://schemas.microsoft.com/office/drawing/2014/main" id="{AEF03132-5F41-4761-A5D9-2858096C33A9}"/>
                </a:ext>
              </a:extLst>
            </p:cNvPr>
            <p:cNvSpPr/>
            <p:nvPr/>
          </p:nvSpPr>
          <p:spPr>
            <a:xfrm rot="19074741">
              <a:off x="-72861" y="577088"/>
              <a:ext cx="1801083" cy="301300"/>
            </a:xfrm>
            <a:prstGeom prst="rect">
              <a:avLst/>
            </a:prstGeom>
          </p:spPr>
          <p:txBody>
            <a:bodyPr wrap="none">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white"/>
                  </a:solidFill>
                  <a:effectLst/>
                  <a:uLnTx/>
                  <a:uFillTx/>
                  <a:latin typeface="Segoe UI"/>
                  <a:ea typeface="+mn-ea"/>
                  <a:cs typeface="Segoe UI Semibold" panose="020B0702040204020203" pitchFamily="34" charset="0"/>
                </a:rPr>
                <a:t>Generally available</a:t>
              </a:r>
            </a:p>
          </p:txBody>
        </p:sp>
      </p:grpSp>
      <p:sp>
        <p:nvSpPr>
          <p:cNvPr id="57" name="Rectangle 56">
            <a:extLst>
              <a:ext uri="{FF2B5EF4-FFF2-40B4-BE49-F238E27FC236}">
                <a16:creationId xmlns:a16="http://schemas.microsoft.com/office/drawing/2014/main" id="{39EEF6E6-7B0F-40C3-94C3-C69D2132FC21}"/>
              </a:ext>
            </a:extLst>
          </p:cNvPr>
          <p:cNvSpPr/>
          <p:nvPr/>
        </p:nvSpPr>
        <p:spPr>
          <a:xfrm>
            <a:off x="6096000" y="6330483"/>
            <a:ext cx="5510783" cy="230832"/>
          </a:xfrm>
          <a:prstGeom prst="rect">
            <a:avLst/>
          </a:prstGeom>
        </p:spPr>
        <p:txBody>
          <a:bodyPr wrap="square" lIns="0" rIns="0" bIns="0" anchor="b" anchorCtr="0">
            <a:spAutoFit/>
          </a:bodyPr>
          <a:lstStyle/>
          <a:p>
            <a:pPr marL="0" marR="0" lvl="0" indent="0" algn="r" defTabSz="931969" rtl="0" eaLnBrk="1" fontAlgn="base" latinLnBrk="0" hangingPunct="1">
              <a:lnSpc>
                <a:spcPct val="100000"/>
              </a:lnSpc>
              <a:spcBef>
                <a:spcPct val="0"/>
              </a:spcBef>
              <a:spcAft>
                <a:spcPts val="1200"/>
              </a:spcAft>
              <a:buClrTx/>
              <a:buSzTx/>
              <a:buFontTx/>
              <a:buNone/>
              <a:tabLst/>
              <a:defRPr/>
            </a:pPr>
            <a:r>
              <a:rPr kumimoji="0" lang="en-US" sz="1200" b="0" i="0" u="none" strike="noStrike" kern="1200" cap="none" spc="0" normalizeH="0" baseline="0" noProof="0">
                <a:ln w="3175">
                  <a:noFill/>
                </a:ln>
                <a:gradFill>
                  <a:gsLst>
                    <a:gs pos="41204">
                      <a:srgbClr val="FFFFFF">
                        <a:lumMod val="50000"/>
                      </a:srgbClr>
                    </a:gs>
                    <a:gs pos="59000">
                      <a:srgbClr val="FFFFFF">
                        <a:lumMod val="50000"/>
                      </a:srgbClr>
                    </a:gs>
                  </a:gsLst>
                  <a:lin ang="5400000" scaled="1"/>
                </a:gradFill>
                <a:effectLst/>
                <a:uLnTx/>
                <a:uFillTx/>
                <a:latin typeface="Segoe UI" panose="020B0502040204020203" pitchFamily="34" charset="0"/>
                <a:ea typeface="+mn-ea"/>
                <a:cs typeface="Segoe UI" panose="020B0502040204020203" pitchFamily="34" charset="0"/>
                <a:sym typeface="Wingdings" panose="05000000000000000000" pitchFamily="2" charset="2"/>
              </a:rPr>
              <a:t>Try today:: </a:t>
            </a:r>
            <a:r>
              <a:rPr kumimoji="0" lang="en-US" sz="1200" b="0" i="0" u="none" strike="noStrike" kern="1200" cap="none" spc="0" normalizeH="0" baseline="0" noProof="0">
                <a:ln w="3175">
                  <a:noFill/>
                </a:ln>
                <a:gradFill>
                  <a:gsLst>
                    <a:gs pos="41204">
                      <a:srgbClr val="FFFFFF">
                        <a:lumMod val="50000"/>
                      </a:srgbClr>
                    </a:gs>
                    <a:gs pos="59000">
                      <a:srgbClr val="FFFFFF">
                        <a:lumMod val="50000"/>
                      </a:srgbClr>
                    </a:gs>
                  </a:gsLst>
                  <a:lin ang="5400000" scaled="1"/>
                </a:gradFill>
                <a:effectLst/>
                <a:uLnTx/>
                <a:uFillTx/>
                <a:latin typeface="Segoe UI" panose="020B0502040204020203" pitchFamily="34" charset="0"/>
                <a:ea typeface="+mn-ea"/>
                <a:cs typeface="Segoe UI" panose="020B0502040204020203" pitchFamily="34" charset="0"/>
                <a:sym typeface="Wingdings" panose="05000000000000000000" pitchFamily="2" charset="2"/>
                <a:hlinkClick r:id="rId4">
                  <a:extLst>
                    <a:ext uri="{A12FA001-AC4F-418D-AE19-62706E023703}">
                      <ahyp:hlinkClr xmlns:ahyp="http://schemas.microsoft.com/office/drawing/2018/hyperlinkcolor" val="tx"/>
                    </a:ext>
                  </a:extLst>
                </a:hlinkClick>
              </a:rPr>
              <a:t>http://azureiotcentral.com</a:t>
            </a:r>
            <a:r>
              <a:rPr kumimoji="0" lang="en-US" sz="1200" b="0" i="0" u="none" strike="noStrike" kern="1200" cap="none" spc="0" normalizeH="0" baseline="0" noProof="0">
                <a:ln w="3175">
                  <a:noFill/>
                </a:ln>
                <a:gradFill>
                  <a:gsLst>
                    <a:gs pos="41204">
                      <a:srgbClr val="FFFFFF">
                        <a:lumMod val="50000"/>
                      </a:srgbClr>
                    </a:gs>
                    <a:gs pos="59000">
                      <a:srgbClr val="FFFFFF">
                        <a:lumMod val="50000"/>
                      </a:srgbClr>
                    </a:gs>
                  </a:gsLst>
                  <a:lin ang="5400000" scaled="1"/>
                </a:gradFill>
                <a:effectLst/>
                <a:uLnTx/>
                <a:uFillTx/>
                <a:latin typeface="Segoe UI" panose="020B0502040204020203" pitchFamily="34" charset="0"/>
                <a:ea typeface="+mn-ea"/>
                <a:cs typeface="Segoe UI" panose="020B0502040204020203" pitchFamily="34" charset="0"/>
                <a:sym typeface="Wingdings" panose="05000000000000000000" pitchFamily="2" charset="2"/>
              </a:rPr>
              <a:t> </a:t>
            </a:r>
          </a:p>
        </p:txBody>
      </p:sp>
    </p:spTree>
    <p:extLst>
      <p:ext uri="{BB962C8B-B14F-4D97-AF65-F5344CB8AC3E}">
        <p14:creationId xmlns:p14="http://schemas.microsoft.com/office/powerpoint/2010/main" val="6764203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750" fill="hold"/>
                                        <p:tgtEl>
                                          <p:spTgt spid="2"/>
                                        </p:tgtEl>
                                        <p:attrNameLst>
                                          <p:attrName>ppt_x</p:attrName>
                                        </p:attrNameLst>
                                      </p:cBhvr>
                                      <p:tavLst>
                                        <p:tav tm="0">
                                          <p:val>
                                            <p:strVal val="0-#ppt_w/2"/>
                                          </p:val>
                                        </p:tav>
                                        <p:tav tm="100000">
                                          <p:val>
                                            <p:strVal val="#ppt_x"/>
                                          </p:val>
                                        </p:tav>
                                      </p:tavLst>
                                    </p:anim>
                                    <p:anim calcmode="lin" valueType="num">
                                      <p:cBhvr additive="base">
                                        <p:cTn id="8" dur="750" fill="hold"/>
                                        <p:tgtEl>
                                          <p:spTgt spid="2"/>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750" fill="hold"/>
                                        <p:tgtEl>
                                          <p:spTgt spid="4"/>
                                        </p:tgtEl>
                                        <p:attrNameLst>
                                          <p:attrName>ppt_x</p:attrName>
                                        </p:attrNameLst>
                                      </p:cBhvr>
                                      <p:tavLst>
                                        <p:tav tm="0">
                                          <p:val>
                                            <p:strVal val="0-#ppt_w/2"/>
                                          </p:val>
                                        </p:tav>
                                        <p:tav tm="100000">
                                          <p:val>
                                            <p:strVal val="#ppt_x"/>
                                          </p:val>
                                        </p:tav>
                                      </p:tavLst>
                                    </p:anim>
                                    <p:anim calcmode="lin" valueType="num">
                                      <p:cBhvr additive="base">
                                        <p:cTn id="12" dur="750" fill="hold"/>
                                        <p:tgtEl>
                                          <p:spTgt spid="4"/>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750" fill="hold"/>
                                        <p:tgtEl>
                                          <p:spTgt spid="3"/>
                                        </p:tgtEl>
                                        <p:attrNameLst>
                                          <p:attrName>ppt_x</p:attrName>
                                        </p:attrNameLst>
                                      </p:cBhvr>
                                      <p:tavLst>
                                        <p:tav tm="0">
                                          <p:val>
                                            <p:strVal val="0-#ppt_w/2"/>
                                          </p:val>
                                        </p:tav>
                                        <p:tav tm="100000">
                                          <p:val>
                                            <p:strVal val="#ppt_x"/>
                                          </p:val>
                                        </p:tav>
                                      </p:tavLst>
                                    </p:anim>
                                    <p:anim calcmode="lin" valueType="num">
                                      <p:cBhvr additive="base">
                                        <p:cTn id="16" dur="750" fill="hold"/>
                                        <p:tgtEl>
                                          <p:spTgt spid="3"/>
                                        </p:tgtEl>
                                        <p:attrNameLst>
                                          <p:attrName>ppt_y</p:attrName>
                                        </p:attrNameLst>
                                      </p:cBhvr>
                                      <p:tavLst>
                                        <p:tav tm="0">
                                          <p:val>
                                            <p:strVal val="#ppt_y"/>
                                          </p:val>
                                        </p:tav>
                                        <p:tav tm="100000">
                                          <p:val>
                                            <p:strVal val="#ppt_y"/>
                                          </p:val>
                                        </p:tav>
                                      </p:tavLst>
                                    </p:anim>
                                  </p:childTnLst>
                                </p:cTn>
                              </p:par>
                              <p:par>
                                <p:cTn id="17" presetID="10" presetClass="entr" presetSubtype="0" fill="hold" nodeType="withEffect">
                                  <p:stCondLst>
                                    <p:cond delay="500"/>
                                  </p:stCondLst>
                                  <p:childTnLst>
                                    <p:set>
                                      <p:cBhvr>
                                        <p:cTn id="18" dur="1" fill="hold">
                                          <p:stCondLst>
                                            <p:cond delay="0"/>
                                          </p:stCondLst>
                                        </p:cTn>
                                        <p:tgtEl>
                                          <p:spTgt spid="52"/>
                                        </p:tgtEl>
                                        <p:attrNameLst>
                                          <p:attrName>style.visibility</p:attrName>
                                        </p:attrNameLst>
                                      </p:cBhvr>
                                      <p:to>
                                        <p:strVal val="visible"/>
                                      </p:to>
                                    </p:set>
                                    <p:animEffect transition="in" filter="fade">
                                      <p:cBhvr>
                                        <p:cTn id="19" dur="750"/>
                                        <p:tgtEl>
                                          <p:spTgt spid="52"/>
                                        </p:tgtEl>
                                      </p:cBhvr>
                                    </p:animEffect>
                                  </p:childTnLst>
                                </p:cTn>
                              </p:par>
                              <p:par>
                                <p:cTn id="20" presetID="64" presetClass="path" presetSubtype="0" decel="100000" fill="hold" nodeType="withEffect">
                                  <p:stCondLst>
                                    <p:cond delay="500"/>
                                  </p:stCondLst>
                                  <p:childTnLst>
                                    <p:animMotion origin="layout" path="M -4.58333E-6 7.40741E-7 L -0.10117 -0.17801 " pathEditMode="relative" rAng="0" ptsTypes="AA">
                                      <p:cBhvr>
                                        <p:cTn id="21" dur="750" spd="-100000" fill="hold"/>
                                        <p:tgtEl>
                                          <p:spTgt spid="52"/>
                                        </p:tgtEl>
                                        <p:attrNameLst>
                                          <p:attrName>ppt_x</p:attrName>
                                          <p:attrName>ppt_y</p:attrName>
                                        </p:attrNameLst>
                                      </p:cBhvr>
                                      <p:rCtr x="-5065" y="-8912"/>
                                    </p:animMotion>
                                  </p:childTnLst>
                                </p:cTn>
                              </p:par>
                            </p:childTnLst>
                          </p:cTn>
                        </p:par>
                        <p:par>
                          <p:cTn id="22" fill="hold">
                            <p:stCondLst>
                              <p:cond delay="1250"/>
                            </p:stCondLst>
                            <p:childTnLst>
                              <p:par>
                                <p:cTn id="23" presetID="10" presetClass="entr" presetSubtype="0" fill="hold" nodeType="afterEffect">
                                  <p:stCondLst>
                                    <p:cond delay="0"/>
                                  </p:stCondLst>
                                  <p:childTnLst>
                                    <p:set>
                                      <p:cBhvr>
                                        <p:cTn id="24" dur="1" fill="hold">
                                          <p:stCondLst>
                                            <p:cond delay="0"/>
                                          </p:stCondLst>
                                        </p:cTn>
                                        <p:tgtEl>
                                          <p:spTgt spid="106"/>
                                        </p:tgtEl>
                                        <p:attrNameLst>
                                          <p:attrName>style.visibility</p:attrName>
                                        </p:attrNameLst>
                                      </p:cBhvr>
                                      <p:to>
                                        <p:strVal val="visible"/>
                                      </p:to>
                                    </p:set>
                                    <p:animEffect transition="in" filter="fade">
                                      <p:cBhvr>
                                        <p:cTn id="25" dur="650"/>
                                        <p:tgtEl>
                                          <p:spTgt spid="106"/>
                                        </p:tgtEl>
                                      </p:cBhvr>
                                    </p:animEffect>
                                  </p:childTnLst>
                                </p:cTn>
                              </p:par>
                              <p:par>
                                <p:cTn id="26" presetID="63" presetClass="path" presetSubtype="0" accel="50000" decel="50000" fill="hold" nodeType="withEffect">
                                  <p:stCondLst>
                                    <p:cond delay="0"/>
                                  </p:stCondLst>
                                  <p:childTnLst>
                                    <p:animMotion origin="layout" path="M -2.08333E-6 -7.40741E-7 L 0.01472 -7.40741E-7 " pathEditMode="relative" rAng="0" ptsTypes="AA">
                                      <p:cBhvr>
                                        <p:cTn id="27" dur="650" spd="-100000" fill="hold"/>
                                        <p:tgtEl>
                                          <p:spTgt spid="106"/>
                                        </p:tgtEl>
                                        <p:attrNameLst>
                                          <p:attrName>ppt_x</p:attrName>
                                          <p:attrName>ppt_y</p:attrName>
                                        </p:attrNameLst>
                                      </p:cBhvr>
                                      <p:rCtr x="729" y="0"/>
                                    </p:animMotion>
                                  </p:childTnLst>
                                </p:cTn>
                              </p:par>
                              <p:par>
                                <p:cTn id="28" presetID="10" presetClass="entr" presetSubtype="0" fill="hold" nodeType="withEffect">
                                  <p:stCondLst>
                                    <p:cond delay="200"/>
                                  </p:stCondLst>
                                  <p:childTnLst>
                                    <p:set>
                                      <p:cBhvr>
                                        <p:cTn id="29" dur="1" fill="hold">
                                          <p:stCondLst>
                                            <p:cond delay="0"/>
                                          </p:stCondLst>
                                        </p:cTn>
                                        <p:tgtEl>
                                          <p:spTgt spid="107"/>
                                        </p:tgtEl>
                                        <p:attrNameLst>
                                          <p:attrName>style.visibility</p:attrName>
                                        </p:attrNameLst>
                                      </p:cBhvr>
                                      <p:to>
                                        <p:strVal val="visible"/>
                                      </p:to>
                                    </p:set>
                                    <p:animEffect transition="in" filter="fade">
                                      <p:cBhvr>
                                        <p:cTn id="30" dur="650"/>
                                        <p:tgtEl>
                                          <p:spTgt spid="107"/>
                                        </p:tgtEl>
                                      </p:cBhvr>
                                    </p:animEffect>
                                  </p:childTnLst>
                                </p:cTn>
                              </p:par>
                              <p:par>
                                <p:cTn id="31" presetID="63" presetClass="path" presetSubtype="0" accel="50000" decel="50000" fill="hold" nodeType="withEffect">
                                  <p:stCondLst>
                                    <p:cond delay="200"/>
                                  </p:stCondLst>
                                  <p:childTnLst>
                                    <p:animMotion origin="layout" path="M -2.08333E-6 7.40741E-7 L 0.01472 7.40741E-7 " pathEditMode="relative" rAng="0" ptsTypes="AA">
                                      <p:cBhvr>
                                        <p:cTn id="32" dur="650" spd="-100000" fill="hold"/>
                                        <p:tgtEl>
                                          <p:spTgt spid="107"/>
                                        </p:tgtEl>
                                        <p:attrNameLst>
                                          <p:attrName>ppt_x</p:attrName>
                                          <p:attrName>ppt_y</p:attrName>
                                        </p:attrNameLst>
                                      </p:cBhvr>
                                      <p:rCtr x="729" y="0"/>
                                    </p:animMotion>
                                  </p:childTnLst>
                                </p:cTn>
                              </p:par>
                              <p:par>
                                <p:cTn id="33" presetID="10" presetClass="entr" presetSubtype="0" fill="hold" nodeType="withEffect">
                                  <p:stCondLst>
                                    <p:cond delay="300"/>
                                  </p:stCondLst>
                                  <p:childTnLst>
                                    <p:set>
                                      <p:cBhvr>
                                        <p:cTn id="34" dur="1" fill="hold">
                                          <p:stCondLst>
                                            <p:cond delay="0"/>
                                          </p:stCondLst>
                                        </p:cTn>
                                        <p:tgtEl>
                                          <p:spTgt spid="108"/>
                                        </p:tgtEl>
                                        <p:attrNameLst>
                                          <p:attrName>style.visibility</p:attrName>
                                        </p:attrNameLst>
                                      </p:cBhvr>
                                      <p:to>
                                        <p:strVal val="visible"/>
                                      </p:to>
                                    </p:set>
                                    <p:animEffect transition="in" filter="fade">
                                      <p:cBhvr>
                                        <p:cTn id="35" dur="650"/>
                                        <p:tgtEl>
                                          <p:spTgt spid="108"/>
                                        </p:tgtEl>
                                      </p:cBhvr>
                                    </p:animEffect>
                                  </p:childTnLst>
                                </p:cTn>
                              </p:par>
                              <p:par>
                                <p:cTn id="36" presetID="63" presetClass="path" presetSubtype="0" accel="50000" decel="50000" fill="hold" nodeType="withEffect">
                                  <p:stCondLst>
                                    <p:cond delay="300"/>
                                  </p:stCondLst>
                                  <p:childTnLst>
                                    <p:animMotion origin="layout" path="M -2.08333E-6 2.22222E-6 L 0.01472 2.22222E-6 " pathEditMode="relative" rAng="0" ptsTypes="AA">
                                      <p:cBhvr>
                                        <p:cTn id="37" dur="650" spd="-100000" fill="hold"/>
                                        <p:tgtEl>
                                          <p:spTgt spid="108"/>
                                        </p:tgtEl>
                                        <p:attrNameLst>
                                          <p:attrName>ppt_x</p:attrName>
                                          <p:attrName>ppt_y</p:attrName>
                                        </p:attrNameLst>
                                      </p:cBhvr>
                                      <p:rCtr x="729" y="0"/>
                                    </p:animMotion>
                                  </p:childTnLst>
                                </p:cTn>
                              </p:par>
                              <p:par>
                                <p:cTn id="38" presetID="10" presetClass="entr" presetSubtype="0" fill="hold" nodeType="withEffect">
                                  <p:stCondLst>
                                    <p:cond delay="400"/>
                                  </p:stCondLst>
                                  <p:childTnLst>
                                    <p:set>
                                      <p:cBhvr>
                                        <p:cTn id="39" dur="1" fill="hold">
                                          <p:stCondLst>
                                            <p:cond delay="0"/>
                                          </p:stCondLst>
                                        </p:cTn>
                                        <p:tgtEl>
                                          <p:spTgt spid="109"/>
                                        </p:tgtEl>
                                        <p:attrNameLst>
                                          <p:attrName>style.visibility</p:attrName>
                                        </p:attrNameLst>
                                      </p:cBhvr>
                                      <p:to>
                                        <p:strVal val="visible"/>
                                      </p:to>
                                    </p:set>
                                    <p:animEffect transition="in" filter="fade">
                                      <p:cBhvr>
                                        <p:cTn id="40" dur="650"/>
                                        <p:tgtEl>
                                          <p:spTgt spid="109"/>
                                        </p:tgtEl>
                                      </p:cBhvr>
                                    </p:animEffect>
                                  </p:childTnLst>
                                </p:cTn>
                              </p:par>
                              <p:par>
                                <p:cTn id="41" presetID="63" presetClass="path" presetSubtype="0" accel="50000" decel="50000" fill="hold" nodeType="withEffect">
                                  <p:stCondLst>
                                    <p:cond delay="400"/>
                                  </p:stCondLst>
                                  <p:childTnLst>
                                    <p:animMotion origin="layout" path="M 3.54167E-6 3.7037E-6 L 0.01471 3.7037E-6 " pathEditMode="relative" rAng="0" ptsTypes="AA">
                                      <p:cBhvr>
                                        <p:cTn id="42" dur="650" spd="-100000" fill="hold"/>
                                        <p:tgtEl>
                                          <p:spTgt spid="109"/>
                                        </p:tgtEl>
                                        <p:attrNameLst>
                                          <p:attrName>ppt_x</p:attrName>
                                          <p:attrName>ppt_y</p:attrName>
                                        </p:attrNameLst>
                                      </p:cBhvr>
                                      <p:rCtr x="729" y="0"/>
                                    </p:animMotion>
                                  </p:childTnLst>
                                </p:cTn>
                              </p:par>
                              <p:par>
                                <p:cTn id="43" presetID="10" presetClass="entr" presetSubtype="0" fill="hold" nodeType="withEffect">
                                  <p:stCondLst>
                                    <p:cond delay="500"/>
                                  </p:stCondLst>
                                  <p:childTnLst>
                                    <p:set>
                                      <p:cBhvr>
                                        <p:cTn id="44" dur="1" fill="hold">
                                          <p:stCondLst>
                                            <p:cond delay="0"/>
                                          </p:stCondLst>
                                        </p:cTn>
                                        <p:tgtEl>
                                          <p:spTgt spid="110"/>
                                        </p:tgtEl>
                                        <p:attrNameLst>
                                          <p:attrName>style.visibility</p:attrName>
                                        </p:attrNameLst>
                                      </p:cBhvr>
                                      <p:to>
                                        <p:strVal val="visible"/>
                                      </p:to>
                                    </p:set>
                                    <p:animEffect transition="in" filter="fade">
                                      <p:cBhvr>
                                        <p:cTn id="45" dur="650"/>
                                        <p:tgtEl>
                                          <p:spTgt spid="110"/>
                                        </p:tgtEl>
                                      </p:cBhvr>
                                    </p:animEffect>
                                  </p:childTnLst>
                                </p:cTn>
                              </p:par>
                              <p:par>
                                <p:cTn id="46" presetID="63" presetClass="path" presetSubtype="0" accel="50000" decel="50000" fill="hold" nodeType="withEffect">
                                  <p:stCondLst>
                                    <p:cond delay="500"/>
                                  </p:stCondLst>
                                  <p:childTnLst>
                                    <p:animMotion origin="layout" path="M -2.08333E-6 -4.81481E-6 L 0.01472 -4.81481E-6 " pathEditMode="relative" rAng="0" ptsTypes="AA">
                                      <p:cBhvr>
                                        <p:cTn id="47" dur="650" spd="-100000" fill="hold"/>
                                        <p:tgtEl>
                                          <p:spTgt spid="110"/>
                                        </p:tgtEl>
                                        <p:attrNameLst>
                                          <p:attrName>ppt_x</p:attrName>
                                          <p:attrName>ppt_y</p:attrName>
                                        </p:attrNameLst>
                                      </p:cBhvr>
                                      <p:rCtr x="729" y="0"/>
                                    </p:animMotion>
                                  </p:childTnLst>
                                </p:cTn>
                              </p:par>
                              <p:par>
                                <p:cTn id="48" presetID="10" presetClass="entr" presetSubtype="0" fill="hold" nodeType="withEffect">
                                  <p:stCondLst>
                                    <p:cond delay="600"/>
                                  </p:stCondLst>
                                  <p:childTnLst>
                                    <p:set>
                                      <p:cBhvr>
                                        <p:cTn id="49" dur="1" fill="hold">
                                          <p:stCondLst>
                                            <p:cond delay="0"/>
                                          </p:stCondLst>
                                        </p:cTn>
                                        <p:tgtEl>
                                          <p:spTgt spid="111"/>
                                        </p:tgtEl>
                                        <p:attrNameLst>
                                          <p:attrName>style.visibility</p:attrName>
                                        </p:attrNameLst>
                                      </p:cBhvr>
                                      <p:to>
                                        <p:strVal val="visible"/>
                                      </p:to>
                                    </p:set>
                                    <p:animEffect transition="in" filter="fade">
                                      <p:cBhvr>
                                        <p:cTn id="50" dur="650"/>
                                        <p:tgtEl>
                                          <p:spTgt spid="111"/>
                                        </p:tgtEl>
                                      </p:cBhvr>
                                    </p:animEffect>
                                  </p:childTnLst>
                                </p:cTn>
                              </p:par>
                              <p:par>
                                <p:cTn id="51" presetID="63" presetClass="path" presetSubtype="0" accel="50000" decel="50000" fill="hold" nodeType="withEffect">
                                  <p:stCondLst>
                                    <p:cond delay="600"/>
                                  </p:stCondLst>
                                  <p:childTnLst>
                                    <p:animMotion origin="layout" path="M -1.04167E-6 -3.33333E-6 L 0.01471 -3.33333E-6 " pathEditMode="relative" rAng="0" ptsTypes="AA">
                                      <p:cBhvr>
                                        <p:cTn id="52" dur="650" spd="-100000" fill="hold"/>
                                        <p:tgtEl>
                                          <p:spTgt spid="111"/>
                                        </p:tgtEl>
                                        <p:attrNameLst>
                                          <p:attrName>ppt_x</p:attrName>
                                          <p:attrName>ppt_y</p:attrName>
                                        </p:attrNameLst>
                                      </p:cBhvr>
                                      <p:rCtr x="729" y="0"/>
                                    </p:animMotion>
                                  </p:childTnLst>
                                </p:cTn>
                              </p:par>
                              <p:par>
                                <p:cTn id="53" presetID="10" presetClass="entr" presetSubtype="0" fill="hold" nodeType="withEffect">
                                  <p:stCondLst>
                                    <p:cond delay="700"/>
                                  </p:stCondLst>
                                  <p:childTnLst>
                                    <p:set>
                                      <p:cBhvr>
                                        <p:cTn id="54" dur="1" fill="hold">
                                          <p:stCondLst>
                                            <p:cond delay="0"/>
                                          </p:stCondLst>
                                        </p:cTn>
                                        <p:tgtEl>
                                          <p:spTgt spid="98"/>
                                        </p:tgtEl>
                                        <p:attrNameLst>
                                          <p:attrName>style.visibility</p:attrName>
                                        </p:attrNameLst>
                                      </p:cBhvr>
                                      <p:to>
                                        <p:strVal val="visible"/>
                                      </p:to>
                                    </p:set>
                                    <p:animEffect transition="in" filter="fade">
                                      <p:cBhvr>
                                        <p:cTn id="55" dur="650"/>
                                        <p:tgtEl>
                                          <p:spTgt spid="98"/>
                                        </p:tgtEl>
                                      </p:cBhvr>
                                    </p:animEffect>
                                  </p:childTnLst>
                                </p:cTn>
                              </p:par>
                              <p:par>
                                <p:cTn id="56" presetID="63" presetClass="path" presetSubtype="0" accel="50000" decel="50000" fill="hold" nodeType="withEffect">
                                  <p:stCondLst>
                                    <p:cond delay="700"/>
                                  </p:stCondLst>
                                  <p:childTnLst>
                                    <p:animMotion origin="layout" path="M -4.79167E-6 1.48148E-6 L 0.01472 1.48148E-6 " pathEditMode="relative" rAng="0" ptsTypes="AA">
                                      <p:cBhvr>
                                        <p:cTn id="57" dur="650" spd="-100000" fill="hold"/>
                                        <p:tgtEl>
                                          <p:spTgt spid="98"/>
                                        </p:tgtEl>
                                        <p:attrNameLst>
                                          <p:attrName>ppt_x</p:attrName>
                                          <p:attrName>ppt_y</p:attrName>
                                        </p:attrNameLst>
                                      </p:cBhvr>
                                      <p:rCtr x="729" y="0"/>
                                    </p:animMotion>
                                  </p:childTnLst>
                                </p:cTn>
                              </p:par>
                              <p:par>
                                <p:cTn id="58" presetID="10" presetClass="entr" presetSubtype="0" fill="hold" grpId="0" nodeType="withEffect">
                                  <p:stCondLst>
                                    <p:cond delay="700"/>
                                  </p:stCondLst>
                                  <p:childTnLst>
                                    <p:set>
                                      <p:cBhvr>
                                        <p:cTn id="59" dur="1" fill="hold">
                                          <p:stCondLst>
                                            <p:cond delay="0"/>
                                          </p:stCondLst>
                                        </p:cTn>
                                        <p:tgtEl>
                                          <p:spTgt spid="57"/>
                                        </p:tgtEl>
                                        <p:attrNameLst>
                                          <p:attrName>style.visibility</p:attrName>
                                        </p:attrNameLst>
                                      </p:cBhvr>
                                      <p:to>
                                        <p:strVal val="visible"/>
                                      </p:to>
                                    </p:set>
                                    <p:animEffect transition="in" filter="fade">
                                      <p:cBhvr>
                                        <p:cTn id="60"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57"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WHITE TEMPLATE">
  <a:themeElements>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18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M_TT_White_SoftBlack_Jan_26_2018.potx" id="{FAF767A5-BCA3-49EF-AE3A-1B2ED41E981A}" vid="{079C5C20-462B-42D4-8EFB-8051F7048BDC}"/>
    </a:ext>
  </a:extLst>
</a:theme>
</file>

<file path=ppt/theme/theme3.xml><?xml version="1.0" encoding="utf-8"?>
<a:theme xmlns:a="http://schemas.openxmlformats.org/drawingml/2006/main" name="1_5-50188_May_Leadership_Summit_Template_Light ">
  <a:themeElements>
    <a:clrScheme name="Custom 4">
      <a:dk1>
        <a:srgbClr val="1A1A1A"/>
      </a:dk1>
      <a:lt1>
        <a:srgbClr val="FFFFFF"/>
      </a:lt1>
      <a:dk2>
        <a:srgbClr val="0D0D0D"/>
      </a:dk2>
      <a:lt2>
        <a:srgbClr val="E6E6E6"/>
      </a:lt2>
      <a:accent1>
        <a:srgbClr val="00188F"/>
      </a:accent1>
      <a:accent2>
        <a:srgbClr val="0078D4"/>
      </a:accent2>
      <a:accent3>
        <a:srgbClr val="00BCF2"/>
      </a:accent3>
      <a:accent4>
        <a:srgbClr val="B4009E"/>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IoT EBC Story Arc _draft v1" id="{14AC0B92-5973-4DB0-889F-1B0828F32092}" vid="{A78F4F63-521D-4AF7-B91B-EA8F87C11F2D}"/>
    </a:ext>
  </a:extLst>
</a:theme>
</file>

<file path=ppt/theme/theme4.xml><?xml version="1.0" encoding="utf-8"?>
<a:theme xmlns:a="http://schemas.openxmlformats.org/drawingml/2006/main" name="1_WHITE TEMPLATE">
  <a:themeElements>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18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M_TT_White_SoftBlack_Jan_26_2018.potx" id="{FAF767A5-BCA3-49EF-AE3A-1B2ED41E981A}" vid="{079C5C20-462B-42D4-8EFB-8051F7048BDC}"/>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98</TotalTime>
  <Words>1626</Words>
  <Application>Microsoft Office PowerPoint</Application>
  <PresentationFormat>Widescreen</PresentationFormat>
  <Paragraphs>440</Paragraphs>
  <Slides>26</Slides>
  <Notes>19</Notes>
  <HiddenSlides>0</HiddenSlides>
  <MMClips>0</MMClips>
  <ScaleCrop>false</ScaleCrop>
  <HeadingPairs>
    <vt:vector size="6" baseType="variant">
      <vt:variant>
        <vt:lpstr>Fonts Used</vt:lpstr>
      </vt:variant>
      <vt:variant>
        <vt:i4>10</vt:i4>
      </vt:variant>
      <vt:variant>
        <vt:lpstr>Theme</vt:lpstr>
      </vt:variant>
      <vt:variant>
        <vt:i4>4</vt:i4>
      </vt:variant>
      <vt:variant>
        <vt:lpstr>Slide Titles</vt:lpstr>
      </vt:variant>
      <vt:variant>
        <vt:i4>26</vt:i4>
      </vt:variant>
    </vt:vector>
  </HeadingPairs>
  <TitlesOfParts>
    <vt:vector size="40" baseType="lpstr">
      <vt:lpstr>Arial</vt:lpstr>
      <vt:lpstr>Calibri</vt:lpstr>
      <vt:lpstr>Calibri Light</vt:lpstr>
      <vt:lpstr>Consolas</vt:lpstr>
      <vt:lpstr>Segoe UI</vt:lpstr>
      <vt:lpstr>Segoe UI Light</vt:lpstr>
      <vt:lpstr>Segoe UI Semibold</vt:lpstr>
      <vt:lpstr>Segoe UI Semilight</vt:lpstr>
      <vt:lpstr>Segoe UI Semilight (Headings)</vt:lpstr>
      <vt:lpstr>Wingdings</vt:lpstr>
      <vt:lpstr>Office Theme</vt:lpstr>
      <vt:lpstr>2_WHITE TEMPLATE</vt:lpstr>
      <vt:lpstr>1_5-50188_May_Leadership_Summit_Template_Light </vt:lpstr>
      <vt:lpstr>1_WHITE TEMPLATE</vt:lpstr>
      <vt:lpstr>Azure IoT and MXChip</vt:lpstr>
      <vt:lpstr>https://aka.ms/iot-devkit </vt:lpstr>
      <vt:lpstr>PowerPoint Presentation</vt:lpstr>
      <vt:lpstr>PowerPoint Presentation</vt:lpstr>
      <vt:lpstr>PowerPoint Presentation</vt:lpstr>
      <vt:lpstr>PowerPoint Presentation</vt:lpstr>
      <vt:lpstr>Azure IoT portfolio</vt:lpstr>
      <vt:lpstr>IoT Edge</vt:lpstr>
      <vt:lpstr>PowerPoint Presentation</vt:lpstr>
      <vt:lpstr>PowerPoint Presentation</vt:lpstr>
      <vt:lpstr>PowerPoint Presentation</vt:lpstr>
      <vt:lpstr>Digital Twins: Fusing physical and digital</vt:lpstr>
      <vt:lpstr>Azure Digital Twins for Smart Spaces</vt:lpstr>
      <vt:lpstr>PowerPoint Presentation</vt:lpstr>
      <vt:lpstr>PowerPoint Presentation</vt:lpstr>
      <vt:lpstr>Azure IoT Hub Device Provisioning Service</vt:lpstr>
      <vt:lpstr>PowerPoint Presentation</vt:lpstr>
      <vt:lpstr>PowerPoint Presentation</vt:lpstr>
      <vt:lpstr>Get started with Azure Sphere today!</vt:lpstr>
      <vt:lpstr>PowerPoint Presentation</vt:lpstr>
      <vt:lpstr>Windows 10 IoT + Azure Device-to-cloud platform for secure, manageable intelligent edge devices</vt:lpstr>
      <vt:lpstr>PowerPoint Presentation</vt:lpstr>
      <vt:lpstr>PowerPoint Presentation</vt:lpstr>
      <vt:lpstr>Azure, Azure Stack, IoT Edge, and IoT</vt:lpstr>
      <vt:lpstr>Azure IoT reference architecture</vt:lpstr>
      <vt:lpstr>@wrijugh</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IoT and MXChip</dc:title>
  <dc:creator>Wriju Ghosh</dc:creator>
  <cp:lastModifiedBy>Wriju Ghosh</cp:lastModifiedBy>
  <cp:revision>1</cp:revision>
  <dcterms:created xsi:type="dcterms:W3CDTF">2019-06-15T04:55:20Z</dcterms:created>
  <dcterms:modified xsi:type="dcterms:W3CDTF">2019-08-08T08:09:07Z</dcterms:modified>
</cp:coreProperties>
</file>